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66" r:id="rId2"/>
    <p:sldId id="262" r:id="rId3"/>
    <p:sldId id="256" r:id="rId4"/>
    <p:sldId id="267" r:id="rId5"/>
    <p:sldId id="273" r:id="rId6"/>
    <p:sldId id="274" r:id="rId7"/>
    <p:sldId id="276" r:id="rId8"/>
    <p:sldId id="272" r:id="rId9"/>
    <p:sldId id="269" r:id="rId10"/>
    <p:sldId id="270" r:id="rId11"/>
    <p:sldId id="277" r:id="rId12"/>
    <p:sldId id="278" r:id="rId13"/>
    <p:sldId id="279" r:id="rId14"/>
    <p:sldId id="280" r:id="rId15"/>
    <p:sldId id="257" r:id="rId16"/>
    <p:sldId id="265" r:id="rId17"/>
    <p:sldId id="264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8E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2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2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7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854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8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67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9630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0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88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 descr="실내, 벽, 소파, 가구이(가) 표시된 사진&#10;&#10;자동 생성된 설명"/>
          <p:cNvSpPr>
            <a:spLocks noChangeAspect="1" noChangeArrowheads="1"/>
          </p:cNvSpPr>
          <p:nvPr/>
        </p:nvSpPr>
        <p:spPr bwMode="auto">
          <a:xfrm>
            <a:off x="2365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937"/>
            <a:ext cx="6858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62650" y="482472"/>
            <a:ext cx="30042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600" dirty="0" err="1">
                <a:solidFill>
                  <a:srgbClr val="282A29"/>
                </a:solidFill>
                <a:latin typeface="+mj-ea"/>
                <a:ea typeface="+mj-ea"/>
              </a:rPr>
              <a:t>펫핏</a:t>
            </a:r>
            <a:endParaRPr lang="ko-KR" altLang="en-US" sz="9600" dirty="0"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9" t="23017" r="22996" b="24431"/>
          <a:stretch/>
        </p:blipFill>
        <p:spPr>
          <a:xfrm>
            <a:off x="1703313" y="2387988"/>
            <a:ext cx="1899034" cy="18739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879" y="4917233"/>
            <a:ext cx="4907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"</a:t>
            </a:r>
            <a:r>
              <a:rPr lang="ko-KR" altLang="en-US" dirty="0">
                <a:latin typeface="+mj-ea"/>
                <a:ea typeface="+mj-ea"/>
              </a:rPr>
              <a:t>사랑과 건강을 함께하는</a:t>
            </a:r>
            <a:r>
              <a:rPr lang="en-US" altLang="ko-KR" dirty="0">
                <a:latin typeface="+mj-ea"/>
                <a:ea typeface="+mj-ea"/>
              </a:rPr>
              <a:t>, </a:t>
            </a:r>
            <a:endParaRPr lang="en-US" altLang="ko-KR" dirty="0" smtClean="0">
              <a:latin typeface="+mj-ea"/>
              <a:ea typeface="+mj-ea"/>
            </a:endParaRP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ko-KR" altLang="en-US" dirty="0">
                <a:latin typeface="+mj-ea"/>
                <a:ea typeface="+mj-ea"/>
              </a:rPr>
              <a:t>당신의 </a:t>
            </a:r>
            <a:r>
              <a:rPr lang="ko-KR" altLang="en-US" dirty="0" err="1">
                <a:latin typeface="+mj-ea"/>
                <a:ea typeface="+mj-ea"/>
              </a:rPr>
              <a:t>반려친구를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위한 진실한 </a:t>
            </a:r>
            <a:r>
              <a:rPr lang="ko-KR" altLang="en-US" dirty="0">
                <a:latin typeface="+mj-ea"/>
                <a:ea typeface="+mj-ea"/>
              </a:rPr>
              <a:t>동반자</a:t>
            </a:r>
            <a:r>
              <a:rPr lang="en-US" altLang="ko-KR" dirty="0">
                <a:latin typeface="+mj-ea"/>
                <a:ea typeface="+mj-ea"/>
              </a:rPr>
              <a:t>."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2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1844" y="251925"/>
            <a:ext cx="44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 정의서</a:t>
            </a:r>
            <a:endParaRPr lang="ko-KR" altLang="en-US" sz="3200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49134"/>
              </p:ext>
            </p:extLst>
          </p:nvPr>
        </p:nvGraphicFramePr>
        <p:xfrm>
          <a:off x="531842" y="1143465"/>
          <a:ext cx="9288018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003">
                  <a:extLst>
                    <a:ext uri="{9D8B030D-6E8A-4147-A177-3AD203B41FA5}">
                      <a16:colId xmlns:a16="http://schemas.microsoft.com/office/drawing/2014/main" val="2307120190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3944549153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667011735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442723998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267159413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51554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테이블 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USER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77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테이블 설명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사용자 정보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4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번호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데이터 타입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NULL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여부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키 유형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속성명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0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NOT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NULL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Primary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Key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04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0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8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1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6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5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20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66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4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43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537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4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1844" y="251925"/>
            <a:ext cx="44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 정의서</a:t>
            </a:r>
            <a:endParaRPr lang="ko-KR" altLang="en-US" sz="3200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1842" y="1143465"/>
          <a:ext cx="9288018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003">
                  <a:extLst>
                    <a:ext uri="{9D8B030D-6E8A-4147-A177-3AD203B41FA5}">
                      <a16:colId xmlns:a16="http://schemas.microsoft.com/office/drawing/2014/main" val="2307120190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3944549153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667011735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442723998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267159413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51554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테이블 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USER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77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테이블 설명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사용자 정보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4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번호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데이터 타입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NULL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여부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키 유형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속성명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0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NOT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NULL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Primary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Key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04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0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8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1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6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5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20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66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4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43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537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2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1844" y="251925"/>
            <a:ext cx="44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 정의서</a:t>
            </a:r>
            <a:endParaRPr lang="ko-KR" altLang="en-US" sz="3200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1842" y="1143465"/>
          <a:ext cx="9288018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003">
                  <a:extLst>
                    <a:ext uri="{9D8B030D-6E8A-4147-A177-3AD203B41FA5}">
                      <a16:colId xmlns:a16="http://schemas.microsoft.com/office/drawing/2014/main" val="2307120190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3944549153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667011735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442723998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267159413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51554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테이블 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USER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77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테이블 설명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사용자 정보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4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번호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데이터 타입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NULL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여부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키 유형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속성명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0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NOT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NULL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Primary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Key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04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0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8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1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6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5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20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66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4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43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537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2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1844" y="251925"/>
            <a:ext cx="44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 정의서</a:t>
            </a:r>
            <a:endParaRPr lang="ko-KR" altLang="en-US" sz="3200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1842" y="1143465"/>
          <a:ext cx="9288018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003">
                  <a:extLst>
                    <a:ext uri="{9D8B030D-6E8A-4147-A177-3AD203B41FA5}">
                      <a16:colId xmlns:a16="http://schemas.microsoft.com/office/drawing/2014/main" val="2307120190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3944549153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667011735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442723998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267159413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51554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테이블 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USER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77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테이블 설명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사용자 정보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4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번호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데이터 타입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NULL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여부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키 유형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속성명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0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NOT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NULL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Primary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Key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04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0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8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1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6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5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20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66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4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43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537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9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1844" y="251925"/>
            <a:ext cx="44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 정의서</a:t>
            </a:r>
            <a:endParaRPr lang="ko-KR" altLang="en-US" sz="3200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1842" y="1143465"/>
          <a:ext cx="9288018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003">
                  <a:extLst>
                    <a:ext uri="{9D8B030D-6E8A-4147-A177-3AD203B41FA5}">
                      <a16:colId xmlns:a16="http://schemas.microsoft.com/office/drawing/2014/main" val="2307120190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3944549153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667011735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442723998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267159413"/>
                    </a:ext>
                  </a:extLst>
                </a:gridCol>
                <a:gridCol w="1548003">
                  <a:extLst>
                    <a:ext uri="{9D8B030D-6E8A-4147-A177-3AD203B41FA5}">
                      <a16:colId xmlns:a16="http://schemas.microsoft.com/office/drawing/2014/main" val="151554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테이블 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USER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77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테이블 설명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사용자 정보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46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번호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컬럼명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데이터 타입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NULL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여부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키 유형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속성명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0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NOT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NULL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Primary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Key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04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10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18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13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66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6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5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7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20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8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66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9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4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10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43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11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NULL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537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9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216131"/>
            <a:ext cx="10178322" cy="637586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기획의도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smtClean="0">
                <a:latin typeface="+mj-ea"/>
                <a:ea typeface="+mj-ea"/>
              </a:rPr>
              <a:t>반려동물을 가족으로 맞이했을 때 가장 어려운 문제 중 하나가 바로 병원 선택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smtClean="0">
                <a:latin typeface="+mj-ea"/>
                <a:ea typeface="+mj-ea"/>
              </a:rPr>
              <a:t>집에서 가까운 병원이나 지인의 추천으로 병원을 선택하는 경우가 가장 많고 그 다음은 인터넷 검색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블로그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dirty="0" smtClean="0">
                <a:latin typeface="+mj-ea"/>
                <a:ea typeface="+mj-ea"/>
              </a:rPr>
              <a:t>으로 병원을 선택하기도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smtClean="0">
                <a:latin typeface="+mj-ea"/>
                <a:ea typeface="+mj-ea"/>
              </a:rPr>
              <a:t>반려동물은 말을 할 수 없어서 </a:t>
            </a:r>
            <a:r>
              <a:rPr lang="ko-KR" altLang="en-US" sz="1000" dirty="0" err="1" smtClean="0">
                <a:latin typeface="+mj-ea"/>
                <a:ea typeface="+mj-ea"/>
              </a:rPr>
              <a:t>과잉진료가</a:t>
            </a:r>
            <a:r>
              <a:rPr lang="ko-KR" altLang="en-US" sz="1000" dirty="0" smtClean="0">
                <a:latin typeface="+mj-ea"/>
                <a:ea typeface="+mj-ea"/>
              </a:rPr>
              <a:t> 빈번함</a:t>
            </a:r>
            <a:r>
              <a:rPr lang="en-US" altLang="ko-KR" sz="1000" dirty="0" smtClean="0">
                <a:latin typeface="+mj-ea"/>
                <a:ea typeface="+mj-ea"/>
              </a:rPr>
              <a:t>/ </a:t>
            </a:r>
            <a:r>
              <a:rPr lang="ko-KR" altLang="en-US" sz="1000" dirty="0" smtClean="0">
                <a:latin typeface="+mj-ea"/>
                <a:ea typeface="+mj-ea"/>
              </a:rPr>
              <a:t>높은 진료비도 한 몫하고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smtClean="0">
                <a:latin typeface="+mj-ea"/>
                <a:ea typeface="+mj-ea"/>
              </a:rPr>
              <a:t>수첩으로 된 </a:t>
            </a:r>
            <a:r>
              <a:rPr lang="ko-KR" altLang="en-US" sz="1000" dirty="0" err="1" smtClean="0">
                <a:latin typeface="+mj-ea"/>
                <a:ea typeface="+mj-ea"/>
              </a:rPr>
              <a:t>진료차트</a:t>
            </a:r>
            <a:r>
              <a:rPr lang="ko-KR" altLang="en-US" sz="1000" dirty="0" smtClean="0">
                <a:latin typeface="+mj-ea"/>
                <a:ea typeface="+mj-ea"/>
              </a:rPr>
              <a:t> 들고 </a:t>
            </a:r>
            <a:r>
              <a:rPr lang="ko-KR" altLang="en-US" sz="1000" dirty="0" err="1" smtClean="0">
                <a:latin typeface="+mj-ea"/>
                <a:ea typeface="+mj-ea"/>
              </a:rPr>
              <a:t>다녀야함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– </a:t>
            </a:r>
            <a:r>
              <a:rPr lang="ko-KR" altLang="en-US" sz="1000" dirty="0" smtClean="0">
                <a:latin typeface="+mj-ea"/>
                <a:ea typeface="+mj-ea"/>
              </a:rPr>
              <a:t>그래서 핸드폰에 </a:t>
            </a:r>
            <a:r>
              <a:rPr lang="ko-KR" altLang="en-US" sz="1000" dirty="0" err="1" smtClean="0">
                <a:latin typeface="+mj-ea"/>
                <a:ea typeface="+mj-ea"/>
              </a:rPr>
              <a:t>적어놓음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– </a:t>
            </a:r>
            <a:r>
              <a:rPr lang="ko-KR" altLang="en-US" sz="1000" dirty="0" smtClean="0">
                <a:latin typeface="+mj-ea"/>
                <a:ea typeface="+mj-ea"/>
              </a:rPr>
              <a:t>전자 진료 차트 있으면 </a:t>
            </a:r>
            <a:r>
              <a:rPr lang="ko-KR" altLang="en-US" sz="1000" dirty="0" err="1" smtClean="0">
                <a:latin typeface="+mj-ea"/>
                <a:ea typeface="+mj-ea"/>
              </a:rPr>
              <a:t>편할듯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smtClean="0">
                <a:latin typeface="+mj-ea"/>
                <a:ea typeface="+mj-ea"/>
              </a:rPr>
              <a:t>내 위치 주변 병원 한번에 볼 수 있고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동물병원리스트 사이트가 </a:t>
            </a:r>
            <a:r>
              <a:rPr lang="ko-KR" altLang="en-US" sz="1000" dirty="0" err="1" smtClean="0">
                <a:latin typeface="+mj-ea"/>
                <a:ea typeface="+mj-ea"/>
              </a:rPr>
              <a:t>있긴함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dirty="0" smtClean="0">
                <a:latin typeface="+mj-ea"/>
                <a:ea typeface="+mj-ea"/>
              </a:rPr>
              <a:t> 진료시간이나 </a:t>
            </a:r>
            <a:r>
              <a:rPr lang="ko-KR" altLang="en-US" sz="1000" dirty="0" err="1" smtClean="0">
                <a:latin typeface="+mj-ea"/>
                <a:ea typeface="+mj-ea"/>
              </a:rPr>
              <a:t>진료중인</a:t>
            </a:r>
            <a:r>
              <a:rPr lang="ko-KR" altLang="en-US" sz="1000" dirty="0" smtClean="0">
                <a:latin typeface="+mj-ea"/>
                <a:ea typeface="+mj-ea"/>
              </a:rPr>
              <a:t> 의사 확인할 수 있고 예약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dirty="0" smtClean="0">
                <a:latin typeface="+mj-ea"/>
                <a:ea typeface="+mj-ea"/>
              </a:rPr>
              <a:t>접수도 가능하면 편하지 않을까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smtClean="0">
                <a:latin typeface="+mj-ea"/>
                <a:ea typeface="+mj-ea"/>
              </a:rPr>
              <a:t>사람 병원 </a:t>
            </a:r>
            <a:r>
              <a:rPr lang="ko-KR" altLang="en-US" sz="1000" dirty="0" err="1" smtClean="0">
                <a:latin typeface="+mj-ea"/>
                <a:ea typeface="+mj-ea"/>
              </a:rPr>
              <a:t>어플은</a:t>
            </a:r>
            <a:r>
              <a:rPr lang="ko-KR" altLang="en-US" sz="1000" dirty="0" smtClean="0">
                <a:latin typeface="+mj-ea"/>
                <a:ea typeface="+mj-ea"/>
              </a:rPr>
              <a:t> 있는데 동물병원 </a:t>
            </a:r>
            <a:r>
              <a:rPr lang="ko-KR" altLang="en-US" sz="1000" dirty="0" err="1" smtClean="0">
                <a:latin typeface="+mj-ea"/>
                <a:ea typeface="+mj-ea"/>
              </a:rPr>
              <a:t>어플은</a:t>
            </a:r>
            <a:r>
              <a:rPr lang="ko-KR" altLang="en-US" sz="1000" dirty="0" smtClean="0">
                <a:latin typeface="+mj-ea"/>
                <a:ea typeface="+mj-ea"/>
              </a:rPr>
              <a:t> 없음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err="1">
                <a:latin typeface="+mj-ea"/>
                <a:ea typeface="+mj-ea"/>
              </a:rPr>
              <a:t>사모예드를</a:t>
            </a:r>
            <a:r>
              <a:rPr lang="ko-KR" altLang="en-US" sz="1000" dirty="0">
                <a:latin typeface="+mj-ea"/>
                <a:ea typeface="+mj-ea"/>
              </a:rPr>
              <a:t> 키우고 있는 지인의 사례를 보면 </a:t>
            </a:r>
            <a:r>
              <a:rPr lang="ko-KR" altLang="en-US" sz="1000" dirty="0" err="1">
                <a:latin typeface="+mj-ea"/>
                <a:ea typeface="+mj-ea"/>
              </a:rPr>
              <a:t>대형견</a:t>
            </a:r>
            <a:r>
              <a:rPr lang="ko-KR" altLang="en-US" sz="1000" dirty="0">
                <a:latin typeface="+mj-ea"/>
                <a:ea typeface="+mj-ea"/>
              </a:rPr>
              <a:t> 모임에서 응급진료가 가능한 병원을 </a:t>
            </a:r>
            <a:r>
              <a:rPr lang="ko-KR" altLang="en-US" sz="1000" dirty="0" err="1">
                <a:latin typeface="+mj-ea"/>
                <a:ea typeface="+mj-ea"/>
              </a:rPr>
              <a:t>추천받았고</a:t>
            </a:r>
            <a:r>
              <a:rPr lang="ko-KR" altLang="en-US" sz="1000" dirty="0">
                <a:latin typeface="+mj-ea"/>
                <a:ea typeface="+mj-ea"/>
              </a:rPr>
              <a:t> 작은 공을 먹고 </a:t>
            </a:r>
            <a:r>
              <a:rPr lang="ko-KR" altLang="en-US" sz="1000" dirty="0" err="1">
                <a:latin typeface="+mj-ea"/>
                <a:ea typeface="+mj-ea"/>
              </a:rPr>
              <a:t>내원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-  </a:t>
            </a:r>
            <a:r>
              <a:rPr lang="ko-KR" altLang="en-US" sz="1000" dirty="0">
                <a:latin typeface="+mj-ea"/>
                <a:ea typeface="+mj-ea"/>
              </a:rPr>
              <a:t>개복 </a:t>
            </a:r>
            <a:r>
              <a:rPr lang="ko-KR" altLang="en-US" sz="1000" dirty="0" err="1">
                <a:latin typeface="+mj-ea"/>
                <a:ea typeface="+mj-ea"/>
              </a:rPr>
              <a:t>수술진행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– </a:t>
            </a:r>
            <a:r>
              <a:rPr lang="ko-KR" altLang="en-US" sz="1000" dirty="0">
                <a:latin typeface="+mj-ea"/>
                <a:ea typeface="+mj-ea"/>
              </a:rPr>
              <a:t>다음날 오전 상태가 급격하게 나빠져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병원을 옮김 </a:t>
            </a:r>
            <a:r>
              <a:rPr lang="en-US" altLang="ko-KR" sz="1000" dirty="0">
                <a:latin typeface="+mj-ea"/>
                <a:ea typeface="+mj-ea"/>
              </a:rPr>
              <a:t>– </a:t>
            </a:r>
            <a:r>
              <a:rPr lang="ko-KR" altLang="en-US" sz="1000" dirty="0">
                <a:latin typeface="+mj-ea"/>
                <a:ea typeface="+mj-ea"/>
              </a:rPr>
              <a:t>결과는 과도한 수액으로 복수가 참 </a:t>
            </a:r>
            <a:r>
              <a:rPr lang="en-US" altLang="ko-KR" sz="1000" dirty="0">
                <a:latin typeface="+mj-ea"/>
                <a:ea typeface="+mj-ea"/>
              </a:rPr>
              <a:t>– </a:t>
            </a:r>
            <a:r>
              <a:rPr lang="ko-KR" altLang="en-US" sz="1000" dirty="0" err="1">
                <a:latin typeface="+mj-ea"/>
                <a:ea typeface="+mj-ea"/>
              </a:rPr>
              <a:t>수술부위도</a:t>
            </a:r>
            <a:r>
              <a:rPr lang="ko-KR" altLang="en-US" sz="1000" dirty="0">
                <a:latin typeface="+mj-ea"/>
                <a:ea typeface="+mj-ea"/>
              </a:rPr>
              <a:t> 제대로 봉합이 안되어 있어 처치 다시 진행</a:t>
            </a: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err="1">
                <a:latin typeface="+mj-ea"/>
                <a:ea typeface="+mj-ea"/>
              </a:rPr>
              <a:t>안그래도</a:t>
            </a:r>
            <a:r>
              <a:rPr lang="ko-KR" altLang="en-US" sz="1000" dirty="0">
                <a:latin typeface="+mj-ea"/>
                <a:ea typeface="+mj-ea"/>
              </a:rPr>
              <a:t> 진료비가 높아 과도한 지출로 이어짐</a:t>
            </a: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smtClean="0">
                <a:latin typeface="+mj-ea"/>
                <a:ea typeface="+mj-ea"/>
              </a:rPr>
              <a:t>실제로 강아지 </a:t>
            </a:r>
            <a:r>
              <a:rPr lang="ko-KR" altLang="en-US" sz="1000" dirty="0" err="1" smtClean="0">
                <a:latin typeface="+mj-ea"/>
                <a:ea typeface="+mj-ea"/>
              </a:rPr>
              <a:t>쓸개골</a:t>
            </a:r>
            <a:r>
              <a:rPr lang="ko-KR" altLang="en-US" sz="1000" dirty="0" smtClean="0">
                <a:latin typeface="+mj-ea"/>
                <a:ea typeface="+mj-ea"/>
              </a:rPr>
              <a:t> 탈구 수술을 </a:t>
            </a:r>
            <a:r>
              <a:rPr lang="ko-KR" altLang="en-US" sz="1000" dirty="0" err="1" smtClean="0">
                <a:latin typeface="+mj-ea"/>
                <a:ea typeface="+mj-ea"/>
              </a:rPr>
              <a:t>권유받았을</a:t>
            </a:r>
            <a:r>
              <a:rPr lang="ko-KR" altLang="en-US" sz="1000" dirty="0" smtClean="0">
                <a:latin typeface="+mj-ea"/>
                <a:ea typeface="+mj-ea"/>
              </a:rPr>
              <a:t> 때 이미 많이 진행된 상태라 수술이 불가피하다는 소견을 받았고 </a:t>
            </a:r>
            <a:r>
              <a:rPr lang="ko-KR" altLang="en-US" sz="1000" dirty="0" err="1" smtClean="0">
                <a:latin typeface="+mj-ea"/>
                <a:ea typeface="+mj-ea"/>
              </a:rPr>
              <a:t>다른병원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3</a:t>
            </a:r>
            <a:r>
              <a:rPr lang="ko-KR" altLang="en-US" sz="1000" dirty="0" smtClean="0">
                <a:latin typeface="+mj-ea"/>
                <a:ea typeface="+mj-ea"/>
              </a:rPr>
              <a:t>군데를 다녀본 결과 </a:t>
            </a:r>
            <a:r>
              <a:rPr lang="ko-KR" altLang="en-US" sz="1000" dirty="0" err="1" smtClean="0">
                <a:latin typeface="+mj-ea"/>
                <a:ea typeface="+mj-ea"/>
              </a:rPr>
              <a:t>극초기</a:t>
            </a:r>
            <a:r>
              <a:rPr lang="ko-KR" altLang="en-US" sz="1000" dirty="0" smtClean="0">
                <a:latin typeface="+mj-ea"/>
                <a:ea typeface="+mj-ea"/>
              </a:rPr>
              <a:t> 상태라 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smtClean="0">
                <a:latin typeface="+mj-ea"/>
                <a:ea typeface="+mj-ea"/>
              </a:rPr>
              <a:t>수술이 </a:t>
            </a:r>
            <a:r>
              <a:rPr lang="ko-KR" altLang="en-US" sz="1000" dirty="0" err="1" smtClean="0">
                <a:latin typeface="+mj-ea"/>
                <a:ea typeface="+mj-ea"/>
              </a:rPr>
              <a:t>필요없다고</a:t>
            </a:r>
            <a:r>
              <a:rPr lang="ko-KR" altLang="en-US" sz="1000" dirty="0" smtClean="0">
                <a:latin typeface="+mj-ea"/>
                <a:ea typeface="+mj-ea"/>
              </a:rPr>
              <a:t> 판단 수술 진행 안함 </a:t>
            </a:r>
            <a:r>
              <a:rPr lang="en-US" altLang="ko-KR" sz="1000" dirty="0" smtClean="0">
                <a:latin typeface="+mj-ea"/>
                <a:ea typeface="+mj-ea"/>
              </a:rPr>
              <a:t>-&gt; </a:t>
            </a:r>
            <a:r>
              <a:rPr lang="ko-KR" altLang="en-US" sz="1000" dirty="0" smtClean="0">
                <a:latin typeface="+mj-ea"/>
                <a:ea typeface="+mj-ea"/>
              </a:rPr>
              <a:t>이를 계기로 병원을 옮김 </a:t>
            </a:r>
            <a:r>
              <a:rPr lang="en-US" altLang="ko-KR" sz="1000" dirty="0" smtClean="0">
                <a:latin typeface="+mj-ea"/>
                <a:ea typeface="+mj-ea"/>
              </a:rPr>
              <a:t>-&gt; </a:t>
            </a:r>
            <a:r>
              <a:rPr lang="ko-KR" altLang="en-US" sz="1000" dirty="0" smtClean="0">
                <a:latin typeface="+mj-ea"/>
                <a:ea typeface="+mj-ea"/>
              </a:rPr>
              <a:t>유명하다는 의사를 찾아 서울까지 </a:t>
            </a:r>
            <a:r>
              <a:rPr lang="ko-KR" altLang="en-US" sz="1000" dirty="0" err="1" smtClean="0">
                <a:latin typeface="+mj-ea"/>
                <a:ea typeface="+mj-ea"/>
              </a:rPr>
              <a:t>가게됨</a:t>
            </a:r>
            <a:r>
              <a:rPr lang="en-US" altLang="ko-KR" sz="1000" dirty="0" smtClean="0">
                <a:latin typeface="+mj-ea"/>
                <a:ea typeface="+mj-ea"/>
              </a:rPr>
              <a:t>… </a:t>
            </a:r>
            <a:r>
              <a:rPr lang="ko-KR" altLang="en-US" sz="1000" dirty="0" smtClean="0">
                <a:latin typeface="+mj-ea"/>
                <a:ea typeface="+mj-ea"/>
              </a:rPr>
              <a:t>그게 설채현수의사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err="1" smtClean="0">
                <a:latin typeface="+mj-ea"/>
                <a:ea typeface="+mj-ea"/>
              </a:rPr>
              <a:t>이동시간만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3</a:t>
            </a:r>
            <a:r>
              <a:rPr lang="ko-KR" altLang="en-US" sz="1000" dirty="0" smtClean="0">
                <a:latin typeface="+mj-ea"/>
                <a:ea typeface="+mj-ea"/>
              </a:rPr>
              <a:t>시간</a:t>
            </a:r>
            <a:r>
              <a:rPr lang="en-US" altLang="ko-KR" sz="1000" dirty="0" smtClean="0">
                <a:latin typeface="+mj-ea"/>
                <a:ea typeface="+mj-ea"/>
              </a:rPr>
              <a:t>…………. </a:t>
            </a:r>
            <a:r>
              <a:rPr lang="ko-KR" altLang="en-US" sz="1000" dirty="0" smtClean="0">
                <a:latin typeface="+mj-ea"/>
                <a:ea typeface="+mj-ea"/>
              </a:rPr>
              <a:t>심장이 약해 주기적으로 체크해야 하는 상황에 장시간 차를 타고 이동하는 </a:t>
            </a:r>
            <a:r>
              <a:rPr lang="ko-KR" altLang="en-US" sz="1000" dirty="0" err="1" smtClean="0">
                <a:latin typeface="+mj-ea"/>
                <a:ea typeface="+mj-ea"/>
              </a:rPr>
              <a:t>반려동물도</a:t>
            </a:r>
            <a:r>
              <a:rPr lang="ko-KR" altLang="en-US" sz="1000" dirty="0" smtClean="0">
                <a:latin typeface="+mj-ea"/>
                <a:ea typeface="+mj-ea"/>
              </a:rPr>
              <a:t> 스트레스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애기 병원 </a:t>
            </a:r>
            <a:r>
              <a:rPr lang="ko-KR" altLang="en-US" sz="1000" dirty="0" err="1" smtClean="0">
                <a:latin typeface="+mj-ea"/>
                <a:ea typeface="+mj-ea"/>
              </a:rPr>
              <a:t>내원만</a:t>
            </a:r>
            <a:r>
              <a:rPr lang="ko-KR" altLang="en-US" sz="1000" dirty="0" smtClean="0">
                <a:latin typeface="+mj-ea"/>
                <a:ea typeface="+mj-ea"/>
              </a:rPr>
              <a:t> 반나절 소요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err="1" smtClean="0">
                <a:latin typeface="+mj-ea"/>
                <a:ea typeface="+mj-ea"/>
              </a:rPr>
              <a:t>유명하다보니</a:t>
            </a:r>
            <a:r>
              <a:rPr lang="ko-KR" altLang="en-US" sz="1000" dirty="0" smtClean="0">
                <a:latin typeface="+mj-ea"/>
                <a:ea typeface="+mj-ea"/>
              </a:rPr>
              <a:t> 예약도 힘들어 여러모로 불편하지만 선택지가 없다고 판단 그냥 다니게 됨 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과잉진료 안하는 것만으로도 선택의 이유가 되기도 함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ko-KR" altLang="en-US" sz="1000" dirty="0" smtClean="0">
                <a:latin typeface="+mj-ea"/>
                <a:ea typeface="+mj-ea"/>
              </a:rPr>
              <a:t>집과 가까운 곳에 </a:t>
            </a:r>
            <a:r>
              <a:rPr lang="en-US" altLang="ko-KR" sz="1000" dirty="0" smtClean="0">
                <a:latin typeface="+mj-ea"/>
                <a:ea typeface="+mj-ea"/>
              </a:rPr>
              <a:t>24</a:t>
            </a:r>
            <a:r>
              <a:rPr lang="ko-KR" altLang="en-US" sz="1000" dirty="0" smtClean="0">
                <a:latin typeface="+mj-ea"/>
                <a:ea typeface="+mj-ea"/>
              </a:rPr>
              <a:t>시간 응급의료센터가 새로 개원함 </a:t>
            </a:r>
            <a:r>
              <a:rPr lang="en-US" altLang="ko-KR" sz="1000" dirty="0" smtClean="0">
                <a:latin typeface="+mj-ea"/>
                <a:ea typeface="+mj-ea"/>
              </a:rPr>
              <a:t>– </a:t>
            </a:r>
            <a:r>
              <a:rPr lang="ko-KR" altLang="en-US" sz="1000" dirty="0" smtClean="0">
                <a:latin typeface="+mj-ea"/>
                <a:ea typeface="+mj-ea"/>
              </a:rPr>
              <a:t>친절하고 과잉진료 없어서 다녔지만 의료사고로 사망 </a:t>
            </a:r>
            <a:r>
              <a:rPr lang="en-US" altLang="ko-KR" sz="1000" dirty="0" smtClean="0">
                <a:latin typeface="+mj-ea"/>
                <a:ea typeface="+mj-ea"/>
              </a:rPr>
              <a:t>– </a:t>
            </a:r>
            <a:r>
              <a:rPr lang="ko-KR" altLang="en-US" sz="1000" dirty="0" smtClean="0">
                <a:latin typeface="+mj-ea"/>
                <a:ea typeface="+mj-ea"/>
              </a:rPr>
              <a:t>의료사고로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사망한 반려동물이 여럿</a:t>
            </a:r>
            <a:endParaRPr lang="en-US" altLang="ko-KR" sz="100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ko-KR" altLang="en-US" sz="1000" dirty="0" smtClean="0">
                <a:latin typeface="+mj-ea"/>
                <a:ea typeface="+mj-ea"/>
              </a:rPr>
              <a:t>이러한 사례들은 찾아볼 수가 없음</a:t>
            </a:r>
            <a:endParaRPr lang="en-US" altLang="ko-KR" sz="100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r>
              <a:rPr lang="ko-KR" altLang="en-US" sz="1000" dirty="0" smtClean="0">
                <a:latin typeface="+mj-ea"/>
                <a:ea typeface="+mj-ea"/>
              </a:rPr>
              <a:t>물론 </a:t>
            </a:r>
            <a:r>
              <a:rPr lang="ko-KR" altLang="en-US" sz="1000" dirty="0" err="1" smtClean="0">
                <a:latin typeface="+mj-ea"/>
                <a:ea typeface="+mj-ea"/>
              </a:rPr>
              <a:t>케이스마다</a:t>
            </a:r>
            <a:r>
              <a:rPr lang="ko-KR" altLang="en-US" sz="1000" dirty="0" smtClean="0">
                <a:latin typeface="+mj-ea"/>
                <a:ea typeface="+mj-ea"/>
              </a:rPr>
              <a:t> 치료도 다르고 내원한 반려동물의 상태도 </a:t>
            </a:r>
            <a:r>
              <a:rPr lang="ko-KR" altLang="en-US" sz="1000" dirty="0" err="1" smtClean="0">
                <a:latin typeface="+mj-ea"/>
                <a:ea typeface="+mj-ea"/>
              </a:rPr>
              <a:t>고려해봐야하겠지만</a:t>
            </a:r>
            <a:r>
              <a:rPr lang="ko-KR" altLang="en-US" sz="1000" dirty="0" smtClean="0">
                <a:latin typeface="+mj-ea"/>
                <a:ea typeface="+mj-ea"/>
              </a:rPr>
              <a:t> 이러한 일들은 알아볼 수 있는 방법이 많지않아 정보공유의 창이 필요하다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smtClean="0">
                <a:latin typeface="+mj-ea"/>
                <a:ea typeface="+mj-ea"/>
              </a:rPr>
              <a:t>네이버에 </a:t>
            </a:r>
            <a:r>
              <a:rPr lang="ko-KR" altLang="en-US" sz="1000" dirty="0" err="1" smtClean="0">
                <a:latin typeface="+mj-ea"/>
                <a:ea typeface="+mj-ea"/>
              </a:rPr>
              <a:t>하이닥지식인</a:t>
            </a:r>
            <a:r>
              <a:rPr lang="ko-KR" altLang="en-US" sz="1000" dirty="0" smtClean="0">
                <a:latin typeface="+mj-ea"/>
                <a:ea typeface="+mj-ea"/>
              </a:rPr>
              <a:t> 과 같은 </a:t>
            </a:r>
            <a:r>
              <a:rPr lang="ko-KR" altLang="en-US" sz="1000" dirty="0" err="1" smtClean="0">
                <a:latin typeface="+mj-ea"/>
                <a:ea typeface="+mj-ea"/>
              </a:rPr>
              <a:t>동물전용이</a:t>
            </a:r>
            <a:r>
              <a:rPr lang="ko-KR" altLang="en-US" sz="1000" dirty="0" smtClean="0">
                <a:latin typeface="+mj-ea"/>
                <a:ea typeface="+mj-ea"/>
              </a:rPr>
              <a:t> 따로 있으면 좋을 듯 예를 들면 </a:t>
            </a:r>
            <a:r>
              <a:rPr lang="ko-KR" altLang="en-US" sz="1000" dirty="0" err="1" smtClean="0">
                <a:latin typeface="+mj-ea"/>
                <a:ea typeface="+mj-ea"/>
              </a:rPr>
              <a:t>초록색토를</a:t>
            </a:r>
            <a:r>
              <a:rPr lang="ko-KR" altLang="en-US" sz="1000" dirty="0" smtClean="0">
                <a:latin typeface="+mj-ea"/>
                <a:ea typeface="+mj-ea"/>
              </a:rPr>
              <a:t> 해요 </a:t>
            </a:r>
            <a:r>
              <a:rPr lang="ko-KR" altLang="en-US" sz="1000" dirty="0" err="1" smtClean="0">
                <a:latin typeface="+mj-ea"/>
                <a:ea typeface="+mj-ea"/>
              </a:rPr>
              <a:t>라고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질물했을</a:t>
            </a:r>
            <a:r>
              <a:rPr lang="ko-KR" altLang="en-US" sz="1000" dirty="0" smtClean="0">
                <a:latin typeface="+mj-ea"/>
                <a:ea typeface="+mj-ea"/>
              </a:rPr>
              <a:t> 때 </a:t>
            </a:r>
            <a:r>
              <a:rPr lang="ko-KR" altLang="en-US" sz="1000" dirty="0" err="1" smtClean="0">
                <a:latin typeface="+mj-ea"/>
                <a:ea typeface="+mj-ea"/>
              </a:rPr>
              <a:t>공복토에요</a:t>
            </a:r>
            <a:r>
              <a:rPr lang="ko-KR" altLang="en-US" sz="1000" dirty="0" smtClean="0">
                <a:latin typeface="+mj-ea"/>
                <a:ea typeface="+mj-ea"/>
              </a:rPr>
              <a:t> 라는 간단한 </a:t>
            </a:r>
            <a:r>
              <a:rPr lang="en-US" altLang="ko-KR" sz="1000" dirty="0" smtClean="0">
                <a:latin typeface="+mj-ea"/>
                <a:ea typeface="+mj-ea"/>
              </a:rPr>
              <a:t>QNA </a:t>
            </a:r>
            <a:r>
              <a:rPr lang="ko-KR" altLang="en-US" sz="1000" dirty="0" smtClean="0">
                <a:latin typeface="+mj-ea"/>
                <a:ea typeface="+mj-ea"/>
              </a:rPr>
              <a:t>정도 가능한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 smtClean="0">
                <a:latin typeface="+mj-ea"/>
                <a:ea typeface="+mj-ea"/>
              </a:rPr>
              <a:t>무차별적인 공격이나 악의적인 리뷰들만 걸러진다면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어렵겠지</a:t>
            </a:r>
            <a:r>
              <a:rPr lang="en-US" altLang="ko-KR" sz="1000" dirty="0" smtClean="0">
                <a:latin typeface="+mj-ea"/>
                <a:ea typeface="+mj-ea"/>
              </a:rPr>
              <a:t>…)  </a:t>
            </a:r>
            <a:r>
              <a:rPr lang="ko-KR" altLang="en-US" sz="1000" dirty="0" smtClean="0">
                <a:latin typeface="+mj-ea"/>
                <a:ea typeface="+mj-ea"/>
              </a:rPr>
              <a:t>어쨌든 선택은 </a:t>
            </a:r>
            <a:r>
              <a:rPr lang="ko-KR" altLang="en-US" sz="1000" dirty="0" err="1" smtClean="0">
                <a:latin typeface="+mj-ea"/>
                <a:ea typeface="+mj-ea"/>
              </a:rPr>
              <a:t>반려인의</a:t>
            </a:r>
            <a:r>
              <a:rPr lang="ko-KR" altLang="en-US" sz="1000" dirty="0" smtClean="0">
                <a:latin typeface="+mj-ea"/>
                <a:ea typeface="+mj-ea"/>
              </a:rPr>
              <a:t> 몫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000" dirty="0">
                <a:latin typeface="+mj-ea"/>
                <a:ea typeface="+mj-ea"/>
              </a:rPr>
              <a:t>사람으로 생각해보면 지인의 추천을 받아 병원을 선택했지만 나에게 맞지 않아 다른 병원을 찾는 경우도</a:t>
            </a:r>
            <a:endParaRPr lang="en-US" altLang="ko-KR" sz="1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000" dirty="0">
                <a:latin typeface="+mj-ea"/>
                <a:ea typeface="+mj-ea"/>
              </a:rPr>
              <a:t>A</a:t>
            </a:r>
            <a:r>
              <a:rPr lang="ko-KR" altLang="en-US" sz="1000" dirty="0">
                <a:latin typeface="+mj-ea"/>
                <a:ea typeface="+mj-ea"/>
              </a:rPr>
              <a:t>라는 병원이 있을 때 이 병원에 대한 평가는 </a:t>
            </a:r>
            <a:r>
              <a:rPr lang="ko-KR" altLang="en-US" sz="1000" dirty="0" smtClean="0">
                <a:latin typeface="+mj-ea"/>
                <a:ea typeface="+mj-ea"/>
              </a:rPr>
              <a:t>주관적</a:t>
            </a: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40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631767"/>
            <a:ext cx="10178322" cy="606761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핵심기능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 smtClean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예약 기능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사용자가 동물병원 방문을 예약할 수 있는 기능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pPr marL="0" indent="0">
              <a:buNone/>
            </a:pPr>
            <a:r>
              <a:rPr lang="ko-KR" altLang="en-US" sz="1400" dirty="0" smtClean="0">
                <a:latin typeface="+mj-ea"/>
                <a:ea typeface="+mj-ea"/>
              </a:rPr>
              <a:t>                 날짜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의료진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서비스 유형 등을 선택할 수 있도록 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프로필 관리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사용자가 개인 정보를 관리하고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자신의 애완동물에 대한 정보를 등록할 수 있는 기능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알림 기능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예약 확인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예약 변경 또는 취소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방문 알림 등을 포함한 사용자에게 알림을 보내는 기능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의료 기록 관리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사용자의 애완동물에 대한 의료 기록을 저장하고 열람할 수 있는 기능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비상 연락처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긴급 상황이 발생할 때 동물병원에 쉽게 연락할 수 있는 기능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위치 기반 서비스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사용자의 현재 위치를 기반으로 가장 가까운 동물병원을 추천하고 예약할 수 있는 기능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리뷰 및 평가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사용자가 동물병원 방문 후 경험을 공유하고 다른 사용자들에게 평가를 남길 수 있는 기능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 smtClean="0">
                <a:latin typeface="+mj-ea"/>
                <a:ea typeface="+mj-ea"/>
              </a:rPr>
              <a:t>의사 </a:t>
            </a:r>
            <a:r>
              <a:rPr lang="ko-KR" altLang="en-US" sz="1400" dirty="0">
                <a:latin typeface="+mj-ea"/>
                <a:ea typeface="+mj-ea"/>
              </a:rPr>
              <a:t>소통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사용자와 의사 간에 쉽게 소통할 수 있는 </a:t>
            </a:r>
            <a:r>
              <a:rPr lang="ko-KR" altLang="en-US" sz="1400" dirty="0" err="1">
                <a:latin typeface="+mj-ea"/>
                <a:ea typeface="+mj-ea"/>
              </a:rPr>
              <a:t>메시징</a:t>
            </a:r>
            <a:r>
              <a:rPr lang="ko-KR" altLang="en-US" sz="1400" dirty="0">
                <a:latin typeface="+mj-ea"/>
                <a:ea typeface="+mj-ea"/>
              </a:rPr>
              <a:t> 기능을 제공하여 질문이나 </a:t>
            </a:r>
            <a:r>
              <a:rPr lang="ko-KR" altLang="en-US" sz="1400" dirty="0" smtClean="0">
                <a:latin typeface="+mj-ea"/>
                <a:ea typeface="+mj-ea"/>
              </a:rPr>
              <a:t>특별한 상황에 </a:t>
            </a:r>
            <a:r>
              <a:rPr lang="ko-KR" altLang="en-US" sz="1400" dirty="0">
                <a:latin typeface="+mj-ea"/>
                <a:ea typeface="+mj-ea"/>
              </a:rPr>
              <a:t>대해 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j-ea"/>
                <a:ea typeface="+mj-ea"/>
              </a:rPr>
              <a:t>                  </a:t>
            </a:r>
            <a:r>
              <a:rPr lang="ko-KR" altLang="en-US" sz="1400" dirty="0" smtClean="0">
                <a:latin typeface="+mj-ea"/>
                <a:ea typeface="+mj-ea"/>
              </a:rPr>
              <a:t>의사와 </a:t>
            </a:r>
            <a:r>
              <a:rPr lang="ko-KR" altLang="en-US" sz="1400" dirty="0">
                <a:latin typeface="+mj-ea"/>
                <a:ea typeface="+mj-ea"/>
              </a:rPr>
              <a:t>소통할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정기 검진 및 예방 접종 알림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 smtClean="0">
                <a:latin typeface="+mj-ea"/>
                <a:ea typeface="+mj-ea"/>
              </a:rPr>
              <a:t>정기 </a:t>
            </a:r>
            <a:r>
              <a:rPr lang="ko-KR" altLang="en-US" sz="1400" dirty="0">
                <a:latin typeface="+mj-ea"/>
                <a:ea typeface="+mj-ea"/>
              </a:rPr>
              <a:t>검진 및 예방 접종을 잊지 않도록 알림을 제공하는 기능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271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631767"/>
            <a:ext cx="10178322" cy="6067613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핵심기능</a:t>
            </a:r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65684" y="1384608"/>
          <a:ext cx="4359469" cy="225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469">
                  <a:extLst>
                    <a:ext uri="{9D8B030D-6E8A-4147-A177-3AD203B41FA5}">
                      <a16:colId xmlns:a16="http://schemas.microsoft.com/office/drawing/2014/main" val="4208808201"/>
                    </a:ext>
                  </a:extLst>
                </a:gridCol>
              </a:tblGrid>
              <a:tr h="563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병원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21364"/>
                  </a:ext>
                </a:extLst>
              </a:tr>
              <a:tr h="563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병원 기본 정보</a:t>
                      </a:r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위치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진료시간안내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시설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응급진료 제공 여부 등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2631"/>
                  </a:ext>
                </a:extLst>
              </a:tr>
              <a:tr h="563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의료진 소개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10082"/>
                  </a:ext>
                </a:extLst>
              </a:tr>
              <a:tr h="563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예약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접수 확인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확정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2869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340839" y="1379934"/>
          <a:ext cx="4589625" cy="261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625">
                  <a:extLst>
                    <a:ext uri="{9D8B030D-6E8A-4147-A177-3AD203B41FA5}">
                      <a16:colId xmlns:a16="http://schemas.microsoft.com/office/drawing/2014/main" val="4208808201"/>
                    </a:ext>
                  </a:extLst>
                </a:gridCol>
              </a:tblGrid>
              <a:tr h="550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반려동물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21364"/>
                  </a:ext>
                </a:extLst>
              </a:tr>
              <a:tr h="767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기본정보</a:t>
                      </a:r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내장 칩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이름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성별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나이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복용 약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질환 유무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수술 기록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접종 상태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050" dirty="0" smtClean="0">
                          <a:latin typeface="+mj-ea"/>
                          <a:ea typeface="+mj-ea"/>
                        </a:rPr>
                        <a:t>반려인 기본 인적사항 등</a:t>
                      </a:r>
                      <a:r>
                        <a:rPr lang="en-US" altLang="ko-KR" sz="105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05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52631"/>
                  </a:ext>
                </a:extLst>
              </a:tr>
              <a:tr h="648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예약</a:t>
                      </a:r>
                      <a:endParaRPr lang="en-US" altLang="ko-KR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진료 내용 선택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110082"/>
                  </a:ext>
                </a:extLst>
              </a:tr>
              <a:tr h="648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접수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대기시간표시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접수 취소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2869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153299" y="461306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11256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공통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7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게시판 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병원 리뷰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정보</a:t>
                      </a:r>
                      <a:r>
                        <a:rPr lang="ko-KR" altLang="en-US" baseline="0" dirty="0" smtClean="0">
                          <a:latin typeface="+mj-ea"/>
                          <a:ea typeface="+mj-ea"/>
                        </a:rPr>
                        <a:t> 공유</a:t>
                      </a:r>
                      <a:r>
                        <a:rPr lang="en-US" altLang="ko-KR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3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네이버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하이닥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(Q&amp;A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 – 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의사 답변 참여</a:t>
                      </a:r>
                      <a:r>
                        <a:rPr lang="en-US" altLang="ko-KR" sz="14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6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0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656705"/>
            <a:ext cx="10178322" cy="5222887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병원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442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656705"/>
            <a:ext cx="10178322" cy="5222887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반려인</a:t>
            </a: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 smtClean="0">
                <a:latin typeface="+mj-ea"/>
                <a:ea typeface="+mj-ea"/>
              </a:rPr>
              <a:t>반려동물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320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530" y="251926"/>
            <a:ext cx="11346025" cy="6671387"/>
          </a:xfrm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4200" b="1" dirty="0" smtClean="0">
                <a:latin typeface="+mj-ea"/>
                <a:ea typeface="+mj-ea"/>
              </a:rPr>
              <a:t>기획의도</a:t>
            </a:r>
            <a:endParaRPr lang="en-US" altLang="ko-KR" sz="42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j-ea"/>
                <a:ea typeface="+mj-ea"/>
              </a:rPr>
              <a:t>반려동물을 </a:t>
            </a:r>
            <a:r>
              <a:rPr lang="ko-KR" altLang="en-US" dirty="0">
                <a:latin typeface="+mj-ea"/>
                <a:ea typeface="+mj-ea"/>
              </a:rPr>
              <a:t>가족으로 맞이하고 병원 선택에 있어서의 </a:t>
            </a:r>
            <a:r>
              <a:rPr lang="ko-KR" altLang="en-US" dirty="0" smtClean="0">
                <a:latin typeface="+mj-ea"/>
                <a:ea typeface="+mj-ea"/>
              </a:rPr>
              <a:t>어려움은 많은 </a:t>
            </a:r>
            <a:r>
              <a:rPr lang="ko-KR" altLang="en-US" dirty="0">
                <a:latin typeface="+mj-ea"/>
                <a:ea typeface="+mj-ea"/>
              </a:rPr>
              <a:t>반려동물 주인들이 겪는 공통된 문제 중 하나입니다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병원 선택은 반려동물의 건강과 행복에 직결되는 중요한 결정이기 때문에 신중한 접근이 필요합니다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가까운 병원 선택이나 지인의 추천은 일반적으로 편리한 접근 방법 중 하나입니다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하지만 개인의 상황과 반려동물의 요구를 고려하여 적합한 선택인지를 반드시 확인해야 합니다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정보의 부족으로 인해 잘못된 선택을 할 수 있으며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이는 반려동물의 건강에 영향을 미칠 수 있습니다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전문성과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경험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반려동물 전용 병원인지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의사들의 전문성과 경험이 어느 정도인지를 확인해야 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시설과 장비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병원의 시설과 장비가 최신이며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반려동물 친화적인지를 확인해야 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응급 상황 대비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응급 상황에 대비한 시스템이 있는지</a:t>
            </a:r>
            <a:r>
              <a:rPr lang="en-US" altLang="ko-KR" dirty="0">
                <a:latin typeface="+mj-ea"/>
                <a:ea typeface="+mj-ea"/>
              </a:rPr>
              <a:t>, 24</a:t>
            </a:r>
            <a:r>
              <a:rPr lang="ko-KR" altLang="en-US" dirty="0">
                <a:latin typeface="+mj-ea"/>
                <a:ea typeface="+mj-ea"/>
              </a:rPr>
              <a:t>시간 응급 진료를 제공하는지를 확인해야 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비용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진료 및 수술 비용이 합리적인지를 고려해야 합니다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평판과 리뷰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다른 반려동물 주인들의 리뷰와 평판을 검토하여 병원의 신뢰성을 확인할 수 있습니다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이러한 요소들을 종합적으로 고려하여 최적의 병원을 선택할 수 있습니다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또한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병원을 선택할 때는 동물 전용 병원이나 동물 친화적인 병원을 선호하는 것이 바람직합니다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또한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동물 전용 병원을 위한 정보 공유 플랫폼이 있다면 많은 반려동물 주인들에게 도움이 될 것입니다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이를 통해 다양한 경험을 공유하고 지식을 확장할 수 있을 것입니다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이러한 플랫폼이 마련된다면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반려동물을 가진 사람들에게 많은 도움이 될 것입니다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728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50505" y="1816358"/>
            <a:ext cx="3116426" cy="2662336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07159" y="1816358"/>
            <a:ext cx="3116426" cy="266233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263813" y="1726162"/>
            <a:ext cx="3116426" cy="266233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33062" y="4693299"/>
            <a:ext cx="287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latin typeface="+mj-ea"/>
                <a:ea typeface="+mj-ea"/>
              </a:rPr>
              <a:t>허준혁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4947" y="4761724"/>
            <a:ext cx="287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+mj-ea"/>
                <a:ea typeface="+mj-ea"/>
              </a:rPr>
              <a:t>이연미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75577" y="4693299"/>
            <a:ext cx="287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latin typeface="+mj-ea"/>
                <a:ea typeface="+mj-ea"/>
              </a:rPr>
              <a:t>이태관</a:t>
            </a:r>
            <a:endParaRPr lang="ko-KR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50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844" y="251925"/>
            <a:ext cx="44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요구사항 정의서</a:t>
            </a:r>
            <a:r>
              <a:rPr lang="en-US" altLang="ko-KR" sz="3200" dirty="0" smtClean="0">
                <a:latin typeface="+mj-ea"/>
                <a:ea typeface="+mj-ea"/>
              </a:rPr>
              <a:t>(</a:t>
            </a:r>
            <a:r>
              <a:rPr lang="ko-KR" altLang="en-US" sz="3200" dirty="0" smtClean="0">
                <a:latin typeface="+mj-ea"/>
                <a:ea typeface="+mj-ea"/>
              </a:rPr>
              <a:t>공통</a:t>
            </a:r>
            <a:r>
              <a:rPr lang="en-US" altLang="ko-KR" sz="3200" dirty="0" smtClean="0">
                <a:latin typeface="+mj-ea"/>
                <a:ea typeface="+mj-ea"/>
              </a:rPr>
              <a:t>)</a:t>
            </a:r>
            <a:endParaRPr lang="ko-KR" altLang="en-US" sz="32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20220"/>
              </p:ext>
            </p:extLst>
          </p:nvPr>
        </p:nvGraphicFramePr>
        <p:xfrm>
          <a:off x="139959" y="1036908"/>
          <a:ext cx="5784980" cy="4962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943">
                  <a:extLst>
                    <a:ext uri="{9D8B030D-6E8A-4147-A177-3AD203B41FA5}">
                      <a16:colId xmlns:a16="http://schemas.microsoft.com/office/drawing/2014/main" val="3142968998"/>
                    </a:ext>
                  </a:extLst>
                </a:gridCol>
                <a:gridCol w="1247221">
                  <a:extLst>
                    <a:ext uri="{9D8B030D-6E8A-4147-A177-3AD203B41FA5}">
                      <a16:colId xmlns:a16="http://schemas.microsoft.com/office/drawing/2014/main" val="1872130192"/>
                    </a:ext>
                  </a:extLst>
                </a:gridCol>
                <a:gridCol w="2653662">
                  <a:extLst>
                    <a:ext uri="{9D8B030D-6E8A-4147-A177-3AD203B41FA5}">
                      <a16:colId xmlns:a16="http://schemas.microsoft.com/office/drawing/2014/main" val="3949690476"/>
                    </a:ext>
                  </a:extLst>
                </a:gridCol>
                <a:gridCol w="548423">
                  <a:extLst>
                    <a:ext uri="{9D8B030D-6E8A-4147-A177-3AD203B41FA5}">
                      <a16:colId xmlns:a16="http://schemas.microsoft.com/office/drawing/2014/main" val="674855339"/>
                    </a:ext>
                  </a:extLst>
                </a:gridCol>
                <a:gridCol w="530731">
                  <a:extLst>
                    <a:ext uri="{9D8B030D-6E8A-4147-A177-3AD203B41FA5}">
                      <a16:colId xmlns:a16="http://schemas.microsoft.com/office/drawing/2014/main" val="4194600435"/>
                    </a:ext>
                  </a:extLst>
                </a:gridCol>
              </a:tblGrid>
              <a:tr h="452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분류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요구사항 명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요구사항 내용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진행사항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비고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069697"/>
                  </a:ext>
                </a:extLst>
              </a:tr>
              <a:tr h="452194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회원가입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회원 분류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회원가입 유형별로 가입할 수 있도록 구분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355700"/>
                  </a:ext>
                </a:extLst>
              </a:tr>
              <a:tr h="4521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아이디 중복 체크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아이디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글자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중복 방지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243060"/>
                  </a:ext>
                </a:extLst>
              </a:tr>
              <a:tr h="4521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비밀번호 확인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비밀번호 잘못 입력하지 않도록 확인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188603"/>
                  </a:ext>
                </a:extLst>
              </a:tr>
              <a:tr h="4521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비밀번호 암호화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Encoder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사용하여 암호화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27491"/>
                  </a:ext>
                </a:extLst>
              </a:tr>
              <a:tr h="336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전화번호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전화번호를 통해 연락 받기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011707"/>
                  </a:ext>
                </a:extLst>
              </a:tr>
              <a:tr h="336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주소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다음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Daum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사용 하여 주소 입력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189471"/>
                  </a:ext>
                </a:extLst>
              </a:tr>
              <a:tr h="4521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메일주소 자동 입력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뒷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주소 선택하기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877786"/>
                  </a:ext>
                </a:extLst>
              </a:tr>
              <a:tr h="336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유효성체크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빈 목록 없을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시 회원가입 승인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4123"/>
                  </a:ext>
                </a:extLst>
              </a:tr>
              <a:tr h="4521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로그인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로그아웃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로그인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779376"/>
                  </a:ext>
                </a:extLst>
              </a:tr>
              <a:tr h="336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로그아웃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세션만료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로그아웃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71291"/>
                  </a:ext>
                </a:extLst>
              </a:tr>
              <a:tr h="452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ID/PW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찾기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이메일로 찾기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이메일로 찾기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7768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30352"/>
              </p:ext>
            </p:extLst>
          </p:nvPr>
        </p:nvGraphicFramePr>
        <p:xfrm>
          <a:off x="6123993" y="1036905"/>
          <a:ext cx="5928048" cy="4917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619">
                  <a:extLst>
                    <a:ext uri="{9D8B030D-6E8A-4147-A177-3AD203B41FA5}">
                      <a16:colId xmlns:a16="http://schemas.microsoft.com/office/drawing/2014/main" val="3142968998"/>
                    </a:ext>
                  </a:extLst>
                </a:gridCol>
                <a:gridCol w="1057471">
                  <a:extLst>
                    <a:ext uri="{9D8B030D-6E8A-4147-A177-3AD203B41FA5}">
                      <a16:colId xmlns:a16="http://schemas.microsoft.com/office/drawing/2014/main" val="1872130192"/>
                    </a:ext>
                  </a:extLst>
                </a:gridCol>
                <a:gridCol w="2844115">
                  <a:extLst>
                    <a:ext uri="{9D8B030D-6E8A-4147-A177-3AD203B41FA5}">
                      <a16:colId xmlns:a16="http://schemas.microsoft.com/office/drawing/2014/main" val="3949690476"/>
                    </a:ext>
                  </a:extLst>
                </a:gridCol>
                <a:gridCol w="561986">
                  <a:extLst>
                    <a:ext uri="{9D8B030D-6E8A-4147-A177-3AD203B41FA5}">
                      <a16:colId xmlns:a16="http://schemas.microsoft.com/office/drawing/2014/main" val="674855339"/>
                    </a:ext>
                  </a:extLst>
                </a:gridCol>
                <a:gridCol w="543857">
                  <a:extLst>
                    <a:ext uri="{9D8B030D-6E8A-4147-A177-3AD203B41FA5}">
                      <a16:colId xmlns:a16="http://schemas.microsoft.com/office/drawing/2014/main" val="4194600435"/>
                    </a:ext>
                  </a:extLst>
                </a:gridCol>
              </a:tblGrid>
              <a:tr h="45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분류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요구사항 명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요구사항 내용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진행사항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비고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069697"/>
                  </a:ext>
                </a:extLst>
              </a:tr>
              <a:tr h="501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회원정보수정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비밀번호 입력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회원정보를 수정 할 때 비밀번호가 같이 수정되도록 설정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355700"/>
                  </a:ext>
                </a:extLst>
              </a:tr>
              <a:tr h="5013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메인 페이지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 정보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수술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시술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신상품 출력 및 클릭 시 상세페이지로 이동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243060"/>
                  </a:ext>
                </a:extLst>
              </a:tr>
              <a:tr h="4844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검색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검색 결과에 따른 상품 리스트 출력 및 클릭 시 상세페이지로 이동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188603"/>
                  </a:ext>
                </a:extLst>
              </a:tr>
              <a:tr h="2861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결제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선택한 상품에 대해 결제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27491"/>
                  </a:ext>
                </a:extLst>
              </a:tr>
              <a:tr h="4373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페이지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정보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메인에서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상품 카테고리 클릭 시 해당하는 상품 출력 및 클릭 시 상세페이지로 이동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011707"/>
                  </a:ext>
                </a:extLst>
              </a:tr>
              <a:tr h="4373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상세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상품의 상세정보로 접근이 가능하며 구매 페이지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및 이전페이지로 이동이 가능하다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189471"/>
                  </a:ext>
                </a:extLst>
              </a:tr>
              <a:tr h="5013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고객센터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 게시판 글 내용 확인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게시글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개 단위로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페이징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처리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877786"/>
                  </a:ext>
                </a:extLst>
              </a:tr>
              <a:tr h="4373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자주묻는질문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자주묻는질문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게시판 글 내용 확인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게시글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개 단위로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페이징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처리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4123"/>
                  </a:ext>
                </a:extLst>
              </a:tr>
              <a:tr h="4373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1:1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문의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1:1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문의 게시판 목록 확인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게시글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개 단위로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페이징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처리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779376"/>
                  </a:ext>
                </a:extLst>
              </a:tr>
              <a:tr h="4373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커뮤니티 게시판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커뮤니티 게시판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게시글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개 단위로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페이징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처리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7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6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844" y="251925"/>
            <a:ext cx="494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요구사항 </a:t>
            </a:r>
            <a:r>
              <a:rPr lang="ko-KR" altLang="en-US" sz="3200" smtClean="0">
                <a:latin typeface="+mj-ea"/>
                <a:ea typeface="+mj-ea"/>
              </a:rPr>
              <a:t>정의서</a:t>
            </a:r>
            <a:r>
              <a:rPr lang="en-US" altLang="ko-KR" sz="3200" dirty="0" smtClean="0">
                <a:latin typeface="+mj-ea"/>
                <a:ea typeface="+mj-ea"/>
              </a:rPr>
              <a:t>(</a:t>
            </a:r>
            <a:r>
              <a:rPr lang="ko-KR" altLang="en-US" sz="3200" dirty="0" smtClean="0">
                <a:latin typeface="+mj-ea"/>
                <a:ea typeface="+mj-ea"/>
              </a:rPr>
              <a:t>관리자</a:t>
            </a:r>
            <a:r>
              <a:rPr lang="en-US" altLang="ko-KR" sz="3200" dirty="0" smtClean="0">
                <a:latin typeface="+mj-ea"/>
                <a:ea typeface="+mj-ea"/>
              </a:rPr>
              <a:t>)</a:t>
            </a:r>
            <a:endParaRPr lang="ko-KR" altLang="en-US" sz="32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75086"/>
              </p:ext>
            </p:extLst>
          </p:nvPr>
        </p:nvGraphicFramePr>
        <p:xfrm>
          <a:off x="531844" y="1046238"/>
          <a:ext cx="8042989" cy="3998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130">
                  <a:extLst>
                    <a:ext uri="{9D8B030D-6E8A-4147-A177-3AD203B41FA5}">
                      <a16:colId xmlns:a16="http://schemas.microsoft.com/office/drawing/2014/main" val="3142968998"/>
                    </a:ext>
                  </a:extLst>
                </a:gridCol>
                <a:gridCol w="1734040">
                  <a:extLst>
                    <a:ext uri="{9D8B030D-6E8A-4147-A177-3AD203B41FA5}">
                      <a16:colId xmlns:a16="http://schemas.microsoft.com/office/drawing/2014/main" val="1872130192"/>
                    </a:ext>
                  </a:extLst>
                </a:gridCol>
                <a:gridCol w="3689447">
                  <a:extLst>
                    <a:ext uri="{9D8B030D-6E8A-4147-A177-3AD203B41FA5}">
                      <a16:colId xmlns:a16="http://schemas.microsoft.com/office/drawing/2014/main" val="3949690476"/>
                    </a:ext>
                  </a:extLst>
                </a:gridCol>
                <a:gridCol w="762485">
                  <a:extLst>
                    <a:ext uri="{9D8B030D-6E8A-4147-A177-3AD203B41FA5}">
                      <a16:colId xmlns:a16="http://schemas.microsoft.com/office/drawing/2014/main" val="674855339"/>
                    </a:ext>
                  </a:extLst>
                </a:gridCol>
                <a:gridCol w="737887">
                  <a:extLst>
                    <a:ext uri="{9D8B030D-6E8A-4147-A177-3AD203B41FA5}">
                      <a16:colId xmlns:a16="http://schemas.microsoft.com/office/drawing/2014/main" val="4194600435"/>
                    </a:ext>
                  </a:extLst>
                </a:gridCol>
              </a:tblGrid>
              <a:tr h="452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분류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요구사항 명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요구사항 내용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진행사항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비고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069697"/>
                  </a:ext>
                </a:extLst>
              </a:tr>
              <a:tr h="4521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고객주문내역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고객주문내역확인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소비자들의 주문내역확인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355700"/>
                  </a:ext>
                </a:extLst>
              </a:tr>
              <a:tr h="4521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주문상태변경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주문 상태 변경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243060"/>
                  </a:ext>
                </a:extLst>
              </a:tr>
              <a:tr h="5486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고객센터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관리자만 공지사항 게시판에 글 작성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삭제가 가능하게 구현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게시글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클릭 시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조회수증가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188603"/>
                  </a:ext>
                </a:extLst>
              </a:tr>
              <a:tr h="4521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자주묻는질믄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관리자는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게시글을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열람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작성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삭제 및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수정가능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27491"/>
                  </a:ext>
                </a:extLst>
              </a:tr>
              <a:tr h="336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1:1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문의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1:1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문의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게시글에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답변 등록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삭제해당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사용자 및 관리자만 읽기가 가능하게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구현답변이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등록되면 목록에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답변완료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011707"/>
                  </a:ext>
                </a:extLst>
              </a:tr>
              <a:tr h="32011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상품관리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등록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가격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설명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사진 등 선택하여 상품 등록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미입럭된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곳이 있으면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알림창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189471"/>
                  </a:ext>
                </a:extLst>
              </a:tr>
              <a:tr h="4521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수정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상품을 선택하면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미입력된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곳이 자동으로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채워짐이미지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파일 따로 선택하여 상품 정보 수정일련번호는 바꿀 수 없음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877786"/>
                  </a:ext>
                </a:extLst>
              </a:tr>
              <a:tr h="336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삭제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상품을 선택하여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삭제미입럭된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곳이 있어도 상품만 선택되면 동작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4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4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877" y="121297"/>
            <a:ext cx="47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요구사항 정의서</a:t>
            </a:r>
            <a:r>
              <a:rPr lang="en-US" altLang="ko-KR" sz="3200" dirty="0" smtClean="0">
                <a:latin typeface="+mj-ea"/>
                <a:ea typeface="+mj-ea"/>
              </a:rPr>
              <a:t>(</a:t>
            </a:r>
            <a:r>
              <a:rPr lang="ko-KR" altLang="en-US" sz="3200" dirty="0" smtClean="0">
                <a:latin typeface="+mj-ea"/>
                <a:ea typeface="+mj-ea"/>
              </a:rPr>
              <a:t>사용자</a:t>
            </a:r>
            <a:r>
              <a:rPr lang="en-US" altLang="ko-KR" sz="3200" dirty="0" smtClean="0">
                <a:latin typeface="+mj-ea"/>
                <a:ea typeface="+mj-ea"/>
              </a:rPr>
              <a:t>)</a:t>
            </a:r>
            <a:endParaRPr lang="ko-KR" altLang="en-US" sz="32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614760"/>
              </p:ext>
            </p:extLst>
          </p:nvPr>
        </p:nvGraphicFramePr>
        <p:xfrm>
          <a:off x="195943" y="836700"/>
          <a:ext cx="5663681" cy="5827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742">
                  <a:extLst>
                    <a:ext uri="{9D8B030D-6E8A-4147-A177-3AD203B41FA5}">
                      <a16:colId xmlns:a16="http://schemas.microsoft.com/office/drawing/2014/main" val="3142968998"/>
                    </a:ext>
                  </a:extLst>
                </a:gridCol>
                <a:gridCol w="1214392">
                  <a:extLst>
                    <a:ext uri="{9D8B030D-6E8A-4147-A177-3AD203B41FA5}">
                      <a16:colId xmlns:a16="http://schemas.microsoft.com/office/drawing/2014/main" val="1872130192"/>
                    </a:ext>
                  </a:extLst>
                </a:gridCol>
                <a:gridCol w="2598020">
                  <a:extLst>
                    <a:ext uri="{9D8B030D-6E8A-4147-A177-3AD203B41FA5}">
                      <a16:colId xmlns:a16="http://schemas.microsoft.com/office/drawing/2014/main" val="3949690476"/>
                    </a:ext>
                  </a:extLst>
                </a:gridCol>
                <a:gridCol w="536924">
                  <a:extLst>
                    <a:ext uri="{9D8B030D-6E8A-4147-A177-3AD203B41FA5}">
                      <a16:colId xmlns:a16="http://schemas.microsoft.com/office/drawing/2014/main" val="674855339"/>
                    </a:ext>
                  </a:extLst>
                </a:gridCol>
                <a:gridCol w="519603">
                  <a:extLst>
                    <a:ext uri="{9D8B030D-6E8A-4147-A177-3AD203B41FA5}">
                      <a16:colId xmlns:a16="http://schemas.microsoft.com/office/drawing/2014/main" val="4194600435"/>
                    </a:ext>
                  </a:extLst>
                </a:gridCol>
              </a:tblGrid>
              <a:tr h="408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분류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요구사항 명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요구사항 내용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진행사항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비고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069697"/>
                  </a:ext>
                </a:extLst>
              </a:tr>
              <a:tr h="408476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장바구니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장바구니 담기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상품세부내용 페이지에서개수 지정 후 장바구니 테이블에 담기 실행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355700"/>
                  </a:ext>
                </a:extLst>
              </a:tr>
              <a:tr h="4084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물품별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가격확인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장바구니의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등특된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상품의 개수의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따라서한산금액의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변화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243060"/>
                  </a:ext>
                </a:extLst>
              </a:tr>
              <a:tr h="4084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체크별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가격확인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체크된 물품들 전체의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합산금액의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변화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확인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188603"/>
                  </a:ext>
                </a:extLst>
              </a:tr>
              <a:tr h="4084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개별 삭제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물품 하나하나 개별 삭제 가능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827491"/>
                  </a:ext>
                </a:extLst>
              </a:tr>
              <a:tr h="3037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장바구니 비우기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장바구니 전체를 비우는 기능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011707"/>
                  </a:ext>
                </a:extLst>
              </a:tr>
              <a:tr h="3037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주문하기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체크된 물품들만 주문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189471"/>
                  </a:ext>
                </a:extLst>
              </a:tr>
              <a:tr h="4084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개수 범위 확인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개수는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1~99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범위만 입력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877786"/>
                  </a:ext>
                </a:extLst>
              </a:tr>
              <a:tr h="5057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주문상품조회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주문상품조회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장바구니에서 주문한 물품들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조회기능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4123"/>
                  </a:ext>
                </a:extLst>
              </a:tr>
              <a:tr h="5208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후기작성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주문상태가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배달완료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일 때 후기 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779376"/>
                  </a:ext>
                </a:extLst>
              </a:tr>
              <a:tr h="633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고객센터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1:1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문의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1:1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문의 게시판 글 작성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삭제게시글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개 단위로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페이징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처리해당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사용자만 수정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삭제가 가능하게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구현해당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사용자 및 관리자만 읽기가 가능하게 구현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435175"/>
                  </a:ext>
                </a:extLst>
              </a:tr>
              <a:tr h="52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예약하기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캘린더에서 날짜 선택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시간 선택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예약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12621"/>
                  </a:ext>
                </a:extLst>
              </a:tr>
              <a:tr h="520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커뮤니티 게시판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CRUD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읽기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쓰기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수정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삭제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694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4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877" y="121297"/>
            <a:ext cx="47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요구사항 정의서</a:t>
            </a:r>
            <a:r>
              <a:rPr lang="en-US" altLang="ko-KR" sz="3200" dirty="0" smtClean="0">
                <a:latin typeface="+mj-ea"/>
                <a:ea typeface="+mj-ea"/>
              </a:rPr>
              <a:t>(</a:t>
            </a:r>
            <a:r>
              <a:rPr lang="ko-KR" altLang="en-US" sz="3200" dirty="0" smtClean="0">
                <a:latin typeface="+mj-ea"/>
                <a:ea typeface="+mj-ea"/>
              </a:rPr>
              <a:t>병원</a:t>
            </a:r>
            <a:r>
              <a:rPr lang="en-US" altLang="ko-KR" sz="3200" dirty="0" smtClean="0">
                <a:latin typeface="+mj-ea"/>
                <a:ea typeface="+mj-ea"/>
              </a:rPr>
              <a:t>)</a:t>
            </a:r>
            <a:endParaRPr lang="ko-KR" altLang="en-US" sz="32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90179"/>
              </p:ext>
            </p:extLst>
          </p:nvPr>
        </p:nvGraphicFramePr>
        <p:xfrm>
          <a:off x="419877" y="1741769"/>
          <a:ext cx="5784980" cy="3897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763">
                  <a:extLst>
                    <a:ext uri="{9D8B030D-6E8A-4147-A177-3AD203B41FA5}">
                      <a16:colId xmlns:a16="http://schemas.microsoft.com/office/drawing/2014/main" val="3142968998"/>
                    </a:ext>
                  </a:extLst>
                </a:gridCol>
                <a:gridCol w="1240401">
                  <a:extLst>
                    <a:ext uri="{9D8B030D-6E8A-4147-A177-3AD203B41FA5}">
                      <a16:colId xmlns:a16="http://schemas.microsoft.com/office/drawing/2014/main" val="1872130192"/>
                    </a:ext>
                  </a:extLst>
                </a:gridCol>
                <a:gridCol w="2653662">
                  <a:extLst>
                    <a:ext uri="{9D8B030D-6E8A-4147-A177-3AD203B41FA5}">
                      <a16:colId xmlns:a16="http://schemas.microsoft.com/office/drawing/2014/main" val="3949690476"/>
                    </a:ext>
                  </a:extLst>
                </a:gridCol>
                <a:gridCol w="548423">
                  <a:extLst>
                    <a:ext uri="{9D8B030D-6E8A-4147-A177-3AD203B41FA5}">
                      <a16:colId xmlns:a16="http://schemas.microsoft.com/office/drawing/2014/main" val="674855339"/>
                    </a:ext>
                  </a:extLst>
                </a:gridCol>
                <a:gridCol w="530731">
                  <a:extLst>
                    <a:ext uri="{9D8B030D-6E8A-4147-A177-3AD203B41FA5}">
                      <a16:colId xmlns:a16="http://schemas.microsoft.com/office/drawing/2014/main" val="4194600435"/>
                    </a:ext>
                  </a:extLst>
                </a:gridCol>
              </a:tblGrid>
              <a:tr h="435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분류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요구사항 명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요구사항 내용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진행사항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비고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069697"/>
                  </a:ext>
                </a:extLst>
              </a:tr>
              <a:tr h="4355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등록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등록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상세정보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가격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내용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355700"/>
                  </a:ext>
                </a:extLst>
              </a:tr>
              <a:tr h="4355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수정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등록된 상품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243060"/>
                  </a:ext>
                </a:extLst>
              </a:tr>
              <a:tr h="4355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상품 삭제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등록 된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상품 삭제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188603"/>
                  </a:ext>
                </a:extLst>
              </a:tr>
              <a:tr h="539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커뮤니티 게시판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읽기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답글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읽기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답변 작성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댓글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094123"/>
                  </a:ext>
                </a:extLst>
              </a:tr>
              <a:tr h="79269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예약확인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예약자 정보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 내용 확인</a:t>
                      </a:r>
                      <a:endParaRPr lang="en-US" altLang="ko-KR" sz="10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중복 예약 방지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 예약 방지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12621"/>
                  </a:ext>
                </a:extLst>
              </a:tr>
              <a:tr h="7926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 메시지 발송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 확정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예약 메시지 발송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16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4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26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1844" y="251925"/>
            <a:ext cx="448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데이터베이스 설계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900195" y="1744824"/>
            <a:ext cx="4217438" cy="3191070"/>
          </a:xfrm>
          <a:prstGeom prst="ellipse">
            <a:avLst/>
          </a:prstGeom>
          <a:gradFill flip="none" rotWithShape="1">
            <a:gsLst>
              <a:gs pos="78000">
                <a:srgbClr val="00B0F0">
                  <a:lumMod val="96000"/>
                  <a:lumOff val="4000"/>
                </a:srgbClr>
              </a:gs>
              <a:gs pos="0">
                <a:srgbClr val="00B0F0"/>
              </a:gs>
              <a:gs pos="50000">
                <a:srgbClr val="00B0F0"/>
              </a:gs>
              <a:gs pos="100000">
                <a:srgbClr val="00B0F0"/>
              </a:gs>
            </a:gsLst>
            <a:lin ang="81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+mj-ea"/>
                <a:ea typeface="+mj-ea"/>
              </a:rPr>
              <a:t>DB </a:t>
            </a:r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설계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894" y="1216090"/>
            <a:ext cx="3051110" cy="905069"/>
          </a:xfrm>
          <a:prstGeom prst="rect">
            <a:avLst/>
          </a:prstGeom>
          <a:solidFill>
            <a:srgbClr val="31C8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3894" y="2394079"/>
            <a:ext cx="3051110" cy="905069"/>
          </a:xfrm>
          <a:prstGeom prst="rect">
            <a:avLst/>
          </a:prstGeom>
          <a:solidFill>
            <a:srgbClr val="31C8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CART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894" y="3572069"/>
            <a:ext cx="3051110" cy="905069"/>
          </a:xfrm>
          <a:prstGeom prst="rect">
            <a:avLst/>
          </a:prstGeom>
          <a:solidFill>
            <a:srgbClr val="31C8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63894" y="4715070"/>
            <a:ext cx="3051110" cy="905069"/>
          </a:xfrm>
          <a:prstGeom prst="rect">
            <a:avLst/>
          </a:prstGeom>
          <a:solidFill>
            <a:srgbClr val="31C8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RESERVE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02824" y="1216090"/>
            <a:ext cx="3051110" cy="905069"/>
          </a:xfrm>
          <a:prstGeom prst="rect">
            <a:avLst/>
          </a:prstGeom>
          <a:solidFill>
            <a:srgbClr val="31C8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602824" y="2394079"/>
            <a:ext cx="3051110" cy="905069"/>
          </a:xfrm>
          <a:prstGeom prst="rect">
            <a:avLst/>
          </a:prstGeom>
          <a:solidFill>
            <a:srgbClr val="31C8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602824" y="3572069"/>
            <a:ext cx="3051110" cy="905069"/>
          </a:xfrm>
          <a:prstGeom prst="rect">
            <a:avLst/>
          </a:prstGeom>
          <a:solidFill>
            <a:srgbClr val="31C8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Q&amp;A/REPLY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8602824" y="4715070"/>
            <a:ext cx="3051110" cy="905069"/>
          </a:xfrm>
          <a:prstGeom prst="rect">
            <a:avLst/>
          </a:prstGeom>
          <a:solidFill>
            <a:srgbClr val="31C8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808</TotalTime>
  <Words>1613</Words>
  <Application>Microsoft Office PowerPoint</Application>
  <PresentationFormat>와이드스크린</PresentationFormat>
  <Paragraphs>414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휴먼매직체</vt:lpstr>
      <vt:lpstr>Arial</vt:lpstr>
      <vt:lpstr>Gill Sans MT</vt:lpstr>
      <vt:lpstr>Impact</vt:lpstr>
      <vt:lpstr>Badge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mit</dc:creator>
  <cp:lastModifiedBy>mit</cp:lastModifiedBy>
  <cp:revision>40</cp:revision>
  <dcterms:created xsi:type="dcterms:W3CDTF">2024-03-19T07:49:26Z</dcterms:created>
  <dcterms:modified xsi:type="dcterms:W3CDTF">2024-03-26T10:26:29Z</dcterms:modified>
</cp:coreProperties>
</file>