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A78CD1-2708-4DCD-A27E-41FF41DD7DAD}">
  <a:tblStyle styleId="{94A78CD1-2708-4DCD-A27E-41FF41DD7D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80e29e6e9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80e29e6e9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80e29e6e9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80e29e6e9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8d1793d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8d1793d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8d1793da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8d1793da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80e29e6e9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80e29e6e9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80e29e6e9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80e29e6e9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80e29e6e9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80e29e6e9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8d1793da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8d1793da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8d1793da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8d1793da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80e29e6e9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80e29e6e9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Regresión Lineal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Rodolfo Torres 1742143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ERICK ULRICH</a:t>
            </a:r>
            <a:r>
              <a:rPr lang="es-419" sz="1050">
                <a:latin typeface="Arial"/>
                <a:ea typeface="Arial"/>
                <a:cs typeface="Arial"/>
                <a:sym typeface="Arial"/>
              </a:rPr>
              <a:t> 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Componente del error		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modelo en un mundo ideal </a:t>
            </a:r>
            <a:r>
              <a:rPr lang="es-419"/>
              <a:t>sería</a:t>
            </a:r>
            <a:r>
              <a:rPr lang="es-419"/>
              <a:t> </a:t>
            </a:r>
            <a:r>
              <a:rPr lang="es-419"/>
              <a:t>perfectamente</a:t>
            </a:r>
            <a:r>
              <a:rPr lang="es-419"/>
              <a:t> lineal</a:t>
            </a:r>
            <a:endParaRPr/>
          </a:p>
          <a:p>
            <a:pPr indent="45720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Ye = </a:t>
            </a:r>
            <a:r>
              <a:rPr lang="es-419" sz="1600"/>
              <a:t>𝜶 + 𝜷 * x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600"/>
              <a:t>Realmente siempre tendrá un componente de error o residuo E</a:t>
            </a:r>
            <a:endParaRPr sz="1600"/>
          </a:p>
          <a:p>
            <a:pPr indent="45720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Ye = </a:t>
            </a:r>
            <a:r>
              <a:rPr lang="es-419" sz="1600"/>
              <a:t>𝜶 + 𝜷 * x + 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/>
              <a:t>El residuo E sera una variable aleatoria con distribución normal.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p valor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modelo presenta una </a:t>
            </a:r>
            <a:r>
              <a:rPr lang="es-419"/>
              <a:t>relación</a:t>
            </a:r>
            <a:r>
              <a:rPr lang="es-419"/>
              <a:t> lineal entre x e y</a:t>
            </a:r>
            <a:endParaRPr/>
          </a:p>
          <a:p>
            <a:pPr indent="45720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Ye = </a:t>
            </a:r>
            <a:r>
              <a:rPr lang="es-419" sz="1600"/>
              <a:t>𝜶 + 𝜷 * x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600"/>
              <a:t>Para comprobar la existencia de la relación, planteamos el contraste de hipótesis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600"/>
              <a:t>Si el p-valor resultante es menor que el nivel de significancia, rechazamos la hipótesis nula y aceptamos que existe una relación lineal entre x e y.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3">
            <a:alphaModFix/>
          </a:blip>
          <a:srcRect b="37152" l="28414" r="27361" t="31576"/>
          <a:stretch/>
        </p:blipFill>
        <p:spPr>
          <a:xfrm>
            <a:off x="2938075" y="1716950"/>
            <a:ext cx="2064800" cy="96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Que es la </a:t>
            </a:r>
            <a:r>
              <a:rPr lang="es-419"/>
              <a:t>regresión</a:t>
            </a:r>
            <a:r>
              <a:rPr lang="es-419"/>
              <a:t> Lineal?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la </a:t>
            </a:r>
            <a:r>
              <a:rPr lang="es-419"/>
              <a:t>regresión</a:t>
            </a:r>
            <a:r>
              <a:rPr lang="es-419"/>
              <a:t> buscamos una variable aleatoria simple digamos Y,En </a:t>
            </a:r>
            <a:r>
              <a:rPr lang="es-419"/>
              <a:t>teoría el valor de esta variable aleatoria está influenciado por los valores tomados por una o más variables.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Y se denomina como: ”Variable Dependiente” o “Respuesta”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Las variables influyentes: ”Variables Independientes” , “Variable Predictoras” o regresoras    </a:t>
            </a:r>
            <a:r>
              <a:rPr lang="es-419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8480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Al realizar una </a:t>
            </a:r>
            <a:r>
              <a:rPr lang="es-419"/>
              <a:t>predicción</a:t>
            </a:r>
            <a:r>
              <a:rPr lang="es-419"/>
              <a:t> los regresores no se tratan como </a:t>
            </a:r>
            <a:r>
              <a:rPr lang="es-419"/>
              <a:t>variables</a:t>
            </a:r>
            <a:r>
              <a:rPr lang="es-419"/>
              <a:t> </a:t>
            </a:r>
            <a:r>
              <a:rPr lang="es-419"/>
              <a:t>al azar , son entidades que asumen valores diferentes pero no es alazar </a:t>
            </a:r>
            <a:r>
              <a:rPr lang="es-419"/>
              <a:t> 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20893" l="25976" r="54717" t="58201"/>
          <a:stretch/>
        </p:blipFill>
        <p:spPr>
          <a:xfrm rot="-4">
            <a:off x="2471650" y="1977799"/>
            <a:ext cx="4052174" cy="2468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086125" y="2179525"/>
            <a:ext cx="4128600" cy="21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Queremos modelar el precio de los pisos en una ciudad </a:t>
            </a:r>
            <a:r>
              <a:rPr lang="es-419" sz="1200"/>
              <a:t>según</a:t>
            </a:r>
            <a:r>
              <a:rPr lang="es-419" sz="1200"/>
              <a:t> su superficie en metros cuadrados.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La entrada o variable predictora nos ayuda a predecir el valor de la variable de salida(superficie).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La variable de salida es la que queremos predecir.</a:t>
            </a:r>
            <a:endParaRPr sz="1200"/>
          </a:p>
        </p:txBody>
      </p:sp>
      <p:graphicFrame>
        <p:nvGraphicFramePr>
          <p:cNvPr id="81" name="Google Shape;81;p16"/>
          <p:cNvGraphicFramePr/>
          <p:nvPr/>
        </p:nvGraphicFramePr>
        <p:xfrm>
          <a:off x="671300" y="69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{94A78CD1-2708-4DCD-A27E-41FF41DD7DAD}</a:tableStyleId>
              </a:tblPr>
              <a:tblGrid>
                <a:gridCol w="1563950"/>
                <a:gridCol w="1563950"/>
              </a:tblGrid>
              <a:tr h="40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Superficie m*m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Alquiler($)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380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480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270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252500" y="7663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En el caso de la </a:t>
            </a:r>
            <a:r>
              <a:rPr lang="es-419"/>
              <a:t>regresión</a:t>
            </a:r>
            <a:r>
              <a:rPr lang="es-419"/>
              <a:t> lineal asumimos que Y(costo) es una función lineal de x (</a:t>
            </a:r>
            <a:r>
              <a:rPr lang="es-419"/>
              <a:t>superficie</a:t>
            </a:r>
            <a:r>
              <a:rPr lang="es-419"/>
              <a:t>) y entonces el modelo lineal se escribe como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3846750" y="2334900"/>
            <a:ext cx="14505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Ye = 𝜶 + </a:t>
            </a:r>
            <a:r>
              <a:rPr lang="es-419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𝜷 </a:t>
            </a: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* 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2908500" y="2953525"/>
            <a:ext cx="33270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Alquiler mensual</a:t>
            </a: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= 𝜶 + </a:t>
            </a:r>
            <a:r>
              <a:rPr lang="es-419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𝜷 </a:t>
            </a: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* </a:t>
            </a: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Superficie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894750"/>
            <a:ext cx="8520600" cy="3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 datos </a:t>
            </a:r>
            <a:r>
              <a:rPr lang="es-419"/>
              <a:t>históricos</a:t>
            </a:r>
            <a:r>
              <a:rPr lang="es-419"/>
              <a:t>, </a:t>
            </a:r>
            <a:r>
              <a:rPr lang="es-419"/>
              <a:t>podríamos</a:t>
            </a:r>
            <a:r>
              <a:rPr lang="es-419"/>
              <a:t> crear un modelo lineal y obtener las posibles valores de alpha y Beta.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Usando esta </a:t>
            </a:r>
            <a:r>
              <a:rPr lang="es-419"/>
              <a:t>ecuación</a:t>
            </a:r>
            <a:r>
              <a:rPr lang="es-419"/>
              <a:t>, </a:t>
            </a:r>
            <a:r>
              <a:rPr lang="es-419"/>
              <a:t>podremos</a:t>
            </a:r>
            <a:r>
              <a:rPr lang="es-419"/>
              <a:t> encontrar el alquiler de cualquier casa, por </a:t>
            </a:r>
            <a:r>
              <a:rPr lang="es-419"/>
              <a:t>ejemplo</a:t>
            </a:r>
            <a:r>
              <a:rPr lang="es-419"/>
              <a:t> una de 110 m2: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2481300" y="1770525"/>
            <a:ext cx="4181400" cy="10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𝜶 = 86.96, 𝜷 = 2.37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Modelo lineal             Ye = 86.96 + 2.37 * x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3966750" y="2571750"/>
            <a:ext cx="421800" cy="15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2342250" y="3907575"/>
            <a:ext cx="3670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Ye = 86.96 + 2.37 * 110 = 347.66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277975"/>
            <a:ext cx="8520600" cy="46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Como podemos encontrar los </a:t>
            </a:r>
            <a:r>
              <a:rPr lang="es-419"/>
              <a:t>parámetros</a:t>
            </a:r>
            <a:r>
              <a:rPr lang="es-419"/>
              <a:t> </a:t>
            </a:r>
            <a:r>
              <a:rPr lang="es-419"/>
              <a:t>alfa</a:t>
            </a:r>
            <a:r>
              <a:rPr lang="es-419"/>
              <a:t> y beta.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La diferencia entre el valor real y el estimado se puede escribir como: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ei = (Yi - Ye(Xi))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El objetivo es minimizar la suma de los errores al cuadrado sobre todos los puntos del data set: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2647350" y="2664250"/>
            <a:ext cx="1642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X ={(Xi,Yi)}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375" y="2726050"/>
            <a:ext cx="503980" cy="2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2285" y="2985525"/>
            <a:ext cx="4079428" cy="18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8171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25" y="1361702"/>
            <a:ext cx="4566875" cy="16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1100" y="1685100"/>
            <a:ext cx="3103650" cy="6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00" y="148775"/>
            <a:ext cx="8772000" cy="49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