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67" r:id="rId6"/>
    <p:sldId id="269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Мініпакетний</a:t>
            </a:r>
            <a:r>
              <a:rPr lang="ru-RU" dirty="0"/>
              <a:t> </a:t>
            </a:r>
            <a:r>
              <a:rPr lang="ru-RU" dirty="0" err="1"/>
              <a:t>стохастичний</a:t>
            </a:r>
            <a:r>
              <a:rPr lang="ru-RU" dirty="0"/>
              <a:t> </a:t>
            </a:r>
            <a:r>
              <a:rPr lang="ru-RU" dirty="0" err="1"/>
              <a:t>градієнтний</a:t>
            </a:r>
            <a:r>
              <a:rPr lang="ru-RU" dirty="0"/>
              <a:t> </a:t>
            </a:r>
            <a:r>
              <a:rPr lang="ru-RU" dirty="0" smtClean="0"/>
              <a:t>спуск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ІМ-32мп </a:t>
            </a:r>
            <a:r>
              <a:rPr lang="uk-UA" dirty="0" err="1" smtClean="0"/>
              <a:t>Стародубець</a:t>
            </a:r>
            <a:r>
              <a:rPr lang="uk-UA" dirty="0" smtClean="0"/>
              <a:t> Ілля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5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Застосування</a:t>
            </a:r>
            <a:r>
              <a:rPr lang="ru-RU" dirty="0"/>
              <a:t> в Реальному </a:t>
            </a:r>
            <a:r>
              <a:rPr lang="ru-RU" dirty="0" err="1"/>
              <a:t>Світі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Нейронні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та </a:t>
            </a:r>
            <a:r>
              <a:rPr lang="ru-RU" dirty="0" err="1"/>
              <a:t>відео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 smtClean="0"/>
              <a:t>Глибоке</a:t>
            </a:r>
            <a:r>
              <a:rPr lang="ru-RU" dirty="0" smtClean="0"/>
              <a:t> </a:t>
            </a:r>
            <a:r>
              <a:rPr lang="ru-RU" dirty="0" err="1"/>
              <a:t>навчання</a:t>
            </a:r>
            <a:r>
              <a:rPr lang="ru-RU" dirty="0"/>
              <a:t> для </a:t>
            </a:r>
            <a:r>
              <a:rPr lang="ru-RU" dirty="0" err="1"/>
              <a:t>розпізнавання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та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природної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 smtClean="0"/>
              <a:t>Підсилювальне</a:t>
            </a:r>
            <a:r>
              <a:rPr lang="ru-RU" dirty="0" smtClean="0"/>
              <a:t> </a:t>
            </a:r>
            <a:r>
              <a:rPr lang="ru-RU" dirty="0" err="1"/>
              <a:t>навчання</a:t>
            </a:r>
            <a:r>
              <a:rPr lang="ru-RU" dirty="0"/>
              <a:t> в </a:t>
            </a:r>
            <a:r>
              <a:rPr lang="ru-RU" dirty="0" err="1"/>
              <a:t>робототехніці</a:t>
            </a:r>
            <a:r>
              <a:rPr lang="ru-RU" dirty="0"/>
              <a:t> та </a:t>
            </a:r>
            <a:r>
              <a:rPr lang="ru-RU" dirty="0" err="1"/>
              <a:t>іграх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/>
              <a:t>рекомендацій</a:t>
            </a:r>
            <a:r>
              <a:rPr lang="ru-RU" dirty="0"/>
              <a:t> для </a:t>
            </a:r>
            <a:r>
              <a:rPr lang="ru-RU" dirty="0" err="1"/>
              <a:t>електронної</a:t>
            </a:r>
            <a:r>
              <a:rPr lang="ru-RU" dirty="0"/>
              <a:t> </a:t>
            </a:r>
            <a:r>
              <a:rPr lang="ru-RU" dirty="0" err="1"/>
              <a:t>комерції</a:t>
            </a:r>
            <a:r>
              <a:rPr lang="ru-RU" dirty="0"/>
              <a:t> та </a:t>
            </a:r>
            <a:r>
              <a:rPr lang="ru-RU" dirty="0" err="1"/>
              <a:t>стрімінгових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 smtClean="0"/>
              <a:t>Прогнозування</a:t>
            </a:r>
            <a:r>
              <a:rPr lang="ru-RU" dirty="0" smtClean="0"/>
              <a:t> </a:t>
            </a:r>
            <a:r>
              <a:rPr lang="ru-RU" dirty="0" err="1"/>
              <a:t>часових</a:t>
            </a:r>
            <a:r>
              <a:rPr lang="ru-RU" dirty="0"/>
              <a:t> </a:t>
            </a:r>
            <a:r>
              <a:rPr lang="ru-RU" dirty="0" err="1"/>
              <a:t>рядів</a:t>
            </a:r>
            <a:r>
              <a:rPr lang="ru-RU" dirty="0"/>
              <a:t> для </a:t>
            </a:r>
            <a:r>
              <a:rPr lang="ru-RU" dirty="0" err="1"/>
              <a:t>фінансових</a:t>
            </a:r>
            <a:r>
              <a:rPr lang="ru-RU" dirty="0"/>
              <a:t> </a:t>
            </a:r>
            <a:r>
              <a:rPr lang="ru-RU" dirty="0" err="1"/>
              <a:t>ринків</a:t>
            </a:r>
            <a:r>
              <a:rPr lang="ru-RU" dirty="0"/>
              <a:t> та </a:t>
            </a:r>
            <a:r>
              <a:rPr lang="ru-RU" dirty="0" err="1"/>
              <a:t>погодних</a:t>
            </a:r>
            <a:r>
              <a:rPr lang="ru-RU" dirty="0"/>
              <a:t> умов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2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6857999"/>
          </a:xfrm>
        </p:spPr>
        <p:txBody>
          <a:bodyPr anchor="ctr"/>
          <a:lstStyle/>
          <a:p>
            <a:pPr algn="ctr"/>
            <a:r>
              <a:rPr lang="uk-UA" dirty="0" smtClean="0"/>
              <a:t>Дякую за увагу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2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Градієнтний</a:t>
            </a:r>
            <a:r>
              <a:rPr lang="ru-RU" dirty="0" smtClean="0"/>
              <a:t> спуск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27121" y="1853248"/>
                <a:ext cx="6809015" cy="3421234"/>
              </a:xfrm>
            </p:spPr>
            <p:txBody>
              <a:bodyPr anchor="ctr"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ru-RU" sz="2900" dirty="0" err="1"/>
                  <a:t>Градієнтний</a:t>
                </a:r>
                <a:r>
                  <a:rPr lang="ru-RU" sz="2900" dirty="0"/>
                  <a:t> </a:t>
                </a:r>
                <a:r>
                  <a:rPr lang="ru-RU" sz="2900" dirty="0" smtClean="0"/>
                  <a:t>спуск – </a:t>
                </a:r>
                <a:r>
                  <a:rPr lang="ru-RU" sz="2900" dirty="0" err="1" smtClean="0"/>
                  <a:t>це</a:t>
                </a:r>
                <a:r>
                  <a:rPr lang="ru-RU" sz="2900" dirty="0" smtClean="0"/>
                  <a:t> </a:t>
                </a:r>
                <a:r>
                  <a:rPr lang="ru-RU" sz="2900" dirty="0" err="1" smtClean="0"/>
                  <a:t>оптимізаційний</a:t>
                </a:r>
                <a:r>
                  <a:rPr lang="ru-RU" sz="2900" dirty="0" smtClean="0"/>
                  <a:t> алгоритм, </a:t>
                </a:r>
                <a:r>
                  <a:rPr lang="ru-RU" sz="2900" dirty="0" err="1" smtClean="0"/>
                  <a:t>що</a:t>
                </a:r>
                <a:r>
                  <a:rPr lang="ru-RU" sz="2900" dirty="0" smtClean="0"/>
                  <a:t> </a:t>
                </a:r>
                <a:r>
                  <a:rPr lang="ru-RU" sz="2900" dirty="0" err="1"/>
                  <a:t>ітеративно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коригує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параметри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моделі</a:t>
                </a:r>
                <a:r>
                  <a:rPr lang="ru-RU" sz="2900" dirty="0"/>
                  <a:t>, </a:t>
                </a:r>
                <a:r>
                  <a:rPr lang="ru-RU" sz="2900" dirty="0" err="1"/>
                  <a:t>щоб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знайти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мінімум</a:t>
                </a:r>
                <a:r>
                  <a:rPr lang="ru-RU" sz="2900" dirty="0"/>
                  <a:t> </a:t>
                </a:r>
                <a:r>
                  <a:rPr lang="ru-RU" sz="2900" dirty="0" err="1"/>
                  <a:t>функції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вартості</a:t>
                </a:r>
                <a:r>
                  <a:rPr lang="ru-RU" sz="2900" dirty="0"/>
                  <a:t>, </a:t>
                </a:r>
                <a:r>
                  <a:rPr lang="ru-RU" sz="2900" dirty="0" err="1"/>
                  <a:t>керуючись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градієнтами</a:t>
                </a:r>
                <a:r>
                  <a:rPr lang="ru-RU" sz="2900" dirty="0"/>
                  <a:t>, </a:t>
                </a:r>
                <a:r>
                  <a:rPr lang="ru-RU" sz="2900" dirty="0" err="1"/>
                  <a:t>які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вказують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напрямок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найшвидшого</a:t>
                </a:r>
                <a:r>
                  <a:rPr lang="ru-RU" sz="2900" dirty="0"/>
                  <a:t> </a:t>
                </a:r>
                <a:r>
                  <a:rPr lang="ru-RU" sz="2900" dirty="0" err="1" smtClean="0"/>
                  <a:t>зниження</a:t>
                </a:r>
                <a:r>
                  <a:rPr lang="ru-RU" sz="2900" dirty="0" smtClean="0"/>
                  <a:t>.</a:t>
                </a:r>
                <a:endParaRPr lang="en-US" sz="2900" dirty="0" smtClean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endParaRPr lang="en-US" sz="2900" dirty="0" smtClean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ru-RU" sz="2900" dirty="0" smtClean="0"/>
                  <a:t>Формула </a:t>
                </a:r>
                <a:r>
                  <a:rPr lang="ru-RU" sz="2900" dirty="0" err="1"/>
                  <a:t>оновлення</a:t>
                </a:r>
                <a:r>
                  <a:rPr lang="ru-RU" sz="2900" dirty="0"/>
                  <a:t> ваги</a:t>
                </a:r>
                <a:r>
                  <a:rPr lang="uk-UA" sz="2900" dirty="0" smtClean="0"/>
                  <a:t>:</a:t>
                </a:r>
                <a:endParaRPr lang="en-US" sz="2900" dirty="0" smtClean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ru-RU" sz="2900"/>
                            <m:t>нове</m:t>
                          </m:r>
                        </m:sub>
                      </m:sSub>
                      <m:r>
                        <a:rPr lang="ru-RU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ru-RU" sz="2900" b="0" i="0" smtClean="0">
                              <a:latin typeface="Cambria Math" panose="02040503050406030204" pitchFamily="18" charset="0"/>
                            </a:rPr>
                            <m:t>стар</m:t>
                          </m:r>
                          <m:r>
                            <a:rPr lang="ru-RU" sz="2900" b="0" i="1" smtClean="0">
                              <a:latin typeface="Cambria Math" panose="02040503050406030204" pitchFamily="18" charset="0"/>
                            </a:rPr>
                            <m:t>е</m:t>
                          </m:r>
                        </m:sub>
                      </m:sSub>
                      <m:r>
                        <a:rPr lang="ru-RU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US" sz="2900"/>
                        <m:t>∇</m:t>
                      </m:r>
                      <m:r>
                        <m:rPr>
                          <m:nor/>
                        </m:rPr>
                        <a:rPr lang="en-US" sz="2900" i="1"/>
                        <m:t>J</m:t>
                      </m:r>
                      <m:r>
                        <m:rPr>
                          <m:nor/>
                        </m:rPr>
                        <a:rPr lang="en-US" sz="2900"/>
                        <m:t>(</m:t>
                      </m:r>
                      <m:r>
                        <m:rPr>
                          <m:nor/>
                        </m:rPr>
                        <a:rPr lang="en-US" sz="2900" i="1"/>
                        <m:t>w</m:t>
                      </m:r>
                      <m:r>
                        <m:rPr>
                          <m:nor/>
                        </m:rPr>
                        <a:rPr lang="en-US" sz="2900"/>
                        <m:t>)</m:t>
                      </m:r>
                    </m:oMath>
                  </m:oMathPara>
                </a14:m>
                <a:endParaRPr lang="en-US" sz="29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900" dirty="0" smtClean="0"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ru-RU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900" dirty="0"/>
                  <a:t>- </a:t>
                </a:r>
                <a:r>
                  <a:rPr lang="ru-RU" sz="2900" dirty="0" err="1"/>
                  <a:t>швидкість</a:t>
                </a:r>
                <a:r>
                  <a:rPr lang="ru-RU" sz="2900" dirty="0"/>
                  <a:t> </a:t>
                </a:r>
                <a:r>
                  <a:rPr lang="ru-RU" sz="2900" dirty="0" err="1"/>
                  <a:t>навчання</a:t>
                </a:r>
                <a:r>
                  <a:rPr lang="ru-RU" sz="2900" dirty="0"/>
                  <a:t>;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900" dirty="0" smtClean="0"/>
                  <a:t>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900"/>
                      <m:t>∇</m:t>
                    </m:r>
                    <m:r>
                      <m:rPr>
                        <m:nor/>
                      </m:rPr>
                      <a:rPr lang="en-US" sz="2900" i="1"/>
                      <m:t>J</m:t>
                    </m:r>
                    <m:r>
                      <m:rPr>
                        <m:nor/>
                      </m:rPr>
                      <a:rPr lang="en-US" sz="2900"/>
                      <m:t>(</m:t>
                    </m:r>
                    <m:r>
                      <m:rPr>
                        <m:nor/>
                      </m:rPr>
                      <a:rPr lang="en-US" sz="2900" i="1"/>
                      <m:t>w</m:t>
                    </m:r>
                    <m:r>
                      <m:rPr>
                        <m:nor/>
                      </m:rPr>
                      <a:rPr lang="en-US" sz="2900"/>
                      <m:t>)</m:t>
                    </m:r>
                  </m:oMath>
                </a14:m>
                <a:r>
                  <a:rPr lang="en-US" sz="2900" dirty="0"/>
                  <a:t>- </a:t>
                </a:r>
                <a:r>
                  <a:rPr lang="ru-RU" sz="2900" dirty="0" err="1"/>
                  <a:t>градієнт</a:t>
                </a:r>
                <a:r>
                  <a:rPr lang="ru-RU" sz="2900" dirty="0"/>
                  <a:t> </a:t>
                </a:r>
                <a:r>
                  <a:rPr lang="ru-RU" sz="2900" dirty="0" err="1"/>
                  <a:t>функції</a:t>
                </a:r>
                <a:r>
                  <a:rPr lang="ru-RU" sz="2900" dirty="0"/>
                  <a:t> </a:t>
                </a:r>
                <a:r>
                  <a:rPr lang="ru-RU" sz="2900" dirty="0" err="1" smtClean="0"/>
                  <a:t>вартості</a:t>
                </a:r>
                <a:endParaRPr lang="uk-UA" sz="29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7121" y="1853248"/>
                <a:ext cx="6809015" cy="3421234"/>
              </a:xfrm>
              <a:blipFill>
                <a:blip r:embed="rId2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93" y="1938973"/>
            <a:ext cx="3030764" cy="3249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Стохастичний градієнтний спуск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6651777" cy="4195481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ru-RU" dirty="0" smtClean="0"/>
                  <a:t>Стохастичний</a:t>
                </a:r>
                <a:r>
                  <a:rPr lang="ru-RU" dirty="0"/>
                  <a:t> </a:t>
                </a:r>
                <a:r>
                  <a:rPr lang="ru-RU" dirty="0" err="1"/>
                  <a:t>градієнтний</a:t>
                </a:r>
                <a:r>
                  <a:rPr lang="ru-RU" dirty="0"/>
                  <a:t> спуск (SGD) – </a:t>
                </a:r>
                <a:r>
                  <a:rPr lang="ru-RU" dirty="0" err="1"/>
                  <a:t>це</a:t>
                </a:r>
                <a:r>
                  <a:rPr lang="ru-RU" dirty="0"/>
                  <a:t> </a:t>
                </a:r>
                <a:r>
                  <a:rPr lang="ru-RU" dirty="0" err="1"/>
                  <a:t>варіація</a:t>
                </a:r>
                <a:r>
                  <a:rPr lang="ru-RU" dirty="0"/>
                  <a:t> </a:t>
                </a:r>
                <a:r>
                  <a:rPr lang="ru-RU" dirty="0" err="1"/>
                  <a:t>градієнтного</a:t>
                </a:r>
                <a:r>
                  <a:rPr lang="ru-RU" dirty="0"/>
                  <a:t> спуску, яка </a:t>
                </a:r>
                <a:r>
                  <a:rPr lang="ru-RU" dirty="0" err="1"/>
                  <a:t>оновлює</a:t>
                </a:r>
                <a:r>
                  <a:rPr lang="ru-RU" dirty="0"/>
                  <a:t> </a:t>
                </a:r>
                <a:r>
                  <a:rPr lang="ru-RU" dirty="0" err="1"/>
                  <a:t>параметри</a:t>
                </a:r>
                <a:r>
                  <a:rPr lang="ru-RU" dirty="0"/>
                  <a:t> </a:t>
                </a:r>
                <a:r>
                  <a:rPr lang="ru-RU" dirty="0" err="1"/>
                  <a:t>моделі</a:t>
                </a:r>
                <a:r>
                  <a:rPr lang="ru-RU" dirty="0"/>
                  <a:t> </a:t>
                </a:r>
                <a:r>
                  <a:rPr lang="ru-RU" b="1" dirty="0"/>
                  <a:t>для кожного</a:t>
                </a:r>
                <a:r>
                  <a:rPr lang="ru-RU" dirty="0"/>
                  <a:t> </a:t>
                </a:r>
                <a:r>
                  <a:rPr lang="ru-RU" dirty="0" err="1"/>
                  <a:t>зразка</a:t>
                </a:r>
                <a:r>
                  <a:rPr lang="ru-RU" dirty="0"/>
                  <a:t> </a:t>
                </a:r>
                <a:r>
                  <a:rPr lang="ru-RU" dirty="0" err="1"/>
                  <a:t>тренувальних</a:t>
                </a:r>
                <a:r>
                  <a:rPr lang="ru-RU" dirty="0"/>
                  <a:t> </a:t>
                </a:r>
                <a:r>
                  <a:rPr lang="ru-RU" dirty="0" err="1" smtClean="0"/>
                  <a:t>даних</a:t>
                </a:r>
                <a:r>
                  <a:rPr lang="en-US" dirty="0"/>
                  <a:t>,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</a:t>
                </a:r>
                <a:r>
                  <a:rPr lang="ru-RU" dirty="0" err="1"/>
                  <a:t>призводить</a:t>
                </a:r>
                <a:r>
                  <a:rPr lang="ru-RU" dirty="0"/>
                  <a:t> до </a:t>
                </a:r>
                <a:r>
                  <a:rPr lang="ru-RU" b="1" dirty="0" err="1" smtClean="0"/>
                  <a:t>швидшого</a:t>
                </a:r>
                <a:r>
                  <a:rPr lang="ru-RU" dirty="0" smtClean="0"/>
                  <a:t>, </a:t>
                </a:r>
                <a:r>
                  <a:rPr lang="ru-RU" dirty="0" err="1"/>
                  <a:t>хоча</a:t>
                </a:r>
                <a:r>
                  <a:rPr lang="ru-RU" dirty="0"/>
                  <a:t> і </a:t>
                </a:r>
                <a:r>
                  <a:rPr lang="ru-RU" b="1" dirty="0" err="1"/>
                  <a:t>менш</a:t>
                </a:r>
                <a:r>
                  <a:rPr lang="ru-RU" b="1" dirty="0"/>
                  <a:t> </a:t>
                </a:r>
                <a:r>
                  <a:rPr lang="ru-RU" b="1" dirty="0" err="1"/>
                  <a:t>стабільного</a:t>
                </a:r>
                <a:r>
                  <a:rPr lang="ru-RU" dirty="0"/>
                  <a:t>, </a:t>
                </a:r>
                <a:r>
                  <a:rPr lang="ru-RU" dirty="0" err="1"/>
                  <a:t>процесу</a:t>
                </a:r>
                <a:r>
                  <a:rPr lang="ru-RU" dirty="0"/>
                  <a:t> </a:t>
                </a:r>
                <a:r>
                  <a:rPr lang="ru-RU" dirty="0" err="1" smtClean="0"/>
                  <a:t>навчання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Формула </a:t>
                </a:r>
                <a:r>
                  <a:rPr lang="ru-RU" dirty="0" err="1" smtClean="0"/>
                  <a:t>оновлення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параметрів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pl-PL" i="1"/>
                        <m:t>η</m:t>
                      </m:r>
                      <m:r>
                        <m:rPr>
                          <m:nor/>
                        </m:rPr>
                        <a:rPr lang="pl-PL" smtClean="0"/>
                        <m:t>⋅</m:t>
                      </m:r>
                      <m:r>
                        <m:rPr>
                          <m:nor/>
                        </m:rPr>
                        <a:rPr lang="pl-PL"/>
                        <m:t>∇</m:t>
                      </m:r>
                      <m:r>
                        <m:rPr>
                          <m:nor/>
                        </m:rPr>
                        <a:rPr lang="pl-PL" i="1"/>
                        <m:t>J</m:t>
                      </m:r>
                      <m:r>
                        <m:rPr>
                          <m:nor/>
                        </m:rPr>
                        <a:rPr lang="pl-PL"/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pl-PL"/>
                        <m:t>;</m:t>
                      </m:r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nor/>
                        </m:rPr>
                        <a:rPr lang="pl-PL"/>
                        <m:t>;</m:t>
                      </m:r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nor/>
                        </m:rPr>
                        <a:rPr lang="pl-PL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6651777" cy="4195481"/>
              </a:xfrm>
              <a:blipFill>
                <a:blip r:embed="rId2"/>
                <a:stretch>
                  <a:fillRect l="-917" t="-727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ML | Stochastic Gradient Descent (SGD)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4" y="1853248"/>
            <a:ext cx="3303552" cy="324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Стохастичний градієнтний спуск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668838" cy="4195481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Переваги:</a:t>
            </a:r>
          </a:p>
          <a:p>
            <a:r>
              <a:rPr lang="ru-RU" b="1" dirty="0" err="1"/>
              <a:t>Швидкість</a:t>
            </a:r>
            <a:r>
              <a:rPr lang="ru-RU" b="1" dirty="0"/>
              <a:t> </a:t>
            </a:r>
            <a:r>
              <a:rPr lang="ru-RU" b="1" dirty="0" err="1"/>
              <a:t>Оновлення</a:t>
            </a:r>
            <a:r>
              <a:rPr lang="ru-RU" dirty="0"/>
              <a:t>: </a:t>
            </a:r>
            <a:r>
              <a:rPr lang="ru-RU" dirty="0" err="1" smtClean="0"/>
              <a:t>оновлення</a:t>
            </a:r>
            <a:r>
              <a:rPr lang="ru-RU" dirty="0" smtClean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кожного </a:t>
            </a:r>
            <a:r>
              <a:rPr lang="ru-RU" dirty="0" err="1"/>
              <a:t>зразка</a:t>
            </a:r>
            <a:r>
              <a:rPr lang="ru-RU" dirty="0"/>
              <a:t>, алгоритм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здійснювати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, не </a:t>
            </a:r>
            <a:r>
              <a:rPr lang="ru-RU" dirty="0" err="1"/>
              <a:t>чекаючи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градієнту</a:t>
            </a:r>
            <a:r>
              <a:rPr lang="ru-RU" dirty="0"/>
              <a:t> за весь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b="1" dirty="0" err="1"/>
              <a:t>Висока</a:t>
            </a:r>
            <a:r>
              <a:rPr lang="ru-RU" b="1" dirty="0"/>
              <a:t> </a:t>
            </a:r>
            <a:r>
              <a:rPr lang="ru-RU" b="1" dirty="0" err="1"/>
              <a:t>Ефективність</a:t>
            </a:r>
            <a:r>
              <a:rPr lang="ru-RU" b="1" dirty="0"/>
              <a:t> з Великими Наборами </a:t>
            </a:r>
            <a:r>
              <a:rPr lang="ru-RU" b="1" dirty="0" err="1"/>
              <a:t>Даних</a:t>
            </a:r>
            <a:r>
              <a:rPr lang="ru-RU" dirty="0"/>
              <a:t>: </a:t>
            </a:r>
            <a:r>
              <a:rPr lang="ru-RU" dirty="0" smtClean="0"/>
              <a:t>алгоритм не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для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градієнтів</a:t>
            </a:r>
            <a:r>
              <a:rPr lang="ru-RU" dirty="0"/>
              <a:t> за </a:t>
            </a:r>
            <a:r>
              <a:rPr lang="ru-RU" dirty="0" err="1"/>
              <a:t>всіма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.</a:t>
            </a:r>
          </a:p>
          <a:p>
            <a:r>
              <a:rPr lang="ru-RU" b="1" dirty="0" err="1"/>
              <a:t>Здатність</a:t>
            </a:r>
            <a:r>
              <a:rPr lang="ru-RU" b="1" dirty="0"/>
              <a:t> </a:t>
            </a:r>
            <a:r>
              <a:rPr lang="ru-RU" b="1" dirty="0" err="1"/>
              <a:t>Виходити</a:t>
            </a:r>
            <a:r>
              <a:rPr lang="ru-RU" b="1" dirty="0"/>
              <a:t> з </a:t>
            </a:r>
            <a:r>
              <a:rPr lang="ru-RU" b="1" dirty="0" err="1"/>
              <a:t>Локальних</a:t>
            </a:r>
            <a:r>
              <a:rPr lang="ru-RU" b="1" dirty="0"/>
              <a:t> </a:t>
            </a:r>
            <a:r>
              <a:rPr lang="ru-RU" b="1" dirty="0" err="1"/>
              <a:t>Мінімумів</a:t>
            </a:r>
            <a:r>
              <a:rPr lang="ru-RU" dirty="0"/>
              <a:t>: </a:t>
            </a:r>
            <a:r>
              <a:rPr lang="ru-RU" dirty="0" err="1" smtClean="0"/>
              <a:t>випадковий</a:t>
            </a:r>
            <a:r>
              <a:rPr lang="ru-RU" dirty="0" smtClean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зразків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допомогти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</a:t>
            </a:r>
            <a:r>
              <a:rPr lang="ru-RU" dirty="0" err="1"/>
              <a:t>застрягання</a:t>
            </a:r>
            <a:r>
              <a:rPr lang="ru-RU" dirty="0"/>
              <a:t> у </a:t>
            </a:r>
            <a:r>
              <a:rPr lang="ru-RU" dirty="0" err="1"/>
              <a:t>локальних</a:t>
            </a:r>
            <a:r>
              <a:rPr lang="ru-RU" dirty="0"/>
              <a:t> </a:t>
            </a:r>
            <a:r>
              <a:rPr lang="ru-RU" dirty="0" err="1"/>
              <a:t>мінімумах</a:t>
            </a:r>
            <a:r>
              <a:rPr lang="ru-RU" dirty="0"/>
              <a:t>,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пакетного </a:t>
            </a:r>
            <a:r>
              <a:rPr lang="ru-RU" dirty="0" err="1"/>
              <a:t>градієнтного</a:t>
            </a:r>
            <a:r>
              <a:rPr lang="ru-RU" dirty="0"/>
              <a:t> спуску.</a:t>
            </a:r>
          </a:p>
          <a:p>
            <a:r>
              <a:rPr lang="ru-RU" b="1" dirty="0"/>
              <a:t>Хороша </a:t>
            </a:r>
            <a:r>
              <a:rPr lang="ru-RU" b="1" dirty="0" err="1"/>
              <a:t>Загальна</a:t>
            </a:r>
            <a:r>
              <a:rPr lang="ru-RU" b="1" dirty="0"/>
              <a:t> </a:t>
            </a:r>
            <a:r>
              <a:rPr lang="ru-RU" b="1" dirty="0" err="1"/>
              <a:t>Здатність</a:t>
            </a:r>
            <a:r>
              <a:rPr lang="ru-RU" b="1" dirty="0"/>
              <a:t> до </a:t>
            </a:r>
            <a:r>
              <a:rPr lang="ru-RU" b="1" dirty="0" err="1"/>
              <a:t>Навчання</a:t>
            </a:r>
            <a:r>
              <a:rPr lang="ru-RU" dirty="0"/>
              <a:t>: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випадковому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зразків</a:t>
            </a:r>
            <a:r>
              <a:rPr lang="ru-RU" dirty="0"/>
              <a:t>, SGD часто </a:t>
            </a:r>
            <a:r>
              <a:rPr lang="ru-RU" dirty="0" err="1"/>
              <a:t>досягає</a:t>
            </a:r>
            <a:r>
              <a:rPr lang="ru-RU" dirty="0"/>
              <a:t> </a:t>
            </a:r>
            <a:r>
              <a:rPr lang="ru-RU" dirty="0" err="1"/>
              <a:t>кращих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у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/>
              <a:t>навчанні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72151" y="1853248"/>
            <a:ext cx="466883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dirty="0" smtClean="0"/>
              <a:t>Недоліки</a:t>
            </a:r>
          </a:p>
          <a:p>
            <a:r>
              <a:rPr lang="ru-RU" b="1" dirty="0" err="1"/>
              <a:t>Висока</a:t>
            </a:r>
            <a:r>
              <a:rPr lang="ru-RU" b="1" dirty="0"/>
              <a:t> </a:t>
            </a:r>
            <a:r>
              <a:rPr lang="ru-RU" b="1" dirty="0" err="1"/>
              <a:t>Варіативність</a:t>
            </a:r>
            <a:r>
              <a:rPr lang="ru-RU" b="1" dirty="0"/>
              <a:t> </a:t>
            </a:r>
            <a:r>
              <a:rPr lang="ru-RU" b="1" dirty="0" err="1"/>
              <a:t>Оновлень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 smtClean="0"/>
              <a:t>використанню</a:t>
            </a:r>
            <a:r>
              <a:rPr lang="ru-RU" dirty="0" smtClean="0"/>
              <a:t> одного </a:t>
            </a:r>
            <a:r>
              <a:rPr lang="ru-RU" dirty="0"/>
              <a:t>прикладу за </a:t>
            </a:r>
            <a:r>
              <a:rPr lang="ru-RU" dirty="0" err="1"/>
              <a:t>ітерацію</a:t>
            </a:r>
            <a:r>
              <a:rPr lang="ru-RU" dirty="0"/>
              <a:t>,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непостійними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призвести</a:t>
            </a:r>
            <a:r>
              <a:rPr lang="ru-RU" dirty="0"/>
              <a:t> до </a:t>
            </a:r>
            <a:r>
              <a:rPr lang="ru-RU" dirty="0" err="1"/>
              <a:t>нестабільної</a:t>
            </a:r>
            <a:r>
              <a:rPr lang="ru-RU" dirty="0"/>
              <a:t> </a:t>
            </a:r>
            <a:r>
              <a:rPr lang="ru-RU" dirty="0" err="1"/>
              <a:t>збіжності</a:t>
            </a:r>
            <a:r>
              <a:rPr lang="ru-RU" dirty="0"/>
              <a:t>.</a:t>
            </a:r>
          </a:p>
          <a:p>
            <a:r>
              <a:rPr lang="ru-RU" b="1" dirty="0" err="1"/>
              <a:t>Чутливість</a:t>
            </a:r>
            <a:r>
              <a:rPr lang="ru-RU" b="1" dirty="0"/>
              <a:t> до </a:t>
            </a:r>
            <a:r>
              <a:rPr lang="ru-RU" b="1" dirty="0" err="1"/>
              <a:t>масштабування</a:t>
            </a:r>
            <a:r>
              <a:rPr lang="ru-RU" b="1" dirty="0"/>
              <a:t> </a:t>
            </a:r>
            <a:r>
              <a:rPr lang="ru-RU" b="1" dirty="0" err="1"/>
              <a:t>функцій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smtClean="0"/>
              <a:t>при </a:t>
            </a:r>
            <a:r>
              <a:rPr lang="ru-RU" dirty="0" err="1" smtClean="0"/>
              <a:t>масштабуванні</a:t>
            </a:r>
            <a:r>
              <a:rPr lang="ru-RU" dirty="0" smtClean="0"/>
              <a:t> </a:t>
            </a:r>
            <a:r>
              <a:rPr lang="ru-RU" dirty="0" err="1" smtClean="0"/>
              <a:t>функцій</a:t>
            </a:r>
            <a:r>
              <a:rPr lang="ru-RU" dirty="0" smtClean="0"/>
              <a:t> </a:t>
            </a:r>
            <a:r>
              <a:rPr lang="ru-RU" dirty="0" err="1" smtClean="0"/>
              <a:t>потребує</a:t>
            </a:r>
            <a:r>
              <a:rPr lang="ru-RU" dirty="0" smtClean="0"/>
              <a:t> </a:t>
            </a:r>
            <a:r>
              <a:rPr lang="ru-RU" dirty="0" err="1"/>
              <a:t>належної</a:t>
            </a:r>
            <a:r>
              <a:rPr lang="ru-RU" dirty="0"/>
              <a:t> </a:t>
            </a:r>
            <a:r>
              <a:rPr lang="ru-RU" dirty="0" err="1"/>
              <a:t>нормалізації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b="1" dirty="0" err="1"/>
              <a:t>Вибір</a:t>
            </a:r>
            <a:r>
              <a:rPr lang="ru-RU" b="1" dirty="0"/>
              <a:t> </a:t>
            </a:r>
            <a:r>
              <a:rPr lang="ru-RU" b="1" dirty="0" err="1"/>
              <a:t>швидкості</a:t>
            </a:r>
            <a:r>
              <a:rPr lang="ru-RU" b="1" dirty="0"/>
              <a:t> </a:t>
            </a:r>
            <a:r>
              <a:rPr lang="ru-RU" b="1" dirty="0" err="1"/>
              <a:t>навчання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/>
              <a:t>невірний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призвести</a:t>
            </a:r>
            <a:r>
              <a:rPr lang="ru-RU" dirty="0"/>
              <a:t> до </a:t>
            </a:r>
            <a:r>
              <a:rPr lang="ru-RU" dirty="0" err="1"/>
              <a:t>поганої</a:t>
            </a:r>
            <a:r>
              <a:rPr lang="ru-RU" dirty="0"/>
              <a:t> </a:t>
            </a:r>
            <a:r>
              <a:rPr lang="ru-RU" dirty="0" err="1"/>
              <a:t>збіжності</a:t>
            </a:r>
            <a:r>
              <a:rPr lang="ru-RU" dirty="0"/>
              <a:t>.</a:t>
            </a:r>
          </a:p>
          <a:p>
            <a:r>
              <a:rPr lang="ru-RU" b="1" dirty="0" err="1"/>
              <a:t>Менш</a:t>
            </a:r>
            <a:r>
              <a:rPr lang="ru-RU" b="1" dirty="0"/>
              <a:t> </a:t>
            </a:r>
            <a:r>
              <a:rPr lang="ru-RU" b="1" dirty="0" err="1"/>
              <a:t>ефективний</a:t>
            </a:r>
            <a:r>
              <a:rPr lang="ru-RU" b="1" dirty="0"/>
              <a:t> на </a:t>
            </a:r>
            <a:r>
              <a:rPr lang="ru-RU" b="1" dirty="0" err="1"/>
              <a:t>дрібних</a:t>
            </a:r>
            <a:r>
              <a:rPr lang="ru-RU" b="1" dirty="0"/>
              <a:t> наборах </a:t>
            </a:r>
            <a:r>
              <a:rPr lang="ru-RU" b="1" dirty="0" err="1"/>
              <a:t>даних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smtClean="0"/>
              <a:t>на </a:t>
            </a:r>
            <a:r>
              <a:rPr lang="ru-RU" dirty="0"/>
              <a:t>невеликих наборах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ефективним</a:t>
            </a:r>
            <a:r>
              <a:rPr lang="ru-RU" dirty="0"/>
              <a:t> </a:t>
            </a:r>
            <a:r>
              <a:rPr lang="ru-RU" dirty="0" err="1"/>
              <a:t>порівняно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методами </a:t>
            </a:r>
            <a:r>
              <a:rPr lang="ru-RU" dirty="0" err="1"/>
              <a:t>оптимізації</a:t>
            </a:r>
            <a:r>
              <a:rPr lang="ru-RU" dirty="0"/>
              <a:t>.</a:t>
            </a:r>
          </a:p>
          <a:p>
            <a:r>
              <a:rPr lang="ru-RU" b="1" dirty="0" err="1"/>
              <a:t>Затримка</a:t>
            </a:r>
            <a:r>
              <a:rPr lang="ru-RU" b="1" dirty="0"/>
              <a:t> в </a:t>
            </a:r>
            <a:r>
              <a:rPr lang="ru-RU" b="1" dirty="0" err="1"/>
              <a:t>досягненні</a:t>
            </a:r>
            <a:r>
              <a:rPr lang="ru-RU" b="1" dirty="0"/>
              <a:t> </a:t>
            </a:r>
            <a:r>
              <a:rPr lang="ru-RU" b="1" dirty="0" err="1"/>
              <a:t>мінімуму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/>
              <a:t>"</a:t>
            </a:r>
            <a:r>
              <a:rPr lang="ru-RU" dirty="0" err="1"/>
              <a:t>перестрибувати</a:t>
            </a:r>
            <a:r>
              <a:rPr lang="ru-RU" dirty="0"/>
              <a:t>" </a:t>
            </a:r>
            <a:r>
              <a:rPr lang="ru-RU" dirty="0" err="1"/>
              <a:t>оптимальне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, особливо коли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кроку</a:t>
            </a:r>
            <a:r>
              <a:rPr lang="ru-RU" dirty="0"/>
              <a:t> є </a:t>
            </a:r>
            <a:r>
              <a:rPr lang="ru-RU" dirty="0" err="1"/>
              <a:t>занадто</a:t>
            </a:r>
            <a:r>
              <a:rPr lang="ru-RU" dirty="0"/>
              <a:t> великим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6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Міні-пакетний підхід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37014"/>
            <a:ext cx="8946541" cy="38117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</a:t>
            </a:r>
            <a:r>
              <a:rPr lang="ru-RU" dirty="0" err="1"/>
              <a:t>обсягу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завданнях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виникає</a:t>
            </a:r>
            <a:r>
              <a:rPr lang="ru-RU" dirty="0"/>
              <a:t> проблема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 при </a:t>
            </a:r>
            <a:r>
              <a:rPr lang="ru-RU" dirty="0" err="1"/>
              <a:t>застосуванні</a:t>
            </a:r>
            <a:r>
              <a:rPr lang="ru-RU" dirty="0"/>
              <a:t> </a:t>
            </a:r>
            <a:r>
              <a:rPr lang="ru-RU" dirty="0" err="1"/>
              <a:t>класичних</a:t>
            </a:r>
            <a:r>
              <a:rPr lang="ru-RU" dirty="0"/>
              <a:t> </a:t>
            </a:r>
            <a:r>
              <a:rPr lang="ru-RU" dirty="0" err="1"/>
              <a:t>оптимізаційних</a:t>
            </a:r>
            <a:r>
              <a:rPr lang="ru-RU" dirty="0"/>
              <a:t> </a:t>
            </a:r>
            <a:r>
              <a:rPr lang="ru-RU" dirty="0" err="1" smtClean="0"/>
              <a:t>методів</a:t>
            </a:r>
            <a:r>
              <a:rPr lang="ru-RU" dirty="0" smtClean="0"/>
              <a:t>. </a:t>
            </a:r>
            <a:r>
              <a:rPr lang="ru-RU" dirty="0" err="1"/>
              <a:t>Мініпакетний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вирішує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проблему: при </a:t>
            </a:r>
            <a:r>
              <a:rPr lang="ru-RU" dirty="0" err="1"/>
              <a:t>навчанні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градієнти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оцінюються</a:t>
            </a:r>
            <a:r>
              <a:rPr lang="ru-RU" dirty="0"/>
              <a:t> на </a:t>
            </a:r>
            <a:r>
              <a:rPr lang="ru-RU" b="1" dirty="0" err="1"/>
              <a:t>піднаборі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(</a:t>
            </a:r>
            <a:r>
              <a:rPr lang="ru-RU" b="1" dirty="0" err="1"/>
              <a:t>мініпакетів</a:t>
            </a:r>
            <a:r>
              <a:rPr lang="ru-RU" b="1" dirty="0"/>
              <a:t>)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вибирається</a:t>
            </a:r>
            <a:r>
              <a:rPr lang="ru-RU" dirty="0"/>
              <a:t> </a:t>
            </a:r>
            <a:r>
              <a:rPr lang="ru-RU" dirty="0" err="1"/>
              <a:t>випадковим</a:t>
            </a:r>
            <a:r>
              <a:rPr lang="ru-RU" dirty="0"/>
              <a:t> чином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набору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smtClean="0"/>
              <a:t>та в </a:t>
            </a:r>
            <a:r>
              <a:rPr lang="ru-RU" dirty="0"/>
              <a:t>свою </a:t>
            </a:r>
            <a:r>
              <a:rPr lang="ru-RU" dirty="0" err="1"/>
              <a:t>чергу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великими </a:t>
            </a:r>
            <a:r>
              <a:rPr lang="ru-RU" dirty="0" err="1"/>
              <a:t>обсягами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1391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Міні-пакетний підхід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4423909" cy="4195481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Переваги</a:t>
            </a:r>
          </a:p>
          <a:p>
            <a:r>
              <a:rPr lang="ru-RU" b="1" dirty="0"/>
              <a:t>Баланс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ru-RU" b="1" dirty="0" err="1"/>
              <a:t>Ефективністю</a:t>
            </a:r>
            <a:r>
              <a:rPr lang="ru-RU" b="1" dirty="0"/>
              <a:t> та </a:t>
            </a:r>
            <a:r>
              <a:rPr lang="ru-RU" b="1" dirty="0" err="1"/>
              <a:t>Швидкістю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uk-UA" dirty="0" smtClean="0"/>
              <a:t>Завдяки </a:t>
            </a:r>
            <a:r>
              <a:rPr lang="uk-UA" dirty="0" err="1" smtClean="0"/>
              <a:t>мініпакетам</a:t>
            </a:r>
            <a:r>
              <a:rPr lang="uk-UA" dirty="0" smtClean="0"/>
              <a:t> алгоритм швидше за звичайний градієнтний спуск, проте </a:t>
            </a:r>
            <a:r>
              <a:rPr lang="uk-UA" dirty="0" err="1" smtClean="0"/>
              <a:t>стабільнійший</a:t>
            </a:r>
            <a:r>
              <a:rPr lang="uk-UA" dirty="0" smtClean="0"/>
              <a:t> за стохастичний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err="1"/>
              <a:t>Менша</a:t>
            </a:r>
            <a:r>
              <a:rPr lang="ru-RU" b="1" dirty="0"/>
              <a:t> </a:t>
            </a:r>
            <a:r>
              <a:rPr lang="ru-RU" b="1" dirty="0" err="1"/>
              <a:t>Варіативність</a:t>
            </a:r>
            <a:r>
              <a:rPr lang="ru-RU" b="1" dirty="0"/>
              <a:t> </a:t>
            </a:r>
            <a:r>
              <a:rPr lang="ru-RU" b="1" dirty="0" err="1"/>
              <a:t>Оновлень</a:t>
            </a:r>
            <a:r>
              <a:rPr lang="ru-RU" b="1" dirty="0"/>
              <a:t>:</a:t>
            </a:r>
            <a:r>
              <a:rPr lang="ru-RU" dirty="0"/>
              <a:t> У </a:t>
            </a:r>
            <a:r>
              <a:rPr lang="ru-RU" dirty="0" err="1"/>
              <a:t>порівнянні</a:t>
            </a:r>
            <a:r>
              <a:rPr lang="ru-RU" dirty="0"/>
              <a:t> з чистим </a:t>
            </a:r>
            <a:r>
              <a:rPr lang="en-US" dirty="0"/>
              <a:t>SGD, </a:t>
            </a:r>
            <a:r>
              <a:rPr lang="ru-RU" dirty="0" err="1"/>
              <a:t>міні-пакетний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зменшує</a:t>
            </a:r>
            <a:r>
              <a:rPr lang="ru-RU" dirty="0"/>
              <a:t> </a:t>
            </a:r>
            <a:r>
              <a:rPr lang="ru-RU" dirty="0" err="1"/>
              <a:t>варіативність</a:t>
            </a:r>
            <a:r>
              <a:rPr lang="ru-RU" dirty="0"/>
              <a:t> </a:t>
            </a:r>
            <a:r>
              <a:rPr lang="ru-RU" dirty="0" err="1"/>
              <a:t>оновлень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стабільнішим</a:t>
            </a:r>
            <a:r>
              <a:rPr lang="ru-RU" dirty="0"/>
              <a:t>.</a:t>
            </a:r>
          </a:p>
          <a:p>
            <a:r>
              <a:rPr lang="ru-RU" b="1" dirty="0" err="1"/>
              <a:t>Ефективне</a:t>
            </a:r>
            <a:r>
              <a:rPr lang="ru-RU" b="1" dirty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Апаратних</a:t>
            </a:r>
            <a:r>
              <a:rPr lang="ru-RU" b="1" dirty="0"/>
              <a:t> </a:t>
            </a:r>
            <a:r>
              <a:rPr lang="ru-RU" b="1" dirty="0" err="1"/>
              <a:t>Ресурсів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міні-пакетів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обчислювальні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, особливо </a:t>
            </a:r>
            <a:r>
              <a:rPr lang="en-US" dirty="0"/>
              <a:t>GPU,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паралельній</a:t>
            </a:r>
            <a:r>
              <a:rPr lang="ru-RU" dirty="0"/>
              <a:t> </a:t>
            </a:r>
            <a:r>
              <a:rPr lang="ru-RU" dirty="0" err="1"/>
              <a:t>обробці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b="1" dirty="0" err="1"/>
              <a:t>Здатність</a:t>
            </a:r>
            <a:r>
              <a:rPr lang="ru-RU" b="1" dirty="0"/>
              <a:t> </a:t>
            </a:r>
            <a:r>
              <a:rPr lang="ru-RU" b="1" dirty="0" err="1"/>
              <a:t>Уникнути</a:t>
            </a:r>
            <a:r>
              <a:rPr lang="ru-RU" b="1" dirty="0"/>
              <a:t> </a:t>
            </a:r>
            <a:r>
              <a:rPr lang="ru-RU" b="1" dirty="0" err="1"/>
              <a:t>Локальних</a:t>
            </a:r>
            <a:r>
              <a:rPr lang="ru-RU" b="1" dirty="0"/>
              <a:t> </a:t>
            </a:r>
            <a:r>
              <a:rPr lang="ru-RU" b="1" dirty="0" err="1"/>
              <a:t>Мінімумів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міні-пакетний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стохастичний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чистий</a:t>
            </a:r>
            <a:r>
              <a:rPr lang="ru-RU" dirty="0"/>
              <a:t> </a:t>
            </a:r>
            <a:r>
              <a:rPr lang="en-US" dirty="0"/>
              <a:t>SGD, </a:t>
            </a:r>
            <a:r>
              <a:rPr lang="ru-RU" dirty="0" err="1"/>
              <a:t>він</a:t>
            </a:r>
            <a:r>
              <a:rPr lang="ru-RU" dirty="0"/>
              <a:t> все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здатність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локальних</a:t>
            </a:r>
            <a:r>
              <a:rPr lang="ru-RU" dirty="0"/>
              <a:t> </a:t>
            </a:r>
            <a:r>
              <a:rPr lang="ru-RU" dirty="0" err="1"/>
              <a:t>мінімумів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803219" y="2052918"/>
            <a:ext cx="442390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dirty="0" smtClean="0"/>
              <a:t>Недоліки</a:t>
            </a:r>
          </a:p>
          <a:p>
            <a:r>
              <a:rPr lang="ru-RU" b="1" dirty="0" err="1"/>
              <a:t>Вибір</a:t>
            </a:r>
            <a:r>
              <a:rPr lang="ru-RU" b="1" dirty="0"/>
              <a:t> </a:t>
            </a:r>
            <a:r>
              <a:rPr lang="ru-RU" b="1" dirty="0" err="1"/>
              <a:t>Розміру</a:t>
            </a:r>
            <a:r>
              <a:rPr lang="ru-RU" b="1" dirty="0"/>
              <a:t> Пакету:</a:t>
            </a:r>
            <a:r>
              <a:rPr lang="ru-RU" dirty="0"/>
              <a:t> </a:t>
            </a:r>
            <a:r>
              <a:rPr lang="ru-RU" dirty="0" err="1" smtClean="0"/>
              <a:t>занадто</a:t>
            </a:r>
            <a:r>
              <a:rPr lang="ru-RU" dirty="0" smtClean="0"/>
              <a:t> </a:t>
            </a:r>
            <a:r>
              <a:rPr lang="ru-RU" dirty="0" err="1"/>
              <a:t>маленькі</a:t>
            </a:r>
            <a:r>
              <a:rPr lang="ru-RU" dirty="0"/>
              <a:t> </a:t>
            </a:r>
            <a:r>
              <a:rPr lang="ru-RU" dirty="0" err="1"/>
              <a:t>пакети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призвести</a:t>
            </a:r>
            <a:r>
              <a:rPr lang="ru-RU" dirty="0"/>
              <a:t> до </a:t>
            </a:r>
            <a:r>
              <a:rPr lang="ru-RU" dirty="0" err="1"/>
              <a:t>нестабільної</a:t>
            </a:r>
            <a:r>
              <a:rPr lang="ru-RU" dirty="0"/>
              <a:t> </a:t>
            </a:r>
            <a:r>
              <a:rPr lang="ru-RU" dirty="0" err="1"/>
              <a:t>конвергенції</a:t>
            </a:r>
            <a:r>
              <a:rPr lang="ru-RU" dirty="0"/>
              <a:t>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ru-RU" dirty="0" err="1"/>
              <a:t>занадто</a:t>
            </a:r>
            <a:r>
              <a:rPr lang="ru-RU" dirty="0"/>
              <a:t>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пакети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зменшити</a:t>
            </a:r>
            <a:r>
              <a:rPr lang="ru-RU" dirty="0"/>
              <a:t> </a:t>
            </a:r>
            <a:r>
              <a:rPr lang="ru-RU" dirty="0" err="1"/>
              <a:t>стохастичність</a:t>
            </a:r>
            <a:r>
              <a:rPr lang="ru-RU" dirty="0"/>
              <a:t> та </a:t>
            </a:r>
            <a:r>
              <a:rPr lang="ru-RU" dirty="0" err="1"/>
              <a:t>підвищити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пам'яті</a:t>
            </a:r>
            <a:r>
              <a:rPr lang="ru-RU" dirty="0"/>
              <a:t>.</a:t>
            </a:r>
          </a:p>
          <a:p>
            <a:r>
              <a:rPr lang="ru-RU" b="1" dirty="0" err="1"/>
              <a:t>Неоптимальна</a:t>
            </a:r>
            <a:r>
              <a:rPr lang="ru-RU" b="1" dirty="0"/>
              <a:t> </a:t>
            </a:r>
            <a:r>
              <a:rPr lang="ru-RU" b="1" dirty="0" err="1"/>
              <a:t>Конвергенція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smtClean="0"/>
              <a:t>у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/>
              <a:t>конвергувати</a:t>
            </a:r>
            <a:r>
              <a:rPr lang="ru-RU" dirty="0"/>
              <a:t> </a:t>
            </a:r>
            <a:r>
              <a:rPr lang="ru-RU" dirty="0" err="1"/>
              <a:t>повільніше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очікувалося</a:t>
            </a:r>
            <a:r>
              <a:rPr lang="ru-RU" dirty="0"/>
              <a:t>, особливо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гіперпараметри</a:t>
            </a:r>
            <a:r>
              <a:rPr lang="ru-RU" dirty="0" smtClean="0"/>
              <a:t> не </a:t>
            </a:r>
            <a:r>
              <a:rPr lang="ru-RU" dirty="0" err="1"/>
              <a:t>оптимізовані</a:t>
            </a:r>
            <a:r>
              <a:rPr lang="ru-RU" dirty="0"/>
              <a:t>.</a:t>
            </a:r>
          </a:p>
          <a:p>
            <a:r>
              <a:rPr lang="ru-RU" b="1" dirty="0" err="1"/>
              <a:t>Залежність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 smtClean="0"/>
              <a:t>гіперпараметрів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результати</a:t>
            </a:r>
            <a:r>
              <a:rPr lang="ru-RU" dirty="0" smtClean="0"/>
              <a:t> </a:t>
            </a:r>
            <a:r>
              <a:rPr lang="ru-RU" dirty="0"/>
              <a:t>сильно </a:t>
            </a:r>
            <a:r>
              <a:rPr lang="ru-RU" dirty="0" err="1"/>
              <a:t>залежать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та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Міні-пакетний стохастичний градієнтний спуск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Міні-пакетний</a:t>
                </a:r>
                <a:r>
                  <a:rPr lang="ru-RU" dirty="0"/>
                  <a:t> </a:t>
                </a:r>
                <a:r>
                  <a:rPr lang="ru-RU" dirty="0" err="1"/>
                  <a:t>стохастичний</a:t>
                </a:r>
                <a:r>
                  <a:rPr lang="ru-RU" dirty="0"/>
                  <a:t> </a:t>
                </a:r>
                <a:r>
                  <a:rPr lang="ru-RU" dirty="0" err="1"/>
                  <a:t>градієнтний</a:t>
                </a:r>
                <a:r>
                  <a:rPr lang="ru-RU" dirty="0"/>
                  <a:t> спуск </a:t>
                </a:r>
                <a:r>
                  <a:rPr lang="ru-RU" dirty="0" err="1"/>
                  <a:t>комбінує</a:t>
                </a:r>
                <a:r>
                  <a:rPr lang="ru-RU" dirty="0"/>
                  <a:t> </a:t>
                </a:r>
                <a:r>
                  <a:rPr lang="ru-RU" dirty="0" err="1"/>
                  <a:t>переваги</a:t>
                </a:r>
                <a:r>
                  <a:rPr lang="ru-RU" dirty="0"/>
                  <a:t> стохастичного та пакетного </a:t>
                </a:r>
                <a:r>
                  <a:rPr lang="ru-RU" dirty="0" err="1"/>
                  <a:t>градієнтного</a:t>
                </a:r>
                <a:r>
                  <a:rPr lang="ru-RU" dirty="0"/>
                  <a:t> спуску. </a:t>
                </a:r>
                <a:r>
                  <a:rPr lang="ru-RU" dirty="0" err="1"/>
                  <a:t>Він</a:t>
                </a:r>
                <a:r>
                  <a:rPr lang="ru-RU" dirty="0"/>
                  <a:t> </a:t>
                </a:r>
                <a:r>
                  <a:rPr lang="ru-RU" dirty="0" err="1"/>
                  <a:t>обробляє</a:t>
                </a:r>
                <a:r>
                  <a:rPr lang="ru-RU" dirty="0"/>
                  <a:t> </a:t>
                </a:r>
                <a:r>
                  <a:rPr lang="ru-RU" dirty="0" err="1"/>
                  <a:t>невелику</a:t>
                </a:r>
                <a:r>
                  <a:rPr lang="ru-RU" dirty="0"/>
                  <a:t> </a:t>
                </a:r>
                <a:r>
                  <a:rPr lang="ru-RU" dirty="0" err="1"/>
                  <a:t>підмножину</a:t>
                </a:r>
                <a:r>
                  <a:rPr lang="ru-RU" dirty="0"/>
                  <a:t> </a:t>
                </a:r>
                <a:r>
                  <a:rPr lang="ru-RU" dirty="0" err="1"/>
                  <a:t>тренувальних</a:t>
                </a:r>
                <a:r>
                  <a:rPr lang="ru-RU" dirty="0"/>
                  <a:t> </a:t>
                </a:r>
                <a:r>
                  <a:rPr lang="ru-RU" dirty="0" err="1"/>
                  <a:t>даних</a:t>
                </a:r>
                <a:r>
                  <a:rPr lang="ru-RU" dirty="0"/>
                  <a:t>, </a:t>
                </a:r>
                <a:r>
                  <a:rPr lang="ru-RU" dirty="0" err="1"/>
                  <a:t>звану</a:t>
                </a:r>
                <a:r>
                  <a:rPr lang="ru-RU" dirty="0"/>
                  <a:t> </a:t>
                </a:r>
                <a:r>
                  <a:rPr lang="ru-RU" b="1" dirty="0" err="1"/>
                  <a:t>міні</a:t>
                </a:r>
                <a:r>
                  <a:rPr lang="ru-RU" b="1" dirty="0"/>
                  <a:t>-пакетом</a:t>
                </a:r>
                <a:r>
                  <a:rPr lang="ru-RU" dirty="0"/>
                  <a:t>, </a:t>
                </a:r>
                <a:r>
                  <a:rPr lang="ru-RU" dirty="0"/>
                  <a:t>для кожного </a:t>
                </a:r>
                <a:r>
                  <a:rPr lang="ru-RU" dirty="0" err="1"/>
                  <a:t>оновлення</a:t>
                </a:r>
                <a:r>
                  <a:rPr lang="ru-RU" dirty="0"/>
                  <a:t> </a:t>
                </a:r>
                <a:r>
                  <a:rPr lang="ru-RU" dirty="0" err="1"/>
                  <a:t>параметрів</a:t>
                </a:r>
                <a:r>
                  <a:rPr lang="ru-RU" dirty="0"/>
                  <a:t> </a:t>
                </a:r>
                <a:r>
                  <a:rPr lang="ru-RU" dirty="0" err="1"/>
                  <a:t>моделі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Формула </a:t>
                </a:r>
                <a:r>
                  <a:rPr lang="ru-RU" dirty="0" err="1"/>
                  <a:t>оновлення</a:t>
                </a:r>
                <a:r>
                  <a:rPr lang="ru-RU" dirty="0"/>
                  <a:t> </a:t>
                </a:r>
                <a:r>
                  <a:rPr lang="ru-RU" dirty="0" err="1"/>
                  <a:t>параметрів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pl-PL" i="1"/>
                        <m:t>η</m:t>
                      </m:r>
                      <m:r>
                        <m:rPr>
                          <m:nor/>
                        </m:rPr>
                        <a:rPr lang="pl-PL"/>
                        <m:t>⋅∇</m:t>
                      </m:r>
                      <m:r>
                        <m:rPr>
                          <m:nor/>
                        </m:rPr>
                        <a:rPr lang="pl-PL" i="1"/>
                        <m:t>J</m:t>
                      </m:r>
                      <m:r>
                        <m:rPr>
                          <m:nor/>
                        </m:rPr>
                        <a:rPr lang="pl-PL"/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pl-PL"/>
                        <m:t>;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міні−пакет</m:t>
                          </m:r>
                        </m:sub>
                      </m:sSub>
                      <m:r>
                        <m:rPr>
                          <m:nor/>
                        </m:rPr>
                        <a:rPr lang="pl-PL"/>
                        <m:t>;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міні−пакет</m:t>
                          </m:r>
                        </m:sub>
                      </m:sSub>
                      <m:r>
                        <m:rPr>
                          <m:nor/>
                        </m:rPr>
                        <a:rPr lang="pl-PL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44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65514"/>
            <a:ext cx="8946541" cy="4582886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Ефективність</a:t>
            </a:r>
            <a:r>
              <a:rPr lang="ru-RU" dirty="0"/>
              <a:t>: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проявляє</a:t>
            </a:r>
            <a:r>
              <a:rPr lang="ru-RU" dirty="0"/>
              <a:t> у великих наборах </a:t>
            </a:r>
            <a:r>
              <a:rPr lang="ru-RU" dirty="0" err="1"/>
              <a:t>даних</a:t>
            </a:r>
            <a:r>
              <a:rPr lang="ru-RU" dirty="0"/>
              <a:t>, так як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стохастичного </a:t>
            </a:r>
            <a:r>
              <a:rPr lang="ru-RU" dirty="0" err="1"/>
              <a:t>градієнтного</a:t>
            </a:r>
            <a:r>
              <a:rPr lang="ru-RU" dirty="0"/>
              <a:t> спуску, але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стабільні</a:t>
            </a:r>
            <a:r>
              <a:rPr lang="ru-RU" dirty="0"/>
              <a:t> та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зашумлені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Збереження</a:t>
            </a:r>
            <a:r>
              <a:rPr lang="ru-RU" b="1" dirty="0" smtClean="0"/>
              <a:t> </a:t>
            </a:r>
            <a:r>
              <a:rPr lang="ru-RU" b="1" dirty="0" err="1"/>
              <a:t>локальних</a:t>
            </a:r>
            <a:r>
              <a:rPr lang="ru-RU" b="1" dirty="0"/>
              <a:t> </a:t>
            </a:r>
            <a:r>
              <a:rPr lang="ru-RU" b="1" dirty="0" err="1"/>
              <a:t>особливостей</a:t>
            </a:r>
            <a:r>
              <a:rPr lang="ru-RU" dirty="0"/>
              <a:t>: </a:t>
            </a:r>
            <a:r>
              <a:rPr lang="ru-RU" dirty="0" err="1"/>
              <a:t>мініпакетний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допомагати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</a:t>
            </a:r>
            <a:r>
              <a:rPr lang="ru-RU" dirty="0" err="1"/>
              <a:t>застрягання</a:t>
            </a:r>
            <a:r>
              <a:rPr lang="ru-RU" dirty="0"/>
              <a:t> в </a:t>
            </a:r>
            <a:r>
              <a:rPr lang="ru-RU" dirty="0" err="1"/>
              <a:t>локальних</a:t>
            </a:r>
            <a:r>
              <a:rPr lang="ru-RU" dirty="0"/>
              <a:t> </a:t>
            </a:r>
            <a:r>
              <a:rPr lang="ru-RU" dirty="0" err="1"/>
              <a:t>мінімумах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користується</a:t>
            </a:r>
            <a:r>
              <a:rPr lang="ru-RU" dirty="0"/>
              <a:t> </a:t>
            </a:r>
            <a:r>
              <a:rPr lang="ru-RU" dirty="0" err="1"/>
              <a:t>частково</a:t>
            </a:r>
            <a:r>
              <a:rPr lang="ru-RU" dirty="0"/>
              <a:t> </a:t>
            </a:r>
            <a:r>
              <a:rPr lang="ru-RU" dirty="0" err="1"/>
              <a:t>випадковими</a:t>
            </a:r>
            <a:r>
              <a:rPr lang="ru-RU" dirty="0"/>
              <a:t> </a:t>
            </a:r>
            <a:r>
              <a:rPr lang="ru-RU" dirty="0" err="1"/>
              <a:t>вибірками</a:t>
            </a:r>
            <a:r>
              <a:rPr lang="ru-RU" dirty="0"/>
              <a:t> для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градієнта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Менша</a:t>
            </a:r>
            <a:r>
              <a:rPr lang="ru-RU" b="1" dirty="0" smtClean="0"/>
              <a:t> </a:t>
            </a:r>
            <a:r>
              <a:rPr lang="ru-RU" b="1" dirty="0" err="1"/>
              <a:t>вимога</a:t>
            </a:r>
            <a:r>
              <a:rPr lang="ru-RU" b="1" dirty="0"/>
              <a:t> до </a:t>
            </a:r>
            <a:r>
              <a:rPr lang="ru-RU" b="1" dirty="0" err="1"/>
              <a:t>пам'яті</a:t>
            </a:r>
            <a:r>
              <a:rPr lang="ru-RU" dirty="0"/>
              <a:t>: </a:t>
            </a:r>
            <a:r>
              <a:rPr lang="ru-RU" dirty="0" err="1"/>
              <a:t>мініпакетний</a:t>
            </a:r>
            <a:r>
              <a:rPr lang="ru-RU" dirty="0"/>
              <a:t> метод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для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градієнтів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випадковими</a:t>
            </a:r>
            <a:r>
              <a:rPr lang="ru-RU" dirty="0"/>
              <a:t> </a:t>
            </a:r>
            <a:r>
              <a:rPr lang="ru-RU" dirty="0" err="1"/>
              <a:t>підмножинами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а не з </a:t>
            </a:r>
            <a:r>
              <a:rPr lang="ru-RU" dirty="0" err="1"/>
              <a:t>усією</a:t>
            </a:r>
            <a:r>
              <a:rPr lang="ru-RU" dirty="0"/>
              <a:t> </a:t>
            </a:r>
            <a:r>
              <a:rPr lang="ru-RU" dirty="0" err="1"/>
              <a:t>вибіркою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Можливість</a:t>
            </a:r>
            <a:r>
              <a:rPr lang="ru-RU" b="1" dirty="0" smtClean="0"/>
              <a:t> </a:t>
            </a:r>
            <a:r>
              <a:rPr lang="ru-RU" b="1" dirty="0" err="1"/>
              <a:t>розпаралелювання</a:t>
            </a:r>
            <a:r>
              <a:rPr lang="ru-RU" dirty="0"/>
              <a:t>: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реалізований</a:t>
            </a:r>
            <a:r>
              <a:rPr lang="ru-RU" dirty="0"/>
              <a:t> в </a:t>
            </a:r>
            <a:r>
              <a:rPr lang="ru-RU" dirty="0" err="1"/>
              <a:t>режимі</a:t>
            </a:r>
            <a:r>
              <a:rPr lang="ru-RU" dirty="0"/>
              <a:t> </a:t>
            </a:r>
            <a:r>
              <a:rPr lang="ru-RU" dirty="0" err="1"/>
              <a:t>паралельності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прискорити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на </a:t>
            </a:r>
            <a:r>
              <a:rPr lang="ru-RU" dirty="0" err="1"/>
              <a:t>багатоядерних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розподілених</a:t>
            </a:r>
            <a:r>
              <a:rPr lang="ru-RU" dirty="0"/>
              <a:t> </a:t>
            </a:r>
            <a:r>
              <a:rPr lang="ru-RU" dirty="0" err="1"/>
              <a:t>обчислювальних</a:t>
            </a:r>
            <a:r>
              <a:rPr lang="ru-RU" dirty="0"/>
              <a:t> системах.</a:t>
            </a:r>
          </a:p>
          <a:p>
            <a:r>
              <a:rPr lang="ru-RU" b="1" dirty="0" err="1" smtClean="0"/>
              <a:t>Висока</a:t>
            </a:r>
            <a:r>
              <a:rPr lang="ru-RU" b="1" dirty="0" smtClean="0"/>
              <a:t> </a:t>
            </a:r>
            <a:r>
              <a:rPr lang="ru-RU" b="1" dirty="0" err="1" smtClean="0"/>
              <a:t>швидкість</a:t>
            </a:r>
            <a:r>
              <a:rPr lang="ru-RU" b="1" dirty="0" smtClean="0"/>
              <a:t> </a:t>
            </a:r>
            <a:r>
              <a:rPr lang="ru-RU" b="1" dirty="0" err="1" smtClean="0"/>
              <a:t>збіжності</a:t>
            </a:r>
            <a:r>
              <a:rPr lang="ru-RU" b="1" dirty="0" smtClean="0"/>
              <a:t>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оновлення</a:t>
            </a:r>
            <a:r>
              <a:rPr lang="ru-RU" dirty="0" smtClean="0"/>
              <a:t> </a:t>
            </a:r>
            <a:r>
              <a:rPr lang="ru-RU" dirty="0" err="1" smtClean="0"/>
              <a:t>параметрів</a:t>
            </a:r>
            <a:r>
              <a:rPr lang="ru-RU" dirty="0" smtClean="0"/>
              <a:t> </a:t>
            </a:r>
            <a:r>
              <a:rPr lang="ru-RU" dirty="0" err="1" smtClean="0"/>
              <a:t>відбуваються</a:t>
            </a:r>
            <a:r>
              <a:rPr lang="ru-RU" dirty="0" smtClean="0"/>
              <a:t> на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ітерації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Підвищена</a:t>
            </a:r>
            <a:r>
              <a:rPr lang="ru-RU" b="1" dirty="0" smtClean="0"/>
              <a:t> </a:t>
            </a:r>
            <a:r>
              <a:rPr lang="ru-RU" b="1" dirty="0" err="1"/>
              <a:t>стійкість</a:t>
            </a:r>
            <a:r>
              <a:rPr lang="ru-RU" b="1" dirty="0"/>
              <a:t> до </a:t>
            </a:r>
            <a:r>
              <a:rPr lang="ru-RU" b="1" dirty="0" err="1"/>
              <a:t>викидів</a:t>
            </a:r>
            <a:r>
              <a:rPr lang="ru-RU" dirty="0"/>
              <a:t>: </a:t>
            </a:r>
            <a:r>
              <a:rPr lang="ru-RU" dirty="0" err="1"/>
              <a:t>мініпакетний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чутливим</a:t>
            </a:r>
            <a:r>
              <a:rPr lang="ru-RU" dirty="0"/>
              <a:t> до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викидів</a:t>
            </a:r>
            <a:r>
              <a:rPr lang="ru-RU" dirty="0"/>
              <a:t> у </a:t>
            </a:r>
            <a:r>
              <a:rPr lang="ru-RU" dirty="0" err="1"/>
              <a:t>навчальних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</a:t>
            </a:r>
            <a:r>
              <a:rPr lang="ru-RU" dirty="0" err="1"/>
              <a:t>підмножини</a:t>
            </a:r>
            <a:r>
              <a:rPr lang="ru-RU" dirty="0"/>
              <a:t>, а не весь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9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Недоліки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65514"/>
            <a:ext cx="8946541" cy="458288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err="1"/>
              <a:t>Нестабільність</a:t>
            </a:r>
            <a:r>
              <a:rPr lang="ru-RU" b="1" dirty="0"/>
              <a:t> </a:t>
            </a:r>
            <a:r>
              <a:rPr lang="ru-RU" b="1" dirty="0" err="1"/>
              <a:t>оновлень</a:t>
            </a:r>
            <a:r>
              <a:rPr lang="ru-RU" dirty="0"/>
              <a:t>: </a:t>
            </a:r>
            <a:r>
              <a:rPr lang="ru-RU" dirty="0" err="1"/>
              <a:t>внаслідок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</a:t>
            </a:r>
            <a:r>
              <a:rPr lang="ru-RU" dirty="0" err="1"/>
              <a:t>мініпакетів</a:t>
            </a:r>
            <a:r>
              <a:rPr lang="ru-RU" dirty="0"/>
              <a:t>,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нестабільними</a:t>
            </a:r>
            <a:r>
              <a:rPr lang="ru-RU" dirty="0"/>
              <a:t> та </a:t>
            </a:r>
            <a:r>
              <a:rPr lang="ru-RU" dirty="0" err="1"/>
              <a:t>варіюватися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ітерації</a:t>
            </a:r>
            <a:r>
              <a:rPr lang="ru-RU" dirty="0"/>
              <a:t> до </a:t>
            </a:r>
            <a:r>
              <a:rPr lang="ru-RU" dirty="0" err="1"/>
              <a:t>ітерації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призвести</a:t>
            </a:r>
            <a:r>
              <a:rPr lang="ru-RU" dirty="0"/>
              <a:t> до </a:t>
            </a:r>
            <a:r>
              <a:rPr lang="ru-RU" dirty="0" err="1"/>
              <a:t>менш</a:t>
            </a:r>
            <a:r>
              <a:rPr lang="ru-RU" dirty="0"/>
              <a:t> точного </a:t>
            </a:r>
            <a:r>
              <a:rPr lang="ru-RU" dirty="0" err="1"/>
              <a:t>збіження</a:t>
            </a:r>
            <a:r>
              <a:rPr lang="ru-RU" dirty="0"/>
              <a:t>.</a:t>
            </a:r>
          </a:p>
          <a:p>
            <a:r>
              <a:rPr lang="ru-RU" b="1" dirty="0" err="1" smtClean="0"/>
              <a:t>Складність</a:t>
            </a:r>
            <a:r>
              <a:rPr lang="ru-RU" b="1" dirty="0" smtClean="0"/>
              <a:t> </a:t>
            </a:r>
            <a:r>
              <a:rPr lang="ru-RU" b="1" dirty="0" err="1"/>
              <a:t>вибору</a:t>
            </a:r>
            <a:r>
              <a:rPr lang="ru-RU" b="1" dirty="0"/>
              <a:t> </a:t>
            </a:r>
            <a:r>
              <a:rPr lang="ru-RU" b="1" dirty="0" err="1"/>
              <a:t>гіперпараметрів</a:t>
            </a:r>
            <a:r>
              <a:rPr lang="ru-RU" dirty="0"/>
              <a:t>: </a:t>
            </a:r>
            <a:r>
              <a:rPr lang="ru-RU" dirty="0" err="1"/>
              <a:t>оптимальний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гіперпараметрів</a:t>
            </a:r>
            <a:r>
              <a:rPr lang="ru-RU" dirty="0"/>
              <a:t>, таких як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мініпакету</a:t>
            </a:r>
            <a:r>
              <a:rPr lang="ru-RU" dirty="0"/>
              <a:t> та </a:t>
            </a:r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виявитися</a:t>
            </a:r>
            <a:r>
              <a:rPr lang="ru-RU" dirty="0"/>
              <a:t> </a:t>
            </a:r>
            <a:r>
              <a:rPr lang="ru-RU" dirty="0" err="1"/>
              <a:t>нетривіальним</a:t>
            </a:r>
            <a:r>
              <a:rPr lang="ru-RU" dirty="0"/>
              <a:t> </a:t>
            </a:r>
            <a:r>
              <a:rPr lang="ru-RU" dirty="0" err="1"/>
              <a:t>завданням</a:t>
            </a:r>
            <a:r>
              <a:rPr lang="ru-RU" dirty="0"/>
              <a:t>, і не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універсальної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підходить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задач.</a:t>
            </a:r>
          </a:p>
          <a:p>
            <a:r>
              <a:rPr lang="ru-RU" b="1" dirty="0" err="1" smtClean="0"/>
              <a:t>Неефективність</a:t>
            </a:r>
            <a:r>
              <a:rPr lang="ru-RU" b="1" dirty="0" smtClean="0"/>
              <a:t> </a:t>
            </a:r>
            <a:r>
              <a:rPr lang="ru-RU" b="1" dirty="0"/>
              <a:t>для </a:t>
            </a:r>
            <a:r>
              <a:rPr lang="ru-RU" b="1" dirty="0" err="1"/>
              <a:t>малих</a:t>
            </a:r>
            <a:r>
              <a:rPr lang="ru-RU" b="1" dirty="0"/>
              <a:t> </a:t>
            </a:r>
            <a:r>
              <a:rPr lang="ru-RU" b="1" dirty="0" err="1"/>
              <a:t>розмірів</a:t>
            </a:r>
            <a:r>
              <a:rPr lang="ru-RU" b="1" dirty="0"/>
              <a:t> </a:t>
            </a:r>
            <a:r>
              <a:rPr lang="ru-RU" b="1" dirty="0" err="1"/>
              <a:t>вибірки</a:t>
            </a:r>
            <a:r>
              <a:rPr lang="ru-RU" dirty="0"/>
              <a:t>: у </a:t>
            </a:r>
            <a:r>
              <a:rPr lang="ru-RU" dirty="0" err="1"/>
              <a:t>випадку</a:t>
            </a:r>
            <a:r>
              <a:rPr lang="ru-RU" dirty="0"/>
              <a:t>, коли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вибірки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малий</a:t>
            </a:r>
            <a:r>
              <a:rPr lang="ru-RU" dirty="0"/>
              <a:t>, </a:t>
            </a:r>
            <a:r>
              <a:rPr lang="ru-RU" dirty="0" err="1"/>
              <a:t>мініпакетний</a:t>
            </a:r>
            <a:r>
              <a:rPr lang="ru-RU" dirty="0"/>
              <a:t> метод </a:t>
            </a:r>
            <a:r>
              <a:rPr lang="ru-RU" dirty="0" err="1"/>
              <a:t>може</a:t>
            </a:r>
            <a:r>
              <a:rPr lang="ru-RU" dirty="0"/>
              <a:t> не бути так </a:t>
            </a:r>
            <a:r>
              <a:rPr lang="ru-RU" dirty="0" err="1"/>
              <a:t>ефективним</a:t>
            </a:r>
            <a:r>
              <a:rPr lang="ru-RU" dirty="0"/>
              <a:t> через великий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випадковості</a:t>
            </a:r>
            <a:r>
              <a:rPr lang="ru-RU" dirty="0"/>
              <a:t>.</a:t>
            </a:r>
          </a:p>
          <a:p>
            <a:r>
              <a:rPr lang="ru-RU" b="1" dirty="0" err="1" smtClean="0"/>
              <a:t>Споживання</a:t>
            </a:r>
            <a:r>
              <a:rPr lang="ru-RU" b="1" dirty="0" smtClean="0"/>
              <a:t> </a:t>
            </a:r>
            <a:r>
              <a:rPr lang="ru-RU" b="1" dirty="0" err="1"/>
              <a:t>пам'яті</a:t>
            </a:r>
            <a:r>
              <a:rPr lang="ru-RU" dirty="0"/>
              <a:t>: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мініпакету</a:t>
            </a:r>
            <a:r>
              <a:rPr lang="ru-RU" dirty="0"/>
              <a:t> великий,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призводити</a:t>
            </a:r>
            <a:r>
              <a:rPr lang="ru-RU" dirty="0"/>
              <a:t> до великого </a:t>
            </a:r>
            <a:r>
              <a:rPr lang="ru-RU" dirty="0" err="1"/>
              <a:t>споживання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особливо при </a:t>
            </a:r>
            <a:r>
              <a:rPr lang="ru-RU" dirty="0" err="1"/>
              <a:t>обробці</a:t>
            </a:r>
            <a:r>
              <a:rPr lang="ru-RU" dirty="0"/>
              <a:t> великих </a:t>
            </a:r>
            <a:r>
              <a:rPr lang="ru-RU" dirty="0" err="1"/>
              <a:t>об'ємів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Можливий</a:t>
            </a:r>
            <a:r>
              <a:rPr lang="ru-RU" b="1" dirty="0" smtClean="0"/>
              <a:t> </a:t>
            </a:r>
            <a:r>
              <a:rPr lang="ru-RU" b="1" dirty="0" err="1"/>
              <a:t>ризик</a:t>
            </a:r>
            <a:r>
              <a:rPr lang="ru-RU" b="1" dirty="0"/>
              <a:t> </a:t>
            </a:r>
            <a:r>
              <a:rPr lang="ru-RU" b="1" dirty="0" err="1"/>
              <a:t>перенавчання</a:t>
            </a:r>
            <a:r>
              <a:rPr lang="ru-RU" dirty="0"/>
              <a:t>: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мініпакетів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збільшити</a:t>
            </a:r>
            <a:r>
              <a:rPr lang="ru-RU" dirty="0"/>
              <a:t> </a:t>
            </a:r>
            <a:r>
              <a:rPr lang="ru-RU" dirty="0" err="1"/>
              <a:t>ризик</a:t>
            </a:r>
            <a:r>
              <a:rPr lang="ru-RU" dirty="0"/>
              <a:t> </a:t>
            </a:r>
            <a:r>
              <a:rPr lang="ru-RU" dirty="0" err="1"/>
              <a:t>перенавчання</a:t>
            </a:r>
            <a:r>
              <a:rPr lang="ru-RU" dirty="0"/>
              <a:t>, особливо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мініпакету</a:t>
            </a:r>
            <a:r>
              <a:rPr lang="ru-RU" dirty="0"/>
              <a:t> </a:t>
            </a:r>
            <a:r>
              <a:rPr lang="ru-RU" dirty="0" err="1"/>
              <a:t>надто</a:t>
            </a:r>
            <a:r>
              <a:rPr lang="ru-RU" dirty="0"/>
              <a:t> </a:t>
            </a:r>
            <a:r>
              <a:rPr lang="ru-RU" dirty="0" err="1"/>
              <a:t>малий</a:t>
            </a:r>
            <a:r>
              <a:rPr lang="ru-RU" dirty="0"/>
              <a:t>, і модель </a:t>
            </a:r>
            <a:r>
              <a:rPr lang="ru-RU" dirty="0" err="1"/>
              <a:t>надто</a:t>
            </a:r>
            <a:r>
              <a:rPr lang="ru-RU" dirty="0"/>
              <a:t> </a:t>
            </a:r>
            <a:r>
              <a:rPr lang="ru-RU" dirty="0" err="1"/>
              <a:t>чутлива</a:t>
            </a:r>
            <a:r>
              <a:rPr lang="ru-RU" dirty="0"/>
              <a:t> до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.</a:t>
            </a:r>
          </a:p>
          <a:p>
            <a:r>
              <a:rPr lang="ru-RU" b="1" dirty="0" smtClean="0"/>
              <a:t>Потреба </a:t>
            </a:r>
            <a:r>
              <a:rPr lang="ru-RU" b="1" dirty="0" err="1"/>
              <a:t>відслідковувати</a:t>
            </a:r>
            <a:r>
              <a:rPr lang="ru-RU" b="1" dirty="0"/>
              <a:t> та </a:t>
            </a:r>
            <a:r>
              <a:rPr lang="ru-RU" b="1" dirty="0" err="1"/>
              <a:t>адаптуватися</a:t>
            </a:r>
            <a:r>
              <a:rPr lang="ru-RU" b="1" dirty="0"/>
              <a:t> до </a:t>
            </a:r>
            <a:r>
              <a:rPr lang="ru-RU" b="1" dirty="0" err="1"/>
              <a:t>змін</a:t>
            </a:r>
            <a:r>
              <a:rPr lang="ru-RU" dirty="0"/>
              <a:t>: При </a:t>
            </a:r>
            <a:r>
              <a:rPr lang="ru-RU" dirty="0" err="1"/>
              <a:t>великій</a:t>
            </a:r>
            <a:r>
              <a:rPr lang="ru-RU" dirty="0"/>
              <a:t> </a:t>
            </a:r>
            <a:r>
              <a:rPr lang="ru-RU" dirty="0" err="1"/>
              <a:t>динаміці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особливо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розподіл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змінюється</a:t>
            </a:r>
            <a:r>
              <a:rPr lang="ru-RU" dirty="0"/>
              <a:t>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стежити</a:t>
            </a:r>
            <a:r>
              <a:rPr lang="ru-RU" dirty="0"/>
              <a:t> за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мініпакетів</a:t>
            </a:r>
            <a:r>
              <a:rPr lang="ru-RU" dirty="0"/>
              <a:t> і, </a:t>
            </a:r>
            <a:r>
              <a:rPr lang="ru-RU" dirty="0" err="1"/>
              <a:t>можливо</a:t>
            </a:r>
            <a:r>
              <a:rPr lang="ru-RU" dirty="0"/>
              <a:t>, </a:t>
            </a:r>
            <a:r>
              <a:rPr lang="ru-RU" dirty="0" err="1"/>
              <a:t>адаптувати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705</TotalTime>
  <Words>962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Ион</vt:lpstr>
      <vt:lpstr>Мініпакетний стохастичний градієнтний спуск</vt:lpstr>
      <vt:lpstr>Градієнтний спуск</vt:lpstr>
      <vt:lpstr>Стохастичний градієнтний спуск</vt:lpstr>
      <vt:lpstr>Стохастичний градієнтний спуск</vt:lpstr>
      <vt:lpstr>Міні-пакетний підхід</vt:lpstr>
      <vt:lpstr>Міні-пакетний підхід</vt:lpstr>
      <vt:lpstr>Міні-пакетний стохастичний градієнтний спуск</vt:lpstr>
      <vt:lpstr>Переваги</vt:lpstr>
      <vt:lpstr>Недоліки</vt:lpstr>
      <vt:lpstr>Застосування в Реальному Світі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Мініпакетний стохастичний градієнтний спуск</dc:title>
  <dc:creator>ILL Mr</dc:creator>
  <cp:lastModifiedBy>ILL Mr</cp:lastModifiedBy>
  <cp:revision>20</cp:revision>
  <dcterms:created xsi:type="dcterms:W3CDTF">2023-12-13T19:38:00Z</dcterms:created>
  <dcterms:modified xsi:type="dcterms:W3CDTF">2023-12-14T07:23:30Z</dcterms:modified>
</cp:coreProperties>
</file>