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Calibri"/>
      <p:regular r:id="rId18"/>
      <p:bold r:id="rId19"/>
      <p:italic r:id="rId20"/>
      <p:boldItalic r:id="rId21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libri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alibri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alibri-bold.fntdata"/><Relationship Id="rId6" Type="http://schemas.openxmlformats.org/officeDocument/2006/relationships/slide" Target="slides/slide1.xml"/><Relationship Id="rId18" Type="http://schemas.openxmlformats.org/officeDocument/2006/relationships/font" Target="fonts/Calibri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98989"/>
                </a:solidFill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98989"/>
                </a:solidFill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 b="1" sz="4000" cap="none"/>
            </a:lvl1pPr>
            <a:lvl2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98989"/>
                </a:solidFill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98989"/>
                </a:solidFill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98989"/>
                </a:solidFill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98989"/>
                </a:solidFill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400"/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98989"/>
                </a:solidFill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400"/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98989"/>
                </a:solidFill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98989"/>
                </a:solidFill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98989"/>
                </a:solidFill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62" name="Shape 62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98989"/>
                </a:solidFill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baseline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685800" y="2130425"/>
            <a:ext cx="7772400" cy="2066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Lab2:</a:t>
            </a:r>
            <a:br>
              <a:rPr b="1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under UNIX</a:t>
            </a:r>
            <a:br>
              <a:rPr b="1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0" y="4792662"/>
            <a:ext cx="9144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EC327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“Introduction to Software Engineering”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Fall 201</a:t>
            </a:r>
            <a:r>
              <a:rPr lang="en-US">
                <a:solidFill>
                  <a:srgbClr val="898989"/>
                </a:solidFill>
              </a:rPr>
              <a:t>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142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Input (3/3)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276225" y="1687511"/>
            <a:ext cx="8686800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g++ user_input.cpp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–o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lab2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630237" y="1004887"/>
            <a:ext cx="7883525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Re-compile </a:t>
            </a:r>
            <a:r>
              <a:rPr b="1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changing the source code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 </a:t>
            </a:r>
            <a:r>
              <a:rPr b="1" baseline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 .cpp</a:t>
            </a:r>
            <a:r>
              <a:rPr b="1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Files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 the executable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g++ hello.cpp </a:t>
            </a:r>
            <a:r>
              <a:rPr b="1" baseline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–o </a:t>
            </a:r>
            <a:r>
              <a:rPr b="0" baseline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</a:t>
            </a:r>
            <a:r>
              <a:rPr b="1" baseline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clean</a:t>
            </a:r>
            <a:r>
              <a:rPr b="1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code </a:t>
            </a:r>
            <a:r>
              <a:rPr b="1" baseline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1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baseline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good</a:t>
            </a:r>
            <a:r>
              <a:rPr b="1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code!</a:t>
            </a:r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0" y="14286"/>
            <a:ext cx="91440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Lab2: Takeaways</a:t>
            </a: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0225" y="3994150"/>
            <a:ext cx="4445000" cy="2500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337" y="4422775"/>
            <a:ext cx="3022599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927100" y="6081712"/>
            <a:ext cx="19970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baseline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BAD! ☹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4340225" y="6081712"/>
            <a:ext cx="4803774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r>
              <a:rPr b="1" baseline="0" i="0" lang="en-US" sz="36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GOOD! ☺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142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142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LAB1: SUMMARY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the following commands stand for, do, and what arguments do they take?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mv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man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:q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 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 –l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142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176337"/>
            <a:ext cx="8229600" cy="501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GNU C++ compiler (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g++</a:t>
            </a:r>
            <a:r>
              <a:rPr b="1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UNIX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 Variables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Piping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commands: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b="1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less</a:t>
            </a:r>
            <a:r>
              <a:rPr b="1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r>
              <a:rPr b="1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b="1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more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baseline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Input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142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GNU g++ Compiler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57200" y="1285875"/>
            <a:ext cx="2436811" cy="46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hello.cpp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3700" y="2390775"/>
            <a:ext cx="5522911" cy="3192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142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GNU g++ Compiler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457200" y="1687511"/>
            <a:ext cx="5603874" cy="193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g++ hello.cpp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./a.out 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-7937" y="4141787"/>
            <a:ext cx="5649911" cy="903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 Variables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771525" y="4999037"/>
            <a:ext cx="7089775" cy="46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$PATH</a:t>
            </a:r>
          </a:p>
        </p:txBody>
      </p:sp>
      <p:cxnSp>
        <p:nvCxnSpPr>
          <p:cNvPr id="109" name="Shape 109"/>
          <p:cNvCxnSpPr/>
          <p:nvPr/>
        </p:nvCxnSpPr>
        <p:spPr>
          <a:xfrm rot="10800000">
            <a:off x="771524" y="3627437"/>
            <a:ext cx="514350" cy="777875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0" name="Shape 110"/>
          <p:cNvSpPr txBox="1"/>
          <p:nvPr/>
        </p:nvSpPr>
        <p:spPr>
          <a:xfrm>
            <a:off x="1392237" y="5503862"/>
            <a:ext cx="6334125" cy="3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/opt/local/bin:/opt/local/sbin:/usr/bin:/bin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935412" y="5965825"/>
            <a:ext cx="3790949" cy="46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Directories of executables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142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GNU g++ Compiler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457200" y="1687511"/>
            <a:ext cx="822960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Phases: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</a:p>
          <a:p>
            <a: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Lexing and Parsing</a:t>
            </a: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 Checking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Compilation from C to Assembly to Machine Code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Linking multiple Object Files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548062" y="1644650"/>
            <a:ext cx="3140074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g++ -E hello.cpp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548062" y="2227261"/>
            <a:ext cx="4754562" cy="46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g++ -E hello.cpp </a:t>
            </a:r>
            <a:r>
              <a:rPr b="1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less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684837" y="4441825"/>
            <a:ext cx="2330449" cy="70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“Piping”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548062" y="2811461"/>
            <a:ext cx="4754562" cy="46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g++ -E hello.cpp </a:t>
            </a:r>
            <a:r>
              <a:rPr b="1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tail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3548062" y="3395662"/>
            <a:ext cx="4754562" cy="46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g++ -E hello.cpp </a:t>
            </a:r>
            <a:r>
              <a:rPr b="1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head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548062" y="3979862"/>
            <a:ext cx="4956175" cy="46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g++ -E hello.cpp </a:t>
            </a:r>
            <a:r>
              <a:rPr b="1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hello.E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142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GNU g++ Compiler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457200" y="1687511"/>
            <a:ext cx="7854949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Phases: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Lexing and Parsing</a:t>
            </a: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 Checking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Compilation from C to Assembly to Machine Code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Linking multiple Object Files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220787" y="5092700"/>
            <a:ext cx="3140074" cy="1570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g++ -S hello.cpp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g++ -c hello.cpp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hello.s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hello.o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4756150" y="5503862"/>
            <a:ext cx="1757362" cy="46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File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4756150" y="5135562"/>
            <a:ext cx="2492374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Assembly Code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142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GNU g++ Compiler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865187" y="4224337"/>
            <a:ext cx="4246562" cy="3046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g++ </a:t>
            </a:r>
            <a:r>
              <a:rPr b="1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-E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hello.cpp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g++ </a:t>
            </a:r>
            <a:r>
              <a:rPr b="1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-S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hello.cpp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g++ </a:t>
            </a:r>
            <a:r>
              <a:rPr b="1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-c 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hello.cpp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g++ hello.cpp </a:t>
            </a:r>
            <a:r>
              <a:rPr b="1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-o 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457200" y="1157287"/>
            <a:ext cx="7854949" cy="3046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Phases: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Lexing and Parsing</a:t>
            </a: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 Checking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Compilation from C to Assembly to Machine Code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Linking multiple Object Files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5481637" y="5014912"/>
            <a:ext cx="1758949" cy="46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File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5481637" y="4645025"/>
            <a:ext cx="2493961" cy="46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Assembly Code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481637" y="4276725"/>
            <a:ext cx="2324099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481637" y="5670550"/>
            <a:ext cx="3571874" cy="46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Naming the Executable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388912" y="1001700"/>
            <a:ext cx="7773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user_input.cpp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#include &lt;iostream&gt;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using namespace std;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int main(){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	//</a:t>
            </a:r>
            <a:r>
              <a:rPr b="1" lang="en-US" sz="2400">
                <a:solidFill>
                  <a:srgbClr val="00FF00"/>
                </a:solidFill>
              </a:rPr>
              <a:t>initializing </a:t>
            </a:r>
            <a:r>
              <a:rPr b="1" i="1" lang="en-US" sz="2400">
                <a:solidFill>
                  <a:srgbClr val="00FF00"/>
                </a:solidFill>
              </a:rPr>
              <a:t>number </a:t>
            </a:r>
            <a:r>
              <a:rPr b="1" lang="en-US" sz="2400">
                <a:solidFill>
                  <a:srgbClr val="00FF00"/>
                </a:solidFill>
              </a:rPr>
              <a:t>variable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	int number;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	//</a:t>
            </a:r>
            <a:r>
              <a:rPr b="1" lang="en-US" sz="2400">
                <a:solidFill>
                  <a:srgbClr val="00FF00"/>
                </a:solidFill>
              </a:rPr>
              <a:t>reading user input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	cin&gt;&gt;number;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	//</a:t>
            </a:r>
            <a:r>
              <a:rPr b="1" lang="en-US" sz="2400">
                <a:solidFill>
                  <a:srgbClr val="00FF00"/>
                </a:solidFill>
              </a:rPr>
              <a:t>output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	cout&lt;&lt;”Your input is ”&lt;&lt;number&lt;&lt;”!”&lt;&lt;endl;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	return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	</a:t>
            </a:r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457200" y="142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Input (1/3)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