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1"/>
  </p:notesMasterIdLst>
  <p:sldIdLst>
    <p:sldId id="257" r:id="rId2"/>
    <p:sldId id="259" r:id="rId3"/>
    <p:sldId id="264" r:id="rId4"/>
    <p:sldId id="263" r:id="rId5"/>
    <p:sldId id="266" r:id="rId6"/>
    <p:sldId id="265" r:id="rId7"/>
    <p:sldId id="290" r:id="rId8"/>
    <p:sldId id="292" r:id="rId9"/>
    <p:sldId id="267" r:id="rId10"/>
    <p:sldId id="268" r:id="rId11"/>
    <p:sldId id="261" r:id="rId12"/>
    <p:sldId id="270" r:id="rId13"/>
    <p:sldId id="277" r:id="rId14"/>
    <p:sldId id="278" r:id="rId15"/>
    <p:sldId id="279" r:id="rId16"/>
    <p:sldId id="280" r:id="rId17"/>
    <p:sldId id="293" r:id="rId18"/>
    <p:sldId id="282" r:id="rId19"/>
    <p:sldId id="283" r:id="rId20"/>
    <p:sldId id="271" r:id="rId21"/>
    <p:sldId id="272" r:id="rId22"/>
    <p:sldId id="285" r:id="rId23"/>
    <p:sldId id="286" r:id="rId24"/>
    <p:sldId id="287" r:id="rId25"/>
    <p:sldId id="294" r:id="rId26"/>
    <p:sldId id="295" r:id="rId27"/>
    <p:sldId id="297" r:id="rId28"/>
    <p:sldId id="296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drajit Maurya" initials="IM" lastIdx="1" clrIdx="0">
    <p:extLst>
      <p:ext uri="{19B8F6BF-5375-455C-9EA6-DF929625EA0E}">
        <p15:presenceInfo xmlns:p15="http://schemas.microsoft.com/office/powerpoint/2012/main" userId="S::e0384790@u.nus.edu::99aeee4e-78bc-4251-9560-db39b2dd2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C5C5"/>
    <a:srgbClr val="FF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ECBF2-A3B1-436F-8D97-753132FA986A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2A479FBA-6DC8-4DD4-97F9-41FBE8297099}">
      <dgm:prSet phldrT="[Text]"/>
      <dgm:spPr/>
      <dgm:t>
        <a:bodyPr/>
        <a:lstStyle/>
        <a:p>
          <a:r>
            <a:rPr lang="en-SG" b="1" dirty="0"/>
            <a:t>Authentication statements</a:t>
          </a:r>
          <a:endParaRPr lang="en-SG" dirty="0"/>
        </a:p>
      </dgm:t>
    </dgm:pt>
    <dgm:pt modelId="{A25ED618-8616-4A60-A715-DA3F444BDE23}" type="parTrans" cxnId="{A60E2C34-717C-4BC2-88E6-01F4AA207FF4}">
      <dgm:prSet/>
      <dgm:spPr/>
      <dgm:t>
        <a:bodyPr/>
        <a:lstStyle/>
        <a:p>
          <a:endParaRPr lang="en-SG"/>
        </a:p>
      </dgm:t>
    </dgm:pt>
    <dgm:pt modelId="{597BB331-397B-472E-BF79-7362FEC3607C}" type="sibTrans" cxnId="{A60E2C34-717C-4BC2-88E6-01F4AA207FF4}">
      <dgm:prSet/>
      <dgm:spPr/>
      <dgm:t>
        <a:bodyPr/>
        <a:lstStyle/>
        <a:p>
          <a:endParaRPr lang="en-SG"/>
        </a:p>
      </dgm:t>
    </dgm:pt>
    <dgm:pt modelId="{816E66A3-0A8D-4A85-A3EA-523F617D1B76}">
      <dgm:prSet phldrT="[Text]" custT="1"/>
      <dgm:spPr/>
      <dgm:t>
        <a:bodyPr/>
        <a:lstStyle/>
        <a:p>
          <a:r>
            <a:rPr lang="en-SG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Authentication assertions prove identification of the user and provide the time the user logged in and what method of authentication they used (I.e., Kerberos, 2-factor, etc.)</a:t>
          </a:r>
        </a:p>
      </dgm:t>
    </dgm:pt>
    <dgm:pt modelId="{8D0F6CD0-CF04-4ACC-BD29-794EF167BB1E}" type="parTrans" cxnId="{354569BC-52B4-4F9E-882C-D4AE2A38F268}">
      <dgm:prSet/>
      <dgm:spPr/>
      <dgm:t>
        <a:bodyPr/>
        <a:lstStyle/>
        <a:p>
          <a:endParaRPr lang="en-SG"/>
        </a:p>
      </dgm:t>
    </dgm:pt>
    <dgm:pt modelId="{9035562F-F7F9-4E87-AFC4-CF2CCE7ADF8D}" type="sibTrans" cxnId="{354569BC-52B4-4F9E-882C-D4AE2A38F268}">
      <dgm:prSet/>
      <dgm:spPr/>
      <dgm:t>
        <a:bodyPr/>
        <a:lstStyle/>
        <a:p>
          <a:endParaRPr lang="en-SG"/>
        </a:p>
      </dgm:t>
    </dgm:pt>
    <dgm:pt modelId="{0830F373-B361-491E-990C-529D25C18C99}">
      <dgm:prSet phldrT="[Text]"/>
      <dgm:spPr/>
      <dgm:t>
        <a:bodyPr/>
        <a:lstStyle/>
        <a:p>
          <a:r>
            <a:rPr lang="en-SG" b="1" dirty="0"/>
            <a:t>Attribute statements</a:t>
          </a:r>
          <a:endParaRPr lang="en-SG" dirty="0"/>
        </a:p>
      </dgm:t>
    </dgm:pt>
    <dgm:pt modelId="{125C659F-5D12-4467-9B8D-4DB46DFD361D}" type="parTrans" cxnId="{A52C0E4C-16A7-4240-BEBD-8D3595F05514}">
      <dgm:prSet/>
      <dgm:spPr/>
      <dgm:t>
        <a:bodyPr/>
        <a:lstStyle/>
        <a:p>
          <a:endParaRPr lang="en-SG"/>
        </a:p>
      </dgm:t>
    </dgm:pt>
    <dgm:pt modelId="{C401C1ED-3FDB-49C3-A43B-83E616FD5D70}" type="sibTrans" cxnId="{A52C0E4C-16A7-4240-BEBD-8D3595F05514}">
      <dgm:prSet/>
      <dgm:spPr/>
      <dgm:t>
        <a:bodyPr/>
        <a:lstStyle/>
        <a:p>
          <a:endParaRPr lang="en-SG"/>
        </a:p>
      </dgm:t>
    </dgm:pt>
    <dgm:pt modelId="{D133AA2B-F6CE-4C7E-BF91-730161383FD0}">
      <dgm:prSet phldrT="[Text]" custT="1"/>
      <dgm:spPr/>
      <dgm:t>
        <a:bodyPr/>
        <a:lstStyle/>
        <a:p>
          <a:r>
            <a:rPr lang="en-US" sz="1800" dirty="0"/>
            <a:t>Used to describe attributes above the authenticated user. </a:t>
          </a:r>
          <a:r>
            <a:rPr lang="en-SG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SAML attributes are specific pieces of information about the user.</a:t>
          </a:r>
          <a:endParaRPr lang="en-SG" sz="1800" dirty="0"/>
        </a:p>
      </dgm:t>
    </dgm:pt>
    <dgm:pt modelId="{2CE0A541-AF4C-41A6-B26E-9166620F2E2F}" type="parTrans" cxnId="{FE2B3032-9EED-4B4C-A708-AC2B28F2E907}">
      <dgm:prSet/>
      <dgm:spPr/>
      <dgm:t>
        <a:bodyPr/>
        <a:lstStyle/>
        <a:p>
          <a:endParaRPr lang="en-SG"/>
        </a:p>
      </dgm:t>
    </dgm:pt>
    <dgm:pt modelId="{DF68DECE-5389-4399-88F9-05D3D5DDFA50}" type="sibTrans" cxnId="{FE2B3032-9EED-4B4C-A708-AC2B28F2E907}">
      <dgm:prSet/>
      <dgm:spPr/>
      <dgm:t>
        <a:bodyPr/>
        <a:lstStyle/>
        <a:p>
          <a:endParaRPr lang="en-SG"/>
        </a:p>
      </dgm:t>
    </dgm:pt>
    <dgm:pt modelId="{BAA959D7-4D73-43AF-9C3C-BA42899F01EF}">
      <dgm:prSet phldrT="[Text]"/>
      <dgm:spPr/>
      <dgm:t>
        <a:bodyPr/>
        <a:lstStyle/>
        <a:p>
          <a:r>
            <a:rPr lang="en-SG" b="1" dirty="0"/>
            <a:t>Authorization decision statements</a:t>
          </a:r>
          <a:endParaRPr lang="en-SG" dirty="0"/>
        </a:p>
      </dgm:t>
    </dgm:pt>
    <dgm:pt modelId="{DDCBBEA7-7D4D-44F2-96E9-3F10F5BE45AE}" type="parTrans" cxnId="{93240CCD-FC17-4BB5-9806-AB7234787EDD}">
      <dgm:prSet/>
      <dgm:spPr/>
      <dgm:t>
        <a:bodyPr/>
        <a:lstStyle/>
        <a:p>
          <a:endParaRPr lang="en-SG"/>
        </a:p>
      </dgm:t>
    </dgm:pt>
    <dgm:pt modelId="{56C01EE0-71AB-449B-8224-F274E670D4F6}" type="sibTrans" cxnId="{93240CCD-FC17-4BB5-9806-AB7234787EDD}">
      <dgm:prSet/>
      <dgm:spPr/>
      <dgm:t>
        <a:bodyPr/>
        <a:lstStyle/>
        <a:p>
          <a:endParaRPr lang="en-SG"/>
        </a:p>
      </dgm:t>
    </dgm:pt>
    <dgm:pt modelId="{68943D19-FE8A-453F-9F93-E95E49C6534F}">
      <dgm:prSet phldrT="[Text]" custT="1"/>
      <dgm:spPr/>
      <dgm:t>
        <a:bodyPr/>
        <a:lstStyle/>
        <a:p>
          <a:r>
            <a:rPr lang="en-US" sz="2000" dirty="0"/>
            <a:t>Used to express something that the user entitled to perform, such as access a page etc.</a:t>
          </a:r>
          <a:endParaRPr lang="en-SG" sz="2000" dirty="0"/>
        </a:p>
      </dgm:t>
    </dgm:pt>
    <dgm:pt modelId="{8D32C7F2-0BA3-4B81-BF49-DF3C171C4491}" type="parTrans" cxnId="{A8D5CEDF-5746-4989-BABA-F61C657DD673}">
      <dgm:prSet/>
      <dgm:spPr/>
      <dgm:t>
        <a:bodyPr/>
        <a:lstStyle/>
        <a:p>
          <a:endParaRPr lang="en-SG"/>
        </a:p>
      </dgm:t>
    </dgm:pt>
    <dgm:pt modelId="{D7135BA1-B9CE-4C2D-90F4-5876D081F980}" type="sibTrans" cxnId="{A8D5CEDF-5746-4989-BABA-F61C657DD673}">
      <dgm:prSet/>
      <dgm:spPr/>
      <dgm:t>
        <a:bodyPr/>
        <a:lstStyle/>
        <a:p>
          <a:endParaRPr lang="en-SG"/>
        </a:p>
      </dgm:t>
    </dgm:pt>
    <dgm:pt modelId="{9042A64D-732E-499E-9237-F247808EEE0F}" type="pres">
      <dgm:prSet presAssocID="{088ECBF2-A3B1-436F-8D97-753132FA986A}" presName="Name0" presStyleCnt="0">
        <dgm:presLayoutVars>
          <dgm:dir/>
          <dgm:animLvl val="lvl"/>
          <dgm:resizeHandles val="exact"/>
        </dgm:presLayoutVars>
      </dgm:prSet>
      <dgm:spPr/>
    </dgm:pt>
    <dgm:pt modelId="{6D6BAE96-FD5C-4EE2-8D2C-F54FEE26998C}" type="pres">
      <dgm:prSet presAssocID="{2A479FBA-6DC8-4DD4-97F9-41FBE8297099}" presName="linNode" presStyleCnt="0"/>
      <dgm:spPr/>
    </dgm:pt>
    <dgm:pt modelId="{3389610F-127D-4F4F-9088-54A084C5A408}" type="pres">
      <dgm:prSet presAssocID="{2A479FBA-6DC8-4DD4-97F9-41FBE8297099}" presName="parTx" presStyleLbl="revTx" presStyleIdx="0" presStyleCnt="3">
        <dgm:presLayoutVars>
          <dgm:chMax val="1"/>
          <dgm:bulletEnabled val="1"/>
        </dgm:presLayoutVars>
      </dgm:prSet>
      <dgm:spPr/>
    </dgm:pt>
    <dgm:pt modelId="{DD89D237-1409-43A6-8DC1-EC0D6376C3F3}" type="pres">
      <dgm:prSet presAssocID="{2A479FBA-6DC8-4DD4-97F9-41FBE8297099}" presName="bracket" presStyleLbl="parChTrans1D1" presStyleIdx="0" presStyleCnt="3"/>
      <dgm:spPr/>
    </dgm:pt>
    <dgm:pt modelId="{B7951E69-82BA-46BA-9B21-82CA729A4361}" type="pres">
      <dgm:prSet presAssocID="{2A479FBA-6DC8-4DD4-97F9-41FBE8297099}" presName="spH" presStyleCnt="0"/>
      <dgm:spPr/>
    </dgm:pt>
    <dgm:pt modelId="{5EB6526C-D1BE-4018-8F31-7E0F14165524}" type="pres">
      <dgm:prSet presAssocID="{2A479FBA-6DC8-4DD4-97F9-41FBE8297099}" presName="desTx" presStyleLbl="node1" presStyleIdx="0" presStyleCnt="3">
        <dgm:presLayoutVars>
          <dgm:bulletEnabled val="1"/>
        </dgm:presLayoutVars>
      </dgm:prSet>
      <dgm:spPr/>
    </dgm:pt>
    <dgm:pt modelId="{EBCFE5CC-1D9A-406C-A48C-E9A913A22864}" type="pres">
      <dgm:prSet presAssocID="{597BB331-397B-472E-BF79-7362FEC3607C}" presName="spV" presStyleCnt="0"/>
      <dgm:spPr/>
    </dgm:pt>
    <dgm:pt modelId="{42C10A41-FF81-46A1-8B6D-711C8DCA6150}" type="pres">
      <dgm:prSet presAssocID="{0830F373-B361-491E-990C-529D25C18C99}" presName="linNode" presStyleCnt="0"/>
      <dgm:spPr/>
    </dgm:pt>
    <dgm:pt modelId="{B0CA0204-92CE-4791-ADF8-F16F988A668F}" type="pres">
      <dgm:prSet presAssocID="{0830F373-B361-491E-990C-529D25C18C99}" presName="parTx" presStyleLbl="revTx" presStyleIdx="1" presStyleCnt="3">
        <dgm:presLayoutVars>
          <dgm:chMax val="1"/>
          <dgm:bulletEnabled val="1"/>
        </dgm:presLayoutVars>
      </dgm:prSet>
      <dgm:spPr/>
    </dgm:pt>
    <dgm:pt modelId="{0C38AF70-F192-4F1B-AB9E-714F0463F293}" type="pres">
      <dgm:prSet presAssocID="{0830F373-B361-491E-990C-529D25C18C99}" presName="bracket" presStyleLbl="parChTrans1D1" presStyleIdx="1" presStyleCnt="3"/>
      <dgm:spPr/>
    </dgm:pt>
    <dgm:pt modelId="{3D8F3DA7-0887-4FBE-B771-2F923AC99944}" type="pres">
      <dgm:prSet presAssocID="{0830F373-B361-491E-990C-529D25C18C99}" presName="spH" presStyleCnt="0"/>
      <dgm:spPr/>
    </dgm:pt>
    <dgm:pt modelId="{F9D2C01C-2FF5-4786-94DD-0B80B39B707F}" type="pres">
      <dgm:prSet presAssocID="{0830F373-B361-491E-990C-529D25C18C99}" presName="desTx" presStyleLbl="node1" presStyleIdx="1" presStyleCnt="3">
        <dgm:presLayoutVars>
          <dgm:bulletEnabled val="1"/>
        </dgm:presLayoutVars>
      </dgm:prSet>
      <dgm:spPr/>
    </dgm:pt>
    <dgm:pt modelId="{5781EE44-CE49-4FEA-8ABF-50B3E2BF6176}" type="pres">
      <dgm:prSet presAssocID="{C401C1ED-3FDB-49C3-A43B-83E616FD5D70}" presName="spV" presStyleCnt="0"/>
      <dgm:spPr/>
    </dgm:pt>
    <dgm:pt modelId="{FC950139-C189-47EE-98EF-04FBCDB5D2D3}" type="pres">
      <dgm:prSet presAssocID="{BAA959D7-4D73-43AF-9C3C-BA42899F01EF}" presName="linNode" presStyleCnt="0"/>
      <dgm:spPr/>
    </dgm:pt>
    <dgm:pt modelId="{93783548-121D-4769-AFD1-37C327A7AA43}" type="pres">
      <dgm:prSet presAssocID="{BAA959D7-4D73-43AF-9C3C-BA42899F01EF}" presName="parTx" presStyleLbl="revTx" presStyleIdx="2" presStyleCnt="3">
        <dgm:presLayoutVars>
          <dgm:chMax val="1"/>
          <dgm:bulletEnabled val="1"/>
        </dgm:presLayoutVars>
      </dgm:prSet>
      <dgm:spPr/>
    </dgm:pt>
    <dgm:pt modelId="{A2BBF6A1-144A-4FC3-9E9B-7E52B8FFBBF0}" type="pres">
      <dgm:prSet presAssocID="{BAA959D7-4D73-43AF-9C3C-BA42899F01EF}" presName="bracket" presStyleLbl="parChTrans1D1" presStyleIdx="2" presStyleCnt="3"/>
      <dgm:spPr/>
    </dgm:pt>
    <dgm:pt modelId="{F85EB7DD-50A5-441A-A918-C41BC79F1CEC}" type="pres">
      <dgm:prSet presAssocID="{BAA959D7-4D73-43AF-9C3C-BA42899F01EF}" presName="spH" presStyleCnt="0"/>
      <dgm:spPr/>
    </dgm:pt>
    <dgm:pt modelId="{6C157143-DCFE-4799-9C45-C0917F030812}" type="pres">
      <dgm:prSet presAssocID="{BAA959D7-4D73-43AF-9C3C-BA42899F01EF}" presName="desTx" presStyleLbl="node1" presStyleIdx="2" presStyleCnt="3">
        <dgm:presLayoutVars>
          <dgm:bulletEnabled val="1"/>
        </dgm:presLayoutVars>
      </dgm:prSet>
      <dgm:spPr/>
    </dgm:pt>
  </dgm:ptLst>
  <dgm:cxnLst>
    <dgm:cxn modelId="{FE2B3032-9EED-4B4C-A708-AC2B28F2E907}" srcId="{0830F373-B361-491E-990C-529D25C18C99}" destId="{D133AA2B-F6CE-4C7E-BF91-730161383FD0}" srcOrd="0" destOrd="0" parTransId="{2CE0A541-AF4C-41A6-B26E-9166620F2E2F}" sibTransId="{DF68DECE-5389-4399-88F9-05D3D5DDFA50}"/>
    <dgm:cxn modelId="{A60E2C34-717C-4BC2-88E6-01F4AA207FF4}" srcId="{088ECBF2-A3B1-436F-8D97-753132FA986A}" destId="{2A479FBA-6DC8-4DD4-97F9-41FBE8297099}" srcOrd="0" destOrd="0" parTransId="{A25ED618-8616-4A60-A715-DA3F444BDE23}" sibTransId="{597BB331-397B-472E-BF79-7362FEC3607C}"/>
    <dgm:cxn modelId="{09A04634-4B9D-4F99-81DF-0C242C4E95D5}" type="presOf" srcId="{BAA959D7-4D73-43AF-9C3C-BA42899F01EF}" destId="{93783548-121D-4769-AFD1-37C327A7AA43}" srcOrd="0" destOrd="0" presId="urn:diagrams.loki3.com/BracketList"/>
    <dgm:cxn modelId="{A52C0E4C-16A7-4240-BEBD-8D3595F05514}" srcId="{088ECBF2-A3B1-436F-8D97-753132FA986A}" destId="{0830F373-B361-491E-990C-529D25C18C99}" srcOrd="1" destOrd="0" parTransId="{125C659F-5D12-4467-9B8D-4DB46DFD361D}" sibTransId="{C401C1ED-3FDB-49C3-A43B-83E616FD5D70}"/>
    <dgm:cxn modelId="{973E387B-12CF-4CDC-AC33-7E2B9035429A}" type="presOf" srcId="{088ECBF2-A3B1-436F-8D97-753132FA986A}" destId="{9042A64D-732E-499E-9237-F247808EEE0F}" srcOrd="0" destOrd="0" presId="urn:diagrams.loki3.com/BracketList"/>
    <dgm:cxn modelId="{0B1BD688-F987-4082-A335-458A6F3D2A4D}" type="presOf" srcId="{0830F373-B361-491E-990C-529D25C18C99}" destId="{B0CA0204-92CE-4791-ADF8-F16F988A668F}" srcOrd="0" destOrd="0" presId="urn:diagrams.loki3.com/BracketList"/>
    <dgm:cxn modelId="{005388B9-9654-461A-ACF5-C13271ACACE7}" type="presOf" srcId="{816E66A3-0A8D-4A85-A3EA-523F617D1B76}" destId="{5EB6526C-D1BE-4018-8F31-7E0F14165524}" srcOrd="0" destOrd="0" presId="urn:diagrams.loki3.com/BracketList"/>
    <dgm:cxn modelId="{354569BC-52B4-4F9E-882C-D4AE2A38F268}" srcId="{2A479FBA-6DC8-4DD4-97F9-41FBE8297099}" destId="{816E66A3-0A8D-4A85-A3EA-523F617D1B76}" srcOrd="0" destOrd="0" parTransId="{8D0F6CD0-CF04-4ACC-BD29-794EF167BB1E}" sibTransId="{9035562F-F7F9-4E87-AFC4-CF2CCE7ADF8D}"/>
    <dgm:cxn modelId="{E5D7B9C4-7069-4C96-85E0-0D823FCEC8F3}" type="presOf" srcId="{D133AA2B-F6CE-4C7E-BF91-730161383FD0}" destId="{F9D2C01C-2FF5-4786-94DD-0B80B39B707F}" srcOrd="0" destOrd="0" presId="urn:diagrams.loki3.com/BracketList"/>
    <dgm:cxn modelId="{93240CCD-FC17-4BB5-9806-AB7234787EDD}" srcId="{088ECBF2-A3B1-436F-8D97-753132FA986A}" destId="{BAA959D7-4D73-43AF-9C3C-BA42899F01EF}" srcOrd="2" destOrd="0" parTransId="{DDCBBEA7-7D4D-44F2-96E9-3F10F5BE45AE}" sibTransId="{56C01EE0-71AB-449B-8224-F274E670D4F6}"/>
    <dgm:cxn modelId="{E02EF1DB-36E0-41F0-8944-E07AB93D0CEF}" type="presOf" srcId="{68943D19-FE8A-453F-9F93-E95E49C6534F}" destId="{6C157143-DCFE-4799-9C45-C0917F030812}" srcOrd="0" destOrd="0" presId="urn:diagrams.loki3.com/BracketList"/>
    <dgm:cxn modelId="{A8D5CEDF-5746-4989-BABA-F61C657DD673}" srcId="{BAA959D7-4D73-43AF-9C3C-BA42899F01EF}" destId="{68943D19-FE8A-453F-9F93-E95E49C6534F}" srcOrd="0" destOrd="0" parTransId="{8D32C7F2-0BA3-4B81-BF49-DF3C171C4491}" sibTransId="{D7135BA1-B9CE-4C2D-90F4-5876D081F980}"/>
    <dgm:cxn modelId="{411FD2FA-CF20-4A59-AC91-848BAA989E54}" type="presOf" srcId="{2A479FBA-6DC8-4DD4-97F9-41FBE8297099}" destId="{3389610F-127D-4F4F-9088-54A084C5A408}" srcOrd="0" destOrd="0" presId="urn:diagrams.loki3.com/BracketList"/>
    <dgm:cxn modelId="{08CA613F-E96E-46AD-8C7D-2B347D080F37}" type="presParOf" srcId="{9042A64D-732E-499E-9237-F247808EEE0F}" destId="{6D6BAE96-FD5C-4EE2-8D2C-F54FEE26998C}" srcOrd="0" destOrd="0" presId="urn:diagrams.loki3.com/BracketList"/>
    <dgm:cxn modelId="{1E2CF469-3F39-4044-9EAB-206C810D04A1}" type="presParOf" srcId="{6D6BAE96-FD5C-4EE2-8D2C-F54FEE26998C}" destId="{3389610F-127D-4F4F-9088-54A084C5A408}" srcOrd="0" destOrd="0" presId="urn:diagrams.loki3.com/BracketList"/>
    <dgm:cxn modelId="{A72B7951-57C7-4947-B705-49F40251FB40}" type="presParOf" srcId="{6D6BAE96-FD5C-4EE2-8D2C-F54FEE26998C}" destId="{DD89D237-1409-43A6-8DC1-EC0D6376C3F3}" srcOrd="1" destOrd="0" presId="urn:diagrams.loki3.com/BracketList"/>
    <dgm:cxn modelId="{138D88EB-8196-4C51-A818-C46831C17524}" type="presParOf" srcId="{6D6BAE96-FD5C-4EE2-8D2C-F54FEE26998C}" destId="{B7951E69-82BA-46BA-9B21-82CA729A4361}" srcOrd="2" destOrd="0" presId="urn:diagrams.loki3.com/BracketList"/>
    <dgm:cxn modelId="{D70E59AC-3AC0-43BD-9462-75F0C5E6BEC9}" type="presParOf" srcId="{6D6BAE96-FD5C-4EE2-8D2C-F54FEE26998C}" destId="{5EB6526C-D1BE-4018-8F31-7E0F14165524}" srcOrd="3" destOrd="0" presId="urn:diagrams.loki3.com/BracketList"/>
    <dgm:cxn modelId="{D92D39A1-21D9-46A6-9C08-85480926531F}" type="presParOf" srcId="{9042A64D-732E-499E-9237-F247808EEE0F}" destId="{EBCFE5CC-1D9A-406C-A48C-E9A913A22864}" srcOrd="1" destOrd="0" presId="urn:diagrams.loki3.com/BracketList"/>
    <dgm:cxn modelId="{6597260B-F8ED-4F66-9470-615CB1BD413D}" type="presParOf" srcId="{9042A64D-732E-499E-9237-F247808EEE0F}" destId="{42C10A41-FF81-46A1-8B6D-711C8DCA6150}" srcOrd="2" destOrd="0" presId="urn:diagrams.loki3.com/BracketList"/>
    <dgm:cxn modelId="{745E4BE8-DE8F-4ECB-B4A8-3781EC751445}" type="presParOf" srcId="{42C10A41-FF81-46A1-8B6D-711C8DCA6150}" destId="{B0CA0204-92CE-4791-ADF8-F16F988A668F}" srcOrd="0" destOrd="0" presId="urn:diagrams.loki3.com/BracketList"/>
    <dgm:cxn modelId="{E5DEEF34-FC57-4E32-A938-63C4C28022B3}" type="presParOf" srcId="{42C10A41-FF81-46A1-8B6D-711C8DCA6150}" destId="{0C38AF70-F192-4F1B-AB9E-714F0463F293}" srcOrd="1" destOrd="0" presId="urn:diagrams.loki3.com/BracketList"/>
    <dgm:cxn modelId="{F883FB97-40C3-4CE2-BFE5-DD859E27C8D0}" type="presParOf" srcId="{42C10A41-FF81-46A1-8B6D-711C8DCA6150}" destId="{3D8F3DA7-0887-4FBE-B771-2F923AC99944}" srcOrd="2" destOrd="0" presId="urn:diagrams.loki3.com/BracketList"/>
    <dgm:cxn modelId="{27B48890-5858-425C-ACED-9E7BA190276B}" type="presParOf" srcId="{42C10A41-FF81-46A1-8B6D-711C8DCA6150}" destId="{F9D2C01C-2FF5-4786-94DD-0B80B39B707F}" srcOrd="3" destOrd="0" presId="urn:diagrams.loki3.com/BracketList"/>
    <dgm:cxn modelId="{C2035276-AFD4-4A65-B3EB-B23D0D6AAACF}" type="presParOf" srcId="{9042A64D-732E-499E-9237-F247808EEE0F}" destId="{5781EE44-CE49-4FEA-8ABF-50B3E2BF6176}" srcOrd="3" destOrd="0" presId="urn:diagrams.loki3.com/BracketList"/>
    <dgm:cxn modelId="{C2E161A0-E1DF-4818-B4FF-4A13DDF81E3E}" type="presParOf" srcId="{9042A64D-732E-499E-9237-F247808EEE0F}" destId="{FC950139-C189-47EE-98EF-04FBCDB5D2D3}" srcOrd="4" destOrd="0" presId="urn:diagrams.loki3.com/BracketList"/>
    <dgm:cxn modelId="{C38C39FC-43FA-446A-B783-4781E557C8E7}" type="presParOf" srcId="{FC950139-C189-47EE-98EF-04FBCDB5D2D3}" destId="{93783548-121D-4769-AFD1-37C327A7AA43}" srcOrd="0" destOrd="0" presId="urn:diagrams.loki3.com/BracketList"/>
    <dgm:cxn modelId="{27E0E977-2ABF-49AF-9E19-4806B7B269DB}" type="presParOf" srcId="{FC950139-C189-47EE-98EF-04FBCDB5D2D3}" destId="{A2BBF6A1-144A-4FC3-9E9B-7E52B8FFBBF0}" srcOrd="1" destOrd="0" presId="urn:diagrams.loki3.com/BracketList"/>
    <dgm:cxn modelId="{43FA5BF7-CA7B-441F-B2A1-528D12F87893}" type="presParOf" srcId="{FC950139-C189-47EE-98EF-04FBCDB5D2D3}" destId="{F85EB7DD-50A5-441A-A918-C41BC79F1CEC}" srcOrd="2" destOrd="0" presId="urn:diagrams.loki3.com/BracketList"/>
    <dgm:cxn modelId="{325DFA82-CC4F-438E-BA04-6CEB35E5522A}" type="presParOf" srcId="{FC950139-C189-47EE-98EF-04FBCDB5D2D3}" destId="{6C157143-DCFE-4799-9C45-C0917F03081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7BC1E-843B-4ABD-B6F4-E022FCC2B19B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7617500-215E-4367-82CC-B7A31070263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SG" b="1" dirty="0"/>
            <a:t>HTTP Redirect Binding</a:t>
          </a:r>
        </a:p>
      </dgm:t>
    </dgm:pt>
    <dgm:pt modelId="{10A684B3-7CA7-41B4-B7AB-50B0B47F82BF}" type="parTrans" cxnId="{FD83DEA9-85C1-44C1-B167-30AF956938BD}">
      <dgm:prSet/>
      <dgm:spPr/>
      <dgm:t>
        <a:bodyPr/>
        <a:lstStyle/>
        <a:p>
          <a:endParaRPr lang="en-SG"/>
        </a:p>
      </dgm:t>
    </dgm:pt>
    <dgm:pt modelId="{2E6191B5-A496-449C-915A-7DD2A90522BB}" type="sibTrans" cxnId="{FD83DEA9-85C1-44C1-B167-30AF956938BD}">
      <dgm:prSet/>
      <dgm:spPr/>
      <dgm:t>
        <a:bodyPr/>
        <a:lstStyle/>
        <a:p>
          <a:endParaRPr lang="en-SG"/>
        </a:p>
      </dgm:t>
    </dgm:pt>
    <dgm:pt modelId="{5E9A799A-12A0-4F97-867C-5787F2767031}">
      <dgm:prSet phldrT="[Text]"/>
      <dgm:spPr/>
      <dgm:t>
        <a:bodyPr/>
        <a:lstStyle/>
        <a:p>
          <a:r>
            <a:rPr lang="en-SG" dirty="0"/>
            <a:t>HTTP Post Binding</a:t>
          </a:r>
        </a:p>
      </dgm:t>
    </dgm:pt>
    <dgm:pt modelId="{68CC8018-B1B7-4A8F-8F64-811C622C5F1A}" type="parTrans" cxnId="{052AC056-E5B4-4B76-AC1A-72BF1A8059C9}">
      <dgm:prSet/>
      <dgm:spPr/>
      <dgm:t>
        <a:bodyPr/>
        <a:lstStyle/>
        <a:p>
          <a:endParaRPr lang="en-SG"/>
        </a:p>
      </dgm:t>
    </dgm:pt>
    <dgm:pt modelId="{81C90F83-856D-4078-9C39-BF0EDEDCCEF9}" type="sibTrans" cxnId="{052AC056-E5B4-4B76-AC1A-72BF1A8059C9}">
      <dgm:prSet/>
      <dgm:spPr/>
      <dgm:t>
        <a:bodyPr/>
        <a:lstStyle/>
        <a:p>
          <a:endParaRPr lang="en-SG"/>
        </a:p>
      </dgm:t>
    </dgm:pt>
    <dgm:pt modelId="{37556C8A-E8D0-4A00-9423-E6C53B965829}">
      <dgm:prSet phldrT="[Text]"/>
      <dgm:spPr/>
      <dgm:t>
        <a:bodyPr/>
        <a:lstStyle/>
        <a:p>
          <a:r>
            <a:rPr lang="en-SG" dirty="0"/>
            <a:t>Reverse SOAP (PAOS) Binding</a:t>
          </a:r>
        </a:p>
      </dgm:t>
    </dgm:pt>
    <dgm:pt modelId="{06FC2A6E-9DB4-4F43-ACE8-84D2868C2C47}" type="parTrans" cxnId="{2E60DF80-3969-44AD-BEA9-7FC8836A4763}">
      <dgm:prSet/>
      <dgm:spPr/>
      <dgm:t>
        <a:bodyPr/>
        <a:lstStyle/>
        <a:p>
          <a:endParaRPr lang="en-SG"/>
        </a:p>
      </dgm:t>
    </dgm:pt>
    <dgm:pt modelId="{697E1775-E7C1-4D20-A030-34A82F392B31}" type="sibTrans" cxnId="{2E60DF80-3969-44AD-BEA9-7FC8836A4763}">
      <dgm:prSet/>
      <dgm:spPr/>
      <dgm:t>
        <a:bodyPr/>
        <a:lstStyle/>
        <a:p>
          <a:endParaRPr lang="en-SG"/>
        </a:p>
      </dgm:t>
    </dgm:pt>
    <dgm:pt modelId="{EAB72107-A1EB-4F15-9518-625F23A5EC0A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SG" b="0" dirty="0"/>
            <a:t>HTTP Artifact Binding</a:t>
          </a:r>
        </a:p>
      </dgm:t>
    </dgm:pt>
    <dgm:pt modelId="{83BD89E5-811A-40E4-9025-BDF1C782722C}" type="parTrans" cxnId="{54949911-C69C-4888-B89F-068289B1C1F3}">
      <dgm:prSet/>
      <dgm:spPr/>
      <dgm:t>
        <a:bodyPr/>
        <a:lstStyle/>
        <a:p>
          <a:endParaRPr lang="en-SG"/>
        </a:p>
      </dgm:t>
    </dgm:pt>
    <dgm:pt modelId="{BEBFBE50-7761-4CAC-B46D-BF188E2251B0}" type="sibTrans" cxnId="{54949911-C69C-4888-B89F-068289B1C1F3}">
      <dgm:prSet/>
      <dgm:spPr/>
      <dgm:t>
        <a:bodyPr/>
        <a:lstStyle/>
        <a:p>
          <a:endParaRPr lang="en-SG"/>
        </a:p>
      </dgm:t>
    </dgm:pt>
    <dgm:pt modelId="{D2391C31-0E56-4B11-BFAC-DCF091466C14}">
      <dgm:prSet/>
      <dgm:spPr/>
      <dgm:t>
        <a:bodyPr/>
        <a:lstStyle/>
        <a:p>
          <a:r>
            <a:rPr lang="en-SG"/>
            <a:t>SAML SOAP Binding</a:t>
          </a:r>
          <a:endParaRPr lang="en-SG" dirty="0"/>
        </a:p>
      </dgm:t>
    </dgm:pt>
    <dgm:pt modelId="{93BB75B6-9428-45E0-9B50-9F35078FF817}" type="parTrans" cxnId="{17C31667-68DB-43A1-8F95-F46C78DE0D0F}">
      <dgm:prSet/>
      <dgm:spPr/>
      <dgm:t>
        <a:bodyPr/>
        <a:lstStyle/>
        <a:p>
          <a:endParaRPr lang="en-SG"/>
        </a:p>
      </dgm:t>
    </dgm:pt>
    <dgm:pt modelId="{15EC2DE1-2E69-4F97-89D8-A277D5B0C018}" type="sibTrans" cxnId="{17C31667-68DB-43A1-8F95-F46C78DE0D0F}">
      <dgm:prSet/>
      <dgm:spPr/>
      <dgm:t>
        <a:bodyPr/>
        <a:lstStyle/>
        <a:p>
          <a:endParaRPr lang="en-SG"/>
        </a:p>
      </dgm:t>
    </dgm:pt>
    <dgm:pt modelId="{7AA1F1F3-2AD4-480E-B66A-EF07AACA8C7B}">
      <dgm:prSet/>
      <dgm:spPr/>
      <dgm:t>
        <a:bodyPr/>
        <a:lstStyle/>
        <a:p>
          <a:r>
            <a:rPr lang="en-SG" dirty="0"/>
            <a:t>SAML URI Binding</a:t>
          </a:r>
        </a:p>
      </dgm:t>
    </dgm:pt>
    <dgm:pt modelId="{3A30F39B-254D-47BF-BD70-8DCF9B26E55D}" type="parTrans" cxnId="{6B65F740-2E27-4D23-8BCB-6C7DDD8F3DF3}">
      <dgm:prSet/>
      <dgm:spPr/>
      <dgm:t>
        <a:bodyPr/>
        <a:lstStyle/>
        <a:p>
          <a:endParaRPr lang="en-SG"/>
        </a:p>
      </dgm:t>
    </dgm:pt>
    <dgm:pt modelId="{98C58A27-0503-4863-8A70-A8F86FA1669C}" type="sibTrans" cxnId="{6B65F740-2E27-4D23-8BCB-6C7DDD8F3DF3}">
      <dgm:prSet/>
      <dgm:spPr/>
      <dgm:t>
        <a:bodyPr/>
        <a:lstStyle/>
        <a:p>
          <a:endParaRPr lang="en-SG"/>
        </a:p>
      </dgm:t>
    </dgm:pt>
    <dgm:pt modelId="{8598CD97-89D6-4461-843B-7D69C5BEA7A6}" type="pres">
      <dgm:prSet presAssocID="{F097BC1E-843B-4ABD-B6F4-E022FCC2B19B}" presName="compositeShape" presStyleCnt="0">
        <dgm:presLayoutVars>
          <dgm:dir/>
          <dgm:resizeHandles/>
        </dgm:presLayoutVars>
      </dgm:prSet>
      <dgm:spPr/>
    </dgm:pt>
    <dgm:pt modelId="{0DB8CC27-4615-441D-B261-971357C7B226}" type="pres">
      <dgm:prSet presAssocID="{F097BC1E-843B-4ABD-B6F4-E022FCC2B19B}" presName="pyramid" presStyleLbl="node1" presStyleIdx="0" presStyleCn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</dgm:pt>
    <dgm:pt modelId="{3E2E4208-423B-4566-AC44-3D19FF0BCE1D}" type="pres">
      <dgm:prSet presAssocID="{F097BC1E-843B-4ABD-B6F4-E022FCC2B19B}" presName="theList" presStyleCnt="0"/>
      <dgm:spPr/>
    </dgm:pt>
    <dgm:pt modelId="{EEB30ED0-3C6B-49F2-AC7D-CC928B19444B}" type="pres">
      <dgm:prSet presAssocID="{77617500-215E-4367-82CC-B7A31070263B}" presName="aNode" presStyleLbl="fgAcc1" presStyleIdx="0" presStyleCnt="6">
        <dgm:presLayoutVars>
          <dgm:bulletEnabled val="1"/>
        </dgm:presLayoutVars>
      </dgm:prSet>
      <dgm:spPr/>
    </dgm:pt>
    <dgm:pt modelId="{23EA5E06-AC9F-4E71-9527-38F5B455C3B4}" type="pres">
      <dgm:prSet presAssocID="{77617500-215E-4367-82CC-B7A31070263B}" presName="aSpace" presStyleCnt="0"/>
      <dgm:spPr/>
    </dgm:pt>
    <dgm:pt modelId="{900BF3B2-1D67-4045-AF57-03B1A7081502}" type="pres">
      <dgm:prSet presAssocID="{5E9A799A-12A0-4F97-867C-5787F2767031}" presName="aNode" presStyleLbl="fgAcc1" presStyleIdx="1" presStyleCnt="6">
        <dgm:presLayoutVars>
          <dgm:bulletEnabled val="1"/>
        </dgm:presLayoutVars>
      </dgm:prSet>
      <dgm:spPr/>
    </dgm:pt>
    <dgm:pt modelId="{51D0A3F2-393B-4BF9-A632-97F08B27B9EE}" type="pres">
      <dgm:prSet presAssocID="{5E9A799A-12A0-4F97-867C-5787F2767031}" presName="aSpace" presStyleCnt="0"/>
      <dgm:spPr/>
    </dgm:pt>
    <dgm:pt modelId="{B2F8349D-C659-4D88-B521-F7C63F9506E3}" type="pres">
      <dgm:prSet presAssocID="{EAB72107-A1EB-4F15-9518-625F23A5EC0A}" presName="aNode" presStyleLbl="fgAcc1" presStyleIdx="2" presStyleCnt="6">
        <dgm:presLayoutVars>
          <dgm:bulletEnabled val="1"/>
        </dgm:presLayoutVars>
      </dgm:prSet>
      <dgm:spPr/>
    </dgm:pt>
    <dgm:pt modelId="{FF33EF7D-6722-45A6-A14A-BC8D267233B9}" type="pres">
      <dgm:prSet presAssocID="{EAB72107-A1EB-4F15-9518-625F23A5EC0A}" presName="aSpace" presStyleCnt="0"/>
      <dgm:spPr/>
    </dgm:pt>
    <dgm:pt modelId="{D95B75A5-CB18-4587-9B8E-1F30727175B6}" type="pres">
      <dgm:prSet presAssocID="{D2391C31-0E56-4B11-BFAC-DCF091466C14}" presName="aNode" presStyleLbl="fgAcc1" presStyleIdx="3" presStyleCnt="6">
        <dgm:presLayoutVars>
          <dgm:bulletEnabled val="1"/>
        </dgm:presLayoutVars>
      </dgm:prSet>
      <dgm:spPr/>
    </dgm:pt>
    <dgm:pt modelId="{021CD84A-95DF-4313-B3B7-99A1AEB0D7E7}" type="pres">
      <dgm:prSet presAssocID="{D2391C31-0E56-4B11-BFAC-DCF091466C14}" presName="aSpace" presStyleCnt="0"/>
      <dgm:spPr/>
    </dgm:pt>
    <dgm:pt modelId="{EDB97B23-9C39-417B-AA09-412D5AC6CEA1}" type="pres">
      <dgm:prSet presAssocID="{37556C8A-E8D0-4A00-9423-E6C53B965829}" presName="aNode" presStyleLbl="fgAcc1" presStyleIdx="4" presStyleCnt="6">
        <dgm:presLayoutVars>
          <dgm:bulletEnabled val="1"/>
        </dgm:presLayoutVars>
      </dgm:prSet>
      <dgm:spPr/>
    </dgm:pt>
    <dgm:pt modelId="{1CBCE01E-6CC6-4D98-9484-6FAA858CCF36}" type="pres">
      <dgm:prSet presAssocID="{37556C8A-E8D0-4A00-9423-E6C53B965829}" presName="aSpace" presStyleCnt="0"/>
      <dgm:spPr/>
    </dgm:pt>
    <dgm:pt modelId="{B613DDEA-61CD-4BBA-9689-965100A401D6}" type="pres">
      <dgm:prSet presAssocID="{7AA1F1F3-2AD4-480E-B66A-EF07AACA8C7B}" presName="aNode" presStyleLbl="fgAcc1" presStyleIdx="5" presStyleCnt="6">
        <dgm:presLayoutVars>
          <dgm:bulletEnabled val="1"/>
        </dgm:presLayoutVars>
      </dgm:prSet>
      <dgm:spPr/>
    </dgm:pt>
    <dgm:pt modelId="{89155CC4-47D4-42A3-BB4B-C8547B0F6284}" type="pres">
      <dgm:prSet presAssocID="{7AA1F1F3-2AD4-480E-B66A-EF07AACA8C7B}" presName="aSpace" presStyleCnt="0"/>
      <dgm:spPr/>
    </dgm:pt>
  </dgm:ptLst>
  <dgm:cxnLst>
    <dgm:cxn modelId="{F9BD430C-6E1A-4C62-AD35-2EB505F79564}" type="presOf" srcId="{F097BC1E-843B-4ABD-B6F4-E022FCC2B19B}" destId="{8598CD97-89D6-4461-843B-7D69C5BEA7A6}" srcOrd="0" destOrd="0" presId="urn:microsoft.com/office/officeart/2005/8/layout/pyramid2"/>
    <dgm:cxn modelId="{54949911-C69C-4888-B89F-068289B1C1F3}" srcId="{F097BC1E-843B-4ABD-B6F4-E022FCC2B19B}" destId="{EAB72107-A1EB-4F15-9518-625F23A5EC0A}" srcOrd="2" destOrd="0" parTransId="{83BD89E5-811A-40E4-9025-BDF1C782722C}" sibTransId="{BEBFBE50-7761-4CAC-B46D-BF188E2251B0}"/>
    <dgm:cxn modelId="{6B65F740-2E27-4D23-8BCB-6C7DDD8F3DF3}" srcId="{F097BC1E-843B-4ABD-B6F4-E022FCC2B19B}" destId="{7AA1F1F3-2AD4-480E-B66A-EF07AACA8C7B}" srcOrd="5" destOrd="0" parTransId="{3A30F39B-254D-47BF-BD70-8DCF9B26E55D}" sibTransId="{98C58A27-0503-4863-8A70-A8F86FA1669C}"/>
    <dgm:cxn modelId="{17C31667-68DB-43A1-8F95-F46C78DE0D0F}" srcId="{F097BC1E-843B-4ABD-B6F4-E022FCC2B19B}" destId="{D2391C31-0E56-4B11-BFAC-DCF091466C14}" srcOrd="3" destOrd="0" parTransId="{93BB75B6-9428-45E0-9B50-9F35078FF817}" sibTransId="{15EC2DE1-2E69-4F97-89D8-A277D5B0C018}"/>
    <dgm:cxn modelId="{052AC056-E5B4-4B76-AC1A-72BF1A8059C9}" srcId="{F097BC1E-843B-4ABD-B6F4-E022FCC2B19B}" destId="{5E9A799A-12A0-4F97-867C-5787F2767031}" srcOrd="1" destOrd="0" parTransId="{68CC8018-B1B7-4A8F-8F64-811C622C5F1A}" sibTransId="{81C90F83-856D-4078-9C39-BF0EDEDCCEF9}"/>
    <dgm:cxn modelId="{B0BDC67F-352D-48FD-A69F-ABA26B5958EC}" type="presOf" srcId="{D2391C31-0E56-4B11-BFAC-DCF091466C14}" destId="{D95B75A5-CB18-4587-9B8E-1F30727175B6}" srcOrd="0" destOrd="0" presId="urn:microsoft.com/office/officeart/2005/8/layout/pyramid2"/>
    <dgm:cxn modelId="{2E60DF80-3969-44AD-BEA9-7FC8836A4763}" srcId="{F097BC1E-843B-4ABD-B6F4-E022FCC2B19B}" destId="{37556C8A-E8D0-4A00-9423-E6C53B965829}" srcOrd="4" destOrd="0" parTransId="{06FC2A6E-9DB4-4F43-ACE8-84D2868C2C47}" sibTransId="{697E1775-E7C1-4D20-A030-34A82F392B31}"/>
    <dgm:cxn modelId="{71CA0697-9F11-4738-90FC-FA308F041552}" type="presOf" srcId="{37556C8A-E8D0-4A00-9423-E6C53B965829}" destId="{EDB97B23-9C39-417B-AA09-412D5AC6CEA1}" srcOrd="0" destOrd="0" presId="urn:microsoft.com/office/officeart/2005/8/layout/pyramid2"/>
    <dgm:cxn modelId="{D058109B-83EC-41A0-80B9-931A1AAFA0B0}" type="presOf" srcId="{77617500-215E-4367-82CC-B7A31070263B}" destId="{EEB30ED0-3C6B-49F2-AC7D-CC928B19444B}" srcOrd="0" destOrd="0" presId="urn:microsoft.com/office/officeart/2005/8/layout/pyramid2"/>
    <dgm:cxn modelId="{FD83DEA9-85C1-44C1-B167-30AF956938BD}" srcId="{F097BC1E-843B-4ABD-B6F4-E022FCC2B19B}" destId="{77617500-215E-4367-82CC-B7A31070263B}" srcOrd="0" destOrd="0" parTransId="{10A684B3-7CA7-41B4-B7AB-50B0B47F82BF}" sibTransId="{2E6191B5-A496-449C-915A-7DD2A90522BB}"/>
    <dgm:cxn modelId="{8C4159B8-22F1-4E80-A7B3-40DD95D30448}" type="presOf" srcId="{7AA1F1F3-2AD4-480E-B66A-EF07AACA8C7B}" destId="{B613DDEA-61CD-4BBA-9689-965100A401D6}" srcOrd="0" destOrd="0" presId="urn:microsoft.com/office/officeart/2005/8/layout/pyramid2"/>
    <dgm:cxn modelId="{3B1B72C2-936C-48F4-88E4-97335E77C1FC}" type="presOf" srcId="{EAB72107-A1EB-4F15-9518-625F23A5EC0A}" destId="{B2F8349D-C659-4D88-B521-F7C63F9506E3}" srcOrd="0" destOrd="0" presId="urn:microsoft.com/office/officeart/2005/8/layout/pyramid2"/>
    <dgm:cxn modelId="{82073DEB-ADD9-40C5-A47B-7F152710D783}" type="presOf" srcId="{5E9A799A-12A0-4F97-867C-5787F2767031}" destId="{900BF3B2-1D67-4045-AF57-03B1A7081502}" srcOrd="0" destOrd="0" presId="urn:microsoft.com/office/officeart/2005/8/layout/pyramid2"/>
    <dgm:cxn modelId="{42221BF9-77A7-449A-96B3-5FEC72ED8E6C}" type="presParOf" srcId="{8598CD97-89D6-4461-843B-7D69C5BEA7A6}" destId="{0DB8CC27-4615-441D-B261-971357C7B226}" srcOrd="0" destOrd="0" presId="urn:microsoft.com/office/officeart/2005/8/layout/pyramid2"/>
    <dgm:cxn modelId="{999E4EDC-747E-4CDE-B7F4-3BCE4A32FF05}" type="presParOf" srcId="{8598CD97-89D6-4461-843B-7D69C5BEA7A6}" destId="{3E2E4208-423B-4566-AC44-3D19FF0BCE1D}" srcOrd="1" destOrd="0" presId="urn:microsoft.com/office/officeart/2005/8/layout/pyramid2"/>
    <dgm:cxn modelId="{ADBE7243-AA5D-4CFB-800D-5CB6C23C3F92}" type="presParOf" srcId="{3E2E4208-423B-4566-AC44-3D19FF0BCE1D}" destId="{EEB30ED0-3C6B-49F2-AC7D-CC928B19444B}" srcOrd="0" destOrd="0" presId="urn:microsoft.com/office/officeart/2005/8/layout/pyramid2"/>
    <dgm:cxn modelId="{F0240EBC-C5D0-4BC1-A48F-74B13A47549E}" type="presParOf" srcId="{3E2E4208-423B-4566-AC44-3D19FF0BCE1D}" destId="{23EA5E06-AC9F-4E71-9527-38F5B455C3B4}" srcOrd="1" destOrd="0" presId="urn:microsoft.com/office/officeart/2005/8/layout/pyramid2"/>
    <dgm:cxn modelId="{655B51A7-59E3-4AF8-BE20-51A21C8666EA}" type="presParOf" srcId="{3E2E4208-423B-4566-AC44-3D19FF0BCE1D}" destId="{900BF3B2-1D67-4045-AF57-03B1A7081502}" srcOrd="2" destOrd="0" presId="urn:microsoft.com/office/officeart/2005/8/layout/pyramid2"/>
    <dgm:cxn modelId="{D772ACCD-1C18-4A86-B109-CB8D97185783}" type="presParOf" srcId="{3E2E4208-423B-4566-AC44-3D19FF0BCE1D}" destId="{51D0A3F2-393B-4BF9-A632-97F08B27B9EE}" srcOrd="3" destOrd="0" presId="urn:microsoft.com/office/officeart/2005/8/layout/pyramid2"/>
    <dgm:cxn modelId="{D799133A-8F43-4431-9910-28A5D193596B}" type="presParOf" srcId="{3E2E4208-423B-4566-AC44-3D19FF0BCE1D}" destId="{B2F8349D-C659-4D88-B521-F7C63F9506E3}" srcOrd="4" destOrd="0" presId="urn:microsoft.com/office/officeart/2005/8/layout/pyramid2"/>
    <dgm:cxn modelId="{87633235-0DCF-4F51-BEDC-C4F8ED263AFF}" type="presParOf" srcId="{3E2E4208-423B-4566-AC44-3D19FF0BCE1D}" destId="{FF33EF7D-6722-45A6-A14A-BC8D267233B9}" srcOrd="5" destOrd="0" presId="urn:microsoft.com/office/officeart/2005/8/layout/pyramid2"/>
    <dgm:cxn modelId="{4500DC8D-F2EF-4656-B264-F4F817433AB2}" type="presParOf" srcId="{3E2E4208-423B-4566-AC44-3D19FF0BCE1D}" destId="{D95B75A5-CB18-4587-9B8E-1F30727175B6}" srcOrd="6" destOrd="0" presId="urn:microsoft.com/office/officeart/2005/8/layout/pyramid2"/>
    <dgm:cxn modelId="{2979B2E4-A005-4F3E-A9E6-0B60AA247CEA}" type="presParOf" srcId="{3E2E4208-423B-4566-AC44-3D19FF0BCE1D}" destId="{021CD84A-95DF-4313-B3B7-99A1AEB0D7E7}" srcOrd="7" destOrd="0" presId="urn:microsoft.com/office/officeart/2005/8/layout/pyramid2"/>
    <dgm:cxn modelId="{F7740481-0AB4-46A1-B81B-0CEBFDEBC1FA}" type="presParOf" srcId="{3E2E4208-423B-4566-AC44-3D19FF0BCE1D}" destId="{EDB97B23-9C39-417B-AA09-412D5AC6CEA1}" srcOrd="8" destOrd="0" presId="urn:microsoft.com/office/officeart/2005/8/layout/pyramid2"/>
    <dgm:cxn modelId="{12FEDADD-C556-4CA1-A632-D9C887D108A1}" type="presParOf" srcId="{3E2E4208-423B-4566-AC44-3D19FF0BCE1D}" destId="{1CBCE01E-6CC6-4D98-9484-6FAA858CCF36}" srcOrd="9" destOrd="0" presId="urn:microsoft.com/office/officeart/2005/8/layout/pyramid2"/>
    <dgm:cxn modelId="{5867689B-520D-44ED-B8B2-28416549A2A3}" type="presParOf" srcId="{3E2E4208-423B-4566-AC44-3D19FF0BCE1D}" destId="{B613DDEA-61CD-4BBA-9689-965100A401D6}" srcOrd="10" destOrd="0" presId="urn:microsoft.com/office/officeart/2005/8/layout/pyramid2"/>
    <dgm:cxn modelId="{4E828559-F48F-40CA-B18C-02C920532944}" type="presParOf" srcId="{3E2E4208-423B-4566-AC44-3D19FF0BCE1D}" destId="{89155CC4-47D4-42A3-BB4B-C8547B0F6284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5BC53-B995-4D89-BB59-82FD800799D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6EE83CB-C22E-49CA-911F-079455DFC88A}">
      <dgm:prSet phldrT="[Text]" custT="1"/>
      <dgm:spPr/>
      <dgm:t>
        <a:bodyPr/>
        <a:lstStyle/>
        <a:p>
          <a:r>
            <a:rPr lang="en-SG" sz="1800" b="1" dirty="0"/>
            <a:t>Libraries and Toolkits</a:t>
          </a:r>
          <a:endParaRPr lang="en-SG" sz="1800" dirty="0"/>
        </a:p>
      </dgm:t>
    </dgm:pt>
    <dgm:pt modelId="{A8F9E5C7-5B8A-4D64-AA11-A041107C06B1}" type="parTrans" cxnId="{B3641F93-EAD1-40A9-A166-3C9797F4A5F4}">
      <dgm:prSet/>
      <dgm:spPr/>
      <dgm:t>
        <a:bodyPr/>
        <a:lstStyle/>
        <a:p>
          <a:endParaRPr lang="en-SG"/>
        </a:p>
      </dgm:t>
    </dgm:pt>
    <dgm:pt modelId="{84527655-2602-4B43-9CF3-8CDD5324B3EA}" type="sibTrans" cxnId="{B3641F93-EAD1-40A9-A166-3C9797F4A5F4}">
      <dgm:prSet/>
      <dgm:spPr/>
      <dgm:t>
        <a:bodyPr/>
        <a:lstStyle/>
        <a:p>
          <a:endParaRPr lang="en-SG"/>
        </a:p>
      </dgm:t>
    </dgm:pt>
    <dgm:pt modelId="{8B0630B3-34CD-4382-9CC8-C667D1AEFE22}">
      <dgm:prSet phldrT="[Text]" custT="1"/>
      <dgm:spPr/>
      <dgm:t>
        <a:bodyPr/>
        <a:lstStyle/>
        <a:p>
          <a:r>
            <a:rPr lang="en-SG" sz="1800" dirty="0"/>
            <a:t>ComponentSpace</a:t>
          </a:r>
        </a:p>
      </dgm:t>
    </dgm:pt>
    <dgm:pt modelId="{B4FFED48-0364-411E-9681-BC16B81F790B}" type="parTrans" cxnId="{8BE60FAA-F7AD-4566-854E-706DC5261AD4}">
      <dgm:prSet/>
      <dgm:spPr/>
      <dgm:t>
        <a:bodyPr/>
        <a:lstStyle/>
        <a:p>
          <a:endParaRPr lang="en-SG"/>
        </a:p>
      </dgm:t>
    </dgm:pt>
    <dgm:pt modelId="{3F001A78-F1A6-49FD-A4F4-7B3249CF44A5}" type="sibTrans" cxnId="{8BE60FAA-F7AD-4566-854E-706DC5261AD4}">
      <dgm:prSet/>
      <dgm:spPr/>
      <dgm:t>
        <a:bodyPr/>
        <a:lstStyle/>
        <a:p>
          <a:endParaRPr lang="en-SG"/>
        </a:p>
      </dgm:t>
    </dgm:pt>
    <dgm:pt modelId="{84969DDA-5465-46AF-BD2F-6839313D2970}">
      <dgm:prSet phldrT="[Text]" custT="1"/>
      <dgm:spPr/>
      <dgm:t>
        <a:bodyPr/>
        <a:lstStyle/>
        <a:p>
          <a:r>
            <a:rPr lang="en-SG" sz="1800" b="1" dirty="0"/>
            <a:t>Purpose and Language bindings</a:t>
          </a:r>
          <a:endParaRPr lang="en-SG" sz="1800" dirty="0"/>
        </a:p>
      </dgm:t>
    </dgm:pt>
    <dgm:pt modelId="{4F7AE119-5ACD-4E72-B497-6428E19851A0}" type="parTrans" cxnId="{5EB34945-F299-4118-AE12-47F7F6A0D2D6}">
      <dgm:prSet/>
      <dgm:spPr/>
      <dgm:t>
        <a:bodyPr/>
        <a:lstStyle/>
        <a:p>
          <a:endParaRPr lang="en-SG"/>
        </a:p>
      </dgm:t>
    </dgm:pt>
    <dgm:pt modelId="{39B6D547-DB20-4C1F-BAAA-DAEA8518AA3E}" type="sibTrans" cxnId="{5EB34945-F299-4118-AE12-47F7F6A0D2D6}">
      <dgm:prSet/>
      <dgm:spPr/>
      <dgm:t>
        <a:bodyPr/>
        <a:lstStyle/>
        <a:p>
          <a:endParaRPr lang="en-SG"/>
        </a:p>
      </dgm:t>
    </dgm:pt>
    <dgm:pt modelId="{CF7B85E3-FDC6-4152-BD7A-0EB6297B3896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600" dirty="0"/>
            <a:t>SAML libraries for ASP.NET and ASP.NET Core applications </a:t>
          </a:r>
          <a:endParaRPr lang="en-SG" sz="1600" dirty="0"/>
        </a:p>
      </dgm:t>
    </dgm:pt>
    <dgm:pt modelId="{61D834C3-864F-4123-A4C9-9B0377A1A0C9}" type="parTrans" cxnId="{08011308-7064-48A0-B97A-9EE1112C4664}">
      <dgm:prSet/>
      <dgm:spPr/>
      <dgm:t>
        <a:bodyPr/>
        <a:lstStyle/>
        <a:p>
          <a:endParaRPr lang="en-SG"/>
        </a:p>
      </dgm:t>
    </dgm:pt>
    <dgm:pt modelId="{A892F7E6-0817-4165-AC3C-CE713D40CBF6}" type="sibTrans" cxnId="{08011308-7064-48A0-B97A-9EE1112C4664}">
      <dgm:prSet/>
      <dgm:spPr/>
      <dgm:t>
        <a:bodyPr/>
        <a:lstStyle/>
        <a:p>
          <a:endParaRPr lang="en-SG"/>
        </a:p>
      </dgm:t>
    </dgm:pt>
    <dgm:pt modelId="{3701579D-CBBB-4733-AE93-10EE5F619396}">
      <dgm:prSet phldrT="[Text]" custT="1"/>
      <dgm:spPr/>
      <dgm:t>
        <a:bodyPr/>
        <a:lstStyle/>
        <a:p>
          <a:r>
            <a:rPr lang="en-SG" sz="1800" b="1" dirty="0"/>
            <a:t>Licence </a:t>
          </a:r>
          <a:endParaRPr lang="en-SG" sz="1800" dirty="0"/>
        </a:p>
      </dgm:t>
    </dgm:pt>
    <dgm:pt modelId="{AF7993B2-D75E-4C22-B8BD-3BBA762901E5}" type="sibTrans" cxnId="{56909869-DCEF-41F3-9138-45193D5CB9E2}">
      <dgm:prSet/>
      <dgm:spPr/>
      <dgm:t>
        <a:bodyPr/>
        <a:lstStyle/>
        <a:p>
          <a:endParaRPr lang="en-SG"/>
        </a:p>
      </dgm:t>
    </dgm:pt>
    <dgm:pt modelId="{0548638F-967B-4194-9967-F4AC4B5244F9}" type="parTrans" cxnId="{56909869-DCEF-41F3-9138-45193D5CB9E2}">
      <dgm:prSet/>
      <dgm:spPr/>
      <dgm:t>
        <a:bodyPr/>
        <a:lstStyle/>
        <a:p>
          <a:endParaRPr lang="en-SG"/>
        </a:p>
      </dgm:t>
    </dgm:pt>
    <dgm:pt modelId="{6802F9AD-91FF-4C2F-9354-B41E4AAB0FBC}">
      <dgm:prSet phldrT="[Text]" custT="1"/>
      <dgm:spPr/>
      <dgm:t>
        <a:bodyPr/>
        <a:lstStyle/>
        <a:p>
          <a:r>
            <a:rPr lang="en-SG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Commercial</a:t>
          </a:r>
          <a:endParaRPr lang="en-SG" sz="1600" kern="1200" dirty="0"/>
        </a:p>
      </dgm:t>
    </dgm:pt>
    <dgm:pt modelId="{EC31E242-1BDE-4E38-99F6-2BB195E57E3B}" type="sibTrans" cxnId="{8F2BC807-5C94-4200-AE62-EA1FF07993F1}">
      <dgm:prSet/>
      <dgm:spPr/>
      <dgm:t>
        <a:bodyPr/>
        <a:lstStyle/>
        <a:p>
          <a:endParaRPr lang="en-SG"/>
        </a:p>
      </dgm:t>
    </dgm:pt>
    <dgm:pt modelId="{B3D09138-4778-42C5-BDF3-B7CA90010098}" type="parTrans" cxnId="{8F2BC807-5C94-4200-AE62-EA1FF07993F1}">
      <dgm:prSet/>
      <dgm:spPr/>
      <dgm:t>
        <a:bodyPr/>
        <a:lstStyle/>
        <a:p>
          <a:endParaRPr lang="en-SG"/>
        </a:p>
      </dgm:t>
    </dgm:pt>
    <dgm:pt modelId="{162D1789-4352-438E-A8E2-2B6F42325BBD}">
      <dgm:prSet phldrT="[Text]" custT="1"/>
      <dgm:spPr/>
      <dgm:t>
        <a:bodyPr/>
        <a:lstStyle/>
        <a:p>
          <a:r>
            <a:rPr lang="en-SG" sz="1800" b="1" dirty="0"/>
            <a:t>Latest Versions</a:t>
          </a:r>
          <a:endParaRPr lang="en-SG" sz="1800" dirty="0"/>
        </a:p>
      </dgm:t>
    </dgm:pt>
    <dgm:pt modelId="{AE3C8E59-50A7-40D4-9DF1-A5F986923C0C}" type="parTrans" cxnId="{F5935105-0504-4F26-BB05-9FB39C2E3834}">
      <dgm:prSet/>
      <dgm:spPr/>
      <dgm:t>
        <a:bodyPr/>
        <a:lstStyle/>
        <a:p>
          <a:endParaRPr lang="en-SG"/>
        </a:p>
      </dgm:t>
    </dgm:pt>
    <dgm:pt modelId="{4169D708-EA1B-40C4-BF3D-D1D334F4EA99}" type="sibTrans" cxnId="{F5935105-0504-4F26-BB05-9FB39C2E3834}">
      <dgm:prSet/>
      <dgm:spPr/>
      <dgm:t>
        <a:bodyPr/>
        <a:lstStyle/>
        <a:p>
          <a:endParaRPr lang="en-SG"/>
        </a:p>
      </dgm:t>
    </dgm:pt>
    <dgm:pt modelId="{DA85111F-FA7E-452B-B2BB-5D79E7C11B02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ComponentSpace SAML v2.0 for ASP.NET Releases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v3.4.0</a:t>
          </a:r>
          <a:endParaRPr lang="en-SG" sz="16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4A4762E7-9DAB-4A32-B313-D3FB51B620EF}" type="parTrans" cxnId="{67E053EF-A4D6-4F66-9072-81A4418C7168}">
      <dgm:prSet/>
      <dgm:spPr/>
      <dgm:t>
        <a:bodyPr/>
        <a:lstStyle/>
        <a:p>
          <a:endParaRPr lang="en-SG"/>
        </a:p>
      </dgm:t>
    </dgm:pt>
    <dgm:pt modelId="{B5F2B124-D520-4682-A8EF-9A54375487BA}" type="sibTrans" cxnId="{67E053EF-A4D6-4F66-9072-81A4418C7168}">
      <dgm:prSet/>
      <dgm:spPr/>
      <dgm:t>
        <a:bodyPr/>
        <a:lstStyle/>
        <a:p>
          <a:endParaRPr lang="en-SG"/>
        </a:p>
      </dgm:t>
    </dgm:pt>
    <dgm:pt modelId="{08E1670F-ADDD-441D-851B-146E451F416A}" type="pres">
      <dgm:prSet presAssocID="{0025BC53-B995-4D89-BB59-82FD800799D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15ABBB9-F58A-4BF6-9DA8-AFAF70A121F1}" type="pres">
      <dgm:prSet presAssocID="{66EE83CB-C22E-49CA-911F-079455DFC88A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270C6923-B5EF-43D9-9C2D-2571D76EFE89}" type="pres">
      <dgm:prSet presAssocID="{66EE83CB-C22E-49CA-911F-079455DFC88A}" presName="childText1" presStyleLbl="solidAlignAcc1" presStyleIdx="0" presStyleCnt="4" custScaleY="65594" custLinFactNeighborY="-16497">
        <dgm:presLayoutVars>
          <dgm:chMax val="0"/>
          <dgm:chPref val="0"/>
          <dgm:bulletEnabled val="1"/>
        </dgm:presLayoutVars>
      </dgm:prSet>
      <dgm:spPr/>
    </dgm:pt>
    <dgm:pt modelId="{F9284DE1-F4FE-42D0-AECE-86CD09FD8B1D}" type="pres">
      <dgm:prSet presAssocID="{84969DDA-5465-46AF-BD2F-6839313D2970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902EBE6F-1A5C-4F9A-B640-065E32DEDEB5}" type="pres">
      <dgm:prSet presAssocID="{84969DDA-5465-46AF-BD2F-6839313D2970}" presName="childText2" presStyleLbl="solidAlignAcc1" presStyleIdx="1" presStyleCnt="4" custScaleY="65594" custLinFactNeighborY="-16497">
        <dgm:presLayoutVars>
          <dgm:chMax val="0"/>
          <dgm:chPref val="0"/>
          <dgm:bulletEnabled val="1"/>
        </dgm:presLayoutVars>
      </dgm:prSet>
      <dgm:spPr/>
    </dgm:pt>
    <dgm:pt modelId="{9D5D37F7-FF9A-4C59-BB50-0D8C61C260B9}" type="pres">
      <dgm:prSet presAssocID="{3701579D-CBBB-4733-AE93-10EE5F619396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54D85049-B842-4605-8ECF-6642BAE1FBEF}" type="pres">
      <dgm:prSet presAssocID="{3701579D-CBBB-4733-AE93-10EE5F619396}" presName="childText3" presStyleLbl="solidAlignAcc1" presStyleIdx="2" presStyleCnt="4" custScaleY="65594" custLinFactNeighborY="-16757">
        <dgm:presLayoutVars>
          <dgm:chMax val="0"/>
          <dgm:chPref val="0"/>
          <dgm:bulletEnabled val="1"/>
        </dgm:presLayoutVars>
      </dgm:prSet>
      <dgm:spPr/>
    </dgm:pt>
    <dgm:pt modelId="{17130C0E-0BF4-41CF-A273-B2A630AB9620}" type="pres">
      <dgm:prSet presAssocID="{162D1789-4352-438E-A8E2-2B6F42325BBD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715119FF-0C26-422D-85C6-E75F9676F625}" type="pres">
      <dgm:prSet presAssocID="{162D1789-4352-438E-A8E2-2B6F42325BBD}" presName="childText4" presStyleLbl="solidAlignAcc1" presStyleIdx="3" presStyleCnt="4" custScaleY="65594" custLinFactNeighborY="-16757">
        <dgm:presLayoutVars>
          <dgm:chMax val="0"/>
          <dgm:chPref val="0"/>
          <dgm:bulletEnabled val="1"/>
        </dgm:presLayoutVars>
      </dgm:prSet>
      <dgm:spPr/>
    </dgm:pt>
  </dgm:ptLst>
  <dgm:cxnLst>
    <dgm:cxn modelId="{F5935105-0504-4F26-BB05-9FB39C2E3834}" srcId="{0025BC53-B995-4D89-BB59-82FD800799D5}" destId="{162D1789-4352-438E-A8E2-2B6F42325BBD}" srcOrd="3" destOrd="0" parTransId="{AE3C8E59-50A7-40D4-9DF1-A5F986923C0C}" sibTransId="{4169D708-EA1B-40C4-BF3D-D1D334F4EA99}"/>
    <dgm:cxn modelId="{8F2BC807-5C94-4200-AE62-EA1FF07993F1}" srcId="{3701579D-CBBB-4733-AE93-10EE5F619396}" destId="{6802F9AD-91FF-4C2F-9354-B41E4AAB0FBC}" srcOrd="0" destOrd="0" parTransId="{B3D09138-4778-42C5-BDF3-B7CA90010098}" sibTransId="{EC31E242-1BDE-4E38-99F6-2BB195E57E3B}"/>
    <dgm:cxn modelId="{08011308-7064-48A0-B97A-9EE1112C4664}" srcId="{84969DDA-5465-46AF-BD2F-6839313D2970}" destId="{CF7B85E3-FDC6-4152-BD7A-0EB6297B3896}" srcOrd="0" destOrd="0" parTransId="{61D834C3-864F-4123-A4C9-9B0377A1A0C9}" sibTransId="{A892F7E6-0817-4165-AC3C-CE713D40CBF6}"/>
    <dgm:cxn modelId="{A48AB15E-E820-4596-8E7E-FE6B421F6703}" type="presOf" srcId="{3701579D-CBBB-4733-AE93-10EE5F619396}" destId="{9D5D37F7-FF9A-4C59-BB50-0D8C61C260B9}" srcOrd="0" destOrd="0" presId="urn:microsoft.com/office/officeart/2009/3/layout/IncreasingArrowsProcess"/>
    <dgm:cxn modelId="{577E8662-03BD-4281-AA39-443DD8C8E9CA}" type="presOf" srcId="{0025BC53-B995-4D89-BB59-82FD800799D5}" destId="{08E1670F-ADDD-441D-851B-146E451F416A}" srcOrd="0" destOrd="0" presId="urn:microsoft.com/office/officeart/2009/3/layout/IncreasingArrowsProcess"/>
    <dgm:cxn modelId="{5EB34945-F299-4118-AE12-47F7F6A0D2D6}" srcId="{0025BC53-B995-4D89-BB59-82FD800799D5}" destId="{84969DDA-5465-46AF-BD2F-6839313D2970}" srcOrd="1" destOrd="0" parTransId="{4F7AE119-5ACD-4E72-B497-6428E19851A0}" sibTransId="{39B6D547-DB20-4C1F-BAAA-DAEA8518AA3E}"/>
    <dgm:cxn modelId="{56909869-DCEF-41F3-9138-45193D5CB9E2}" srcId="{0025BC53-B995-4D89-BB59-82FD800799D5}" destId="{3701579D-CBBB-4733-AE93-10EE5F619396}" srcOrd="2" destOrd="0" parTransId="{0548638F-967B-4194-9967-F4AC4B5244F9}" sibTransId="{AF7993B2-D75E-4C22-B8BD-3BBA762901E5}"/>
    <dgm:cxn modelId="{4CEB2C6C-9D58-4505-83A1-76C70EBF5A18}" type="presOf" srcId="{DA85111F-FA7E-452B-B2BB-5D79E7C11B02}" destId="{715119FF-0C26-422D-85C6-E75F9676F625}" srcOrd="0" destOrd="0" presId="urn:microsoft.com/office/officeart/2009/3/layout/IncreasingArrowsProcess"/>
    <dgm:cxn modelId="{6970BE52-51D7-4FF3-967B-9485B6E8CE4E}" type="presOf" srcId="{CF7B85E3-FDC6-4152-BD7A-0EB6297B3896}" destId="{902EBE6F-1A5C-4F9A-B640-065E32DEDEB5}" srcOrd="0" destOrd="0" presId="urn:microsoft.com/office/officeart/2009/3/layout/IncreasingArrowsProcess"/>
    <dgm:cxn modelId="{CD8A8D73-703D-49C6-B885-7B7AD4474505}" type="presOf" srcId="{6802F9AD-91FF-4C2F-9354-B41E4AAB0FBC}" destId="{54D85049-B842-4605-8ECF-6642BAE1FBEF}" srcOrd="0" destOrd="0" presId="urn:microsoft.com/office/officeart/2009/3/layout/IncreasingArrowsProcess"/>
    <dgm:cxn modelId="{B3641F93-EAD1-40A9-A166-3C9797F4A5F4}" srcId="{0025BC53-B995-4D89-BB59-82FD800799D5}" destId="{66EE83CB-C22E-49CA-911F-079455DFC88A}" srcOrd="0" destOrd="0" parTransId="{A8F9E5C7-5B8A-4D64-AA11-A041107C06B1}" sibTransId="{84527655-2602-4B43-9CF3-8CDD5324B3EA}"/>
    <dgm:cxn modelId="{89BE6CA2-0431-49D4-85BD-741A736A0CA1}" type="presOf" srcId="{66EE83CB-C22E-49CA-911F-079455DFC88A}" destId="{A15ABBB9-F58A-4BF6-9DA8-AFAF70A121F1}" srcOrd="0" destOrd="0" presId="urn:microsoft.com/office/officeart/2009/3/layout/IncreasingArrowsProcess"/>
    <dgm:cxn modelId="{9C705FA9-6309-4099-886D-7EE8C5A7130E}" type="presOf" srcId="{162D1789-4352-438E-A8E2-2B6F42325BBD}" destId="{17130C0E-0BF4-41CF-A273-B2A630AB9620}" srcOrd="0" destOrd="0" presId="urn:microsoft.com/office/officeart/2009/3/layout/IncreasingArrowsProcess"/>
    <dgm:cxn modelId="{8BE60FAA-F7AD-4566-854E-706DC5261AD4}" srcId="{66EE83CB-C22E-49CA-911F-079455DFC88A}" destId="{8B0630B3-34CD-4382-9CC8-C667D1AEFE22}" srcOrd="0" destOrd="0" parTransId="{B4FFED48-0364-411E-9681-BC16B81F790B}" sibTransId="{3F001A78-F1A6-49FD-A4F4-7B3249CF44A5}"/>
    <dgm:cxn modelId="{1083E5BD-2592-4C67-970B-99E2F970D222}" type="presOf" srcId="{8B0630B3-34CD-4382-9CC8-C667D1AEFE22}" destId="{270C6923-B5EF-43D9-9C2D-2571D76EFE89}" srcOrd="0" destOrd="0" presId="urn:microsoft.com/office/officeart/2009/3/layout/IncreasingArrowsProcess"/>
    <dgm:cxn modelId="{FF856AEA-5F76-4D40-BD68-5C5DC92EC86E}" type="presOf" srcId="{84969DDA-5465-46AF-BD2F-6839313D2970}" destId="{F9284DE1-F4FE-42D0-AECE-86CD09FD8B1D}" srcOrd="0" destOrd="0" presId="urn:microsoft.com/office/officeart/2009/3/layout/IncreasingArrowsProcess"/>
    <dgm:cxn modelId="{67E053EF-A4D6-4F66-9072-81A4418C7168}" srcId="{162D1789-4352-438E-A8E2-2B6F42325BBD}" destId="{DA85111F-FA7E-452B-B2BB-5D79E7C11B02}" srcOrd="0" destOrd="0" parTransId="{4A4762E7-9DAB-4A32-B313-D3FB51B620EF}" sibTransId="{B5F2B124-D520-4682-A8EF-9A54375487BA}"/>
    <dgm:cxn modelId="{6EB6F3C6-2AE3-49CD-9FF5-55DBF04C8A9D}" type="presParOf" srcId="{08E1670F-ADDD-441D-851B-146E451F416A}" destId="{A15ABBB9-F58A-4BF6-9DA8-AFAF70A121F1}" srcOrd="0" destOrd="0" presId="urn:microsoft.com/office/officeart/2009/3/layout/IncreasingArrowsProcess"/>
    <dgm:cxn modelId="{7365B38E-35BC-4499-80CD-50C3CBE910FD}" type="presParOf" srcId="{08E1670F-ADDD-441D-851B-146E451F416A}" destId="{270C6923-B5EF-43D9-9C2D-2571D76EFE89}" srcOrd="1" destOrd="0" presId="urn:microsoft.com/office/officeart/2009/3/layout/IncreasingArrowsProcess"/>
    <dgm:cxn modelId="{907ACEB3-4316-4ECA-96BE-2E6CF61A36F2}" type="presParOf" srcId="{08E1670F-ADDD-441D-851B-146E451F416A}" destId="{F9284DE1-F4FE-42D0-AECE-86CD09FD8B1D}" srcOrd="2" destOrd="0" presId="urn:microsoft.com/office/officeart/2009/3/layout/IncreasingArrowsProcess"/>
    <dgm:cxn modelId="{86571770-826A-433E-9F94-3EFFB8A9E667}" type="presParOf" srcId="{08E1670F-ADDD-441D-851B-146E451F416A}" destId="{902EBE6F-1A5C-4F9A-B640-065E32DEDEB5}" srcOrd="3" destOrd="0" presId="urn:microsoft.com/office/officeart/2009/3/layout/IncreasingArrowsProcess"/>
    <dgm:cxn modelId="{8DFC8CF1-B6B1-4F6C-924F-F4D8983921BE}" type="presParOf" srcId="{08E1670F-ADDD-441D-851B-146E451F416A}" destId="{9D5D37F7-FF9A-4C59-BB50-0D8C61C260B9}" srcOrd="4" destOrd="0" presId="urn:microsoft.com/office/officeart/2009/3/layout/IncreasingArrowsProcess"/>
    <dgm:cxn modelId="{3F2DB80E-201D-43E1-9542-39F9E349ECB9}" type="presParOf" srcId="{08E1670F-ADDD-441D-851B-146E451F416A}" destId="{54D85049-B842-4605-8ECF-6642BAE1FBEF}" srcOrd="5" destOrd="0" presId="urn:microsoft.com/office/officeart/2009/3/layout/IncreasingArrowsProcess"/>
    <dgm:cxn modelId="{0E219FC9-3E05-459D-8752-BA68B3F210AE}" type="presParOf" srcId="{08E1670F-ADDD-441D-851B-146E451F416A}" destId="{17130C0E-0BF4-41CF-A273-B2A630AB9620}" srcOrd="6" destOrd="0" presId="urn:microsoft.com/office/officeart/2009/3/layout/IncreasingArrowsProcess"/>
    <dgm:cxn modelId="{6E89A775-0F24-4C6D-9D64-A54BBE821DF3}" type="presParOf" srcId="{08E1670F-ADDD-441D-851B-146E451F416A}" destId="{715119FF-0C26-422D-85C6-E75F9676F625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9610F-127D-4F4F-9088-54A084C5A408}">
      <dsp:nvSpPr>
        <dsp:cNvPr id="0" name=""/>
        <dsp:cNvSpPr/>
      </dsp:nvSpPr>
      <dsp:spPr>
        <a:xfrm>
          <a:off x="3495" y="835343"/>
          <a:ext cx="1788035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 dirty="0"/>
            <a:t>Authentication statements</a:t>
          </a:r>
          <a:endParaRPr lang="en-SG" sz="1900" kern="1200" dirty="0"/>
        </a:p>
      </dsp:txBody>
      <dsp:txXfrm>
        <a:off x="3495" y="835343"/>
        <a:ext cx="1788035" cy="634837"/>
      </dsp:txXfrm>
    </dsp:sp>
    <dsp:sp modelId="{DD89D237-1409-43A6-8DC1-EC0D6376C3F3}">
      <dsp:nvSpPr>
        <dsp:cNvPr id="0" name=""/>
        <dsp:cNvSpPr/>
      </dsp:nvSpPr>
      <dsp:spPr>
        <a:xfrm>
          <a:off x="1791531" y="636956"/>
          <a:ext cx="357607" cy="103161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6526C-D1BE-4018-8F31-7E0F14165524}">
      <dsp:nvSpPr>
        <dsp:cNvPr id="0" name=""/>
        <dsp:cNvSpPr/>
      </dsp:nvSpPr>
      <dsp:spPr>
        <a:xfrm>
          <a:off x="2292181" y="636956"/>
          <a:ext cx="4863456" cy="1031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Authentication assertions prove identification of the user and provide the time the user logged in and what method of authentication they used (I.e., Kerberos, 2-factor, etc.)</a:t>
          </a:r>
        </a:p>
      </dsp:txBody>
      <dsp:txXfrm>
        <a:off x="2292181" y="636956"/>
        <a:ext cx="4863456" cy="1031610"/>
      </dsp:txXfrm>
    </dsp:sp>
    <dsp:sp modelId="{B0CA0204-92CE-4791-ADF8-F16F988A668F}">
      <dsp:nvSpPr>
        <dsp:cNvPr id="0" name=""/>
        <dsp:cNvSpPr/>
      </dsp:nvSpPr>
      <dsp:spPr>
        <a:xfrm>
          <a:off x="3495" y="1865919"/>
          <a:ext cx="1788035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 dirty="0"/>
            <a:t>Attribute statements</a:t>
          </a:r>
          <a:endParaRPr lang="en-SG" sz="1900" kern="1200" dirty="0"/>
        </a:p>
      </dsp:txBody>
      <dsp:txXfrm>
        <a:off x="3495" y="1865919"/>
        <a:ext cx="1788035" cy="634837"/>
      </dsp:txXfrm>
    </dsp:sp>
    <dsp:sp modelId="{0C38AF70-F192-4F1B-AB9E-714F0463F293}">
      <dsp:nvSpPr>
        <dsp:cNvPr id="0" name=""/>
        <dsp:cNvSpPr/>
      </dsp:nvSpPr>
      <dsp:spPr>
        <a:xfrm>
          <a:off x="1791531" y="1736967"/>
          <a:ext cx="357607" cy="89274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2C01C-2FF5-4786-94DD-0B80B39B707F}">
      <dsp:nvSpPr>
        <dsp:cNvPr id="0" name=""/>
        <dsp:cNvSpPr/>
      </dsp:nvSpPr>
      <dsp:spPr>
        <a:xfrm>
          <a:off x="2292181" y="1736967"/>
          <a:ext cx="4863456" cy="892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Used to describe attributes above the authenticated user. </a:t>
          </a:r>
          <a:r>
            <a:rPr lang="en-SG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SAML attributes are specific pieces of information about the user.</a:t>
          </a:r>
          <a:endParaRPr lang="en-SG" sz="1800" kern="1200" dirty="0"/>
        </a:p>
      </dsp:txBody>
      <dsp:txXfrm>
        <a:off x="2292181" y="1736967"/>
        <a:ext cx="4863456" cy="892740"/>
      </dsp:txXfrm>
    </dsp:sp>
    <dsp:sp modelId="{93783548-121D-4769-AFD1-37C327A7AA43}">
      <dsp:nvSpPr>
        <dsp:cNvPr id="0" name=""/>
        <dsp:cNvSpPr/>
      </dsp:nvSpPr>
      <dsp:spPr>
        <a:xfrm>
          <a:off x="3495" y="2753950"/>
          <a:ext cx="1788035" cy="89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 dirty="0"/>
            <a:t>Authorization decision statements</a:t>
          </a:r>
          <a:endParaRPr lang="en-SG" sz="1900" kern="1200" dirty="0"/>
        </a:p>
      </dsp:txBody>
      <dsp:txXfrm>
        <a:off x="3495" y="2753950"/>
        <a:ext cx="1788035" cy="893475"/>
      </dsp:txXfrm>
    </dsp:sp>
    <dsp:sp modelId="{A2BBF6A1-144A-4FC3-9E9B-7E52B8FFBBF0}">
      <dsp:nvSpPr>
        <dsp:cNvPr id="0" name=""/>
        <dsp:cNvSpPr/>
      </dsp:nvSpPr>
      <dsp:spPr>
        <a:xfrm>
          <a:off x="1791531" y="2698107"/>
          <a:ext cx="357607" cy="1005159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57143-DCFE-4799-9C45-C0917F030812}">
      <dsp:nvSpPr>
        <dsp:cNvPr id="0" name=""/>
        <dsp:cNvSpPr/>
      </dsp:nvSpPr>
      <dsp:spPr>
        <a:xfrm>
          <a:off x="2292181" y="2698107"/>
          <a:ext cx="4863456" cy="1005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to express something that the user entitled to perform, such as access a page etc.</a:t>
          </a:r>
          <a:endParaRPr lang="en-SG" sz="2000" kern="1200" dirty="0"/>
        </a:p>
      </dsp:txBody>
      <dsp:txXfrm>
        <a:off x="2292181" y="2698107"/>
        <a:ext cx="4863456" cy="1005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8CC27-4615-441D-B261-971357C7B226}">
      <dsp:nvSpPr>
        <dsp:cNvPr id="0" name=""/>
        <dsp:cNvSpPr/>
      </dsp:nvSpPr>
      <dsp:spPr>
        <a:xfrm>
          <a:off x="632589" y="0"/>
          <a:ext cx="3338639" cy="3338639"/>
        </a:xfrm>
        <a:prstGeom prst="triangle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30ED0-3C6B-49F2-AC7D-CC928B19444B}">
      <dsp:nvSpPr>
        <dsp:cNvPr id="0" name=""/>
        <dsp:cNvSpPr/>
      </dsp:nvSpPr>
      <dsp:spPr>
        <a:xfrm>
          <a:off x="2301909" y="335657"/>
          <a:ext cx="2170115" cy="395159"/>
        </a:xfrm>
        <a:prstGeom prst="roundRect">
          <a:avLst/>
        </a:prstGeom>
        <a:solidFill>
          <a:srgbClr val="92D05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b="1" kern="1200" dirty="0"/>
            <a:t>HTTP Redirect Binding</a:t>
          </a:r>
        </a:p>
      </dsp:txBody>
      <dsp:txXfrm>
        <a:off x="2321199" y="354947"/>
        <a:ext cx="2131535" cy="356579"/>
      </dsp:txXfrm>
    </dsp:sp>
    <dsp:sp modelId="{900BF3B2-1D67-4045-AF57-03B1A7081502}">
      <dsp:nvSpPr>
        <dsp:cNvPr id="0" name=""/>
        <dsp:cNvSpPr/>
      </dsp:nvSpPr>
      <dsp:spPr>
        <a:xfrm>
          <a:off x="2301909" y="780211"/>
          <a:ext cx="2170115" cy="3951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HTTP Post Binding</a:t>
          </a:r>
        </a:p>
      </dsp:txBody>
      <dsp:txXfrm>
        <a:off x="2321199" y="799501"/>
        <a:ext cx="2131535" cy="356579"/>
      </dsp:txXfrm>
    </dsp:sp>
    <dsp:sp modelId="{B2F8349D-C659-4D88-B521-F7C63F9506E3}">
      <dsp:nvSpPr>
        <dsp:cNvPr id="0" name=""/>
        <dsp:cNvSpPr/>
      </dsp:nvSpPr>
      <dsp:spPr>
        <a:xfrm>
          <a:off x="2301909" y="1224765"/>
          <a:ext cx="2170115" cy="395159"/>
        </a:xfrm>
        <a:prstGeom prst="roundRect">
          <a:avLst/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b="0" kern="1200" dirty="0"/>
            <a:t>HTTP Artifact Binding</a:t>
          </a:r>
        </a:p>
      </dsp:txBody>
      <dsp:txXfrm>
        <a:off x="2321199" y="1244055"/>
        <a:ext cx="2131535" cy="356579"/>
      </dsp:txXfrm>
    </dsp:sp>
    <dsp:sp modelId="{D95B75A5-CB18-4587-9B8E-1F30727175B6}">
      <dsp:nvSpPr>
        <dsp:cNvPr id="0" name=""/>
        <dsp:cNvSpPr/>
      </dsp:nvSpPr>
      <dsp:spPr>
        <a:xfrm>
          <a:off x="2301909" y="1669319"/>
          <a:ext cx="2170115" cy="3951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/>
            <a:t>SAML SOAP Binding</a:t>
          </a:r>
          <a:endParaRPr lang="en-SG" sz="1300" kern="1200" dirty="0"/>
        </a:p>
      </dsp:txBody>
      <dsp:txXfrm>
        <a:off x="2321199" y="1688609"/>
        <a:ext cx="2131535" cy="356579"/>
      </dsp:txXfrm>
    </dsp:sp>
    <dsp:sp modelId="{EDB97B23-9C39-417B-AA09-412D5AC6CEA1}">
      <dsp:nvSpPr>
        <dsp:cNvPr id="0" name=""/>
        <dsp:cNvSpPr/>
      </dsp:nvSpPr>
      <dsp:spPr>
        <a:xfrm>
          <a:off x="2301909" y="2113873"/>
          <a:ext cx="2170115" cy="3951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Reverse SOAP (PAOS) Binding</a:t>
          </a:r>
        </a:p>
      </dsp:txBody>
      <dsp:txXfrm>
        <a:off x="2321199" y="2133163"/>
        <a:ext cx="2131535" cy="356579"/>
      </dsp:txXfrm>
    </dsp:sp>
    <dsp:sp modelId="{B613DDEA-61CD-4BBA-9689-965100A401D6}">
      <dsp:nvSpPr>
        <dsp:cNvPr id="0" name=""/>
        <dsp:cNvSpPr/>
      </dsp:nvSpPr>
      <dsp:spPr>
        <a:xfrm>
          <a:off x="2301909" y="2558427"/>
          <a:ext cx="2170115" cy="3951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SAML URI Binding</a:t>
          </a:r>
        </a:p>
      </dsp:txBody>
      <dsp:txXfrm>
        <a:off x="2321199" y="2577717"/>
        <a:ext cx="2131535" cy="356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ABBB9-F58A-4BF6-9DA8-AFAF70A121F1}">
      <dsp:nvSpPr>
        <dsp:cNvPr id="0" name=""/>
        <dsp:cNvSpPr/>
      </dsp:nvSpPr>
      <dsp:spPr>
        <a:xfrm>
          <a:off x="0" y="292828"/>
          <a:ext cx="8014687" cy="116681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52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Libraries and Toolkits</a:t>
          </a:r>
          <a:endParaRPr lang="en-SG" sz="1800" kern="1200" dirty="0"/>
        </a:p>
      </dsp:txBody>
      <dsp:txXfrm>
        <a:off x="0" y="584532"/>
        <a:ext cx="7722983" cy="583409"/>
      </dsp:txXfrm>
    </dsp:sp>
    <dsp:sp modelId="{270C6923-B5EF-43D9-9C2D-2571D76EFE89}">
      <dsp:nvSpPr>
        <dsp:cNvPr id="0" name=""/>
        <dsp:cNvSpPr/>
      </dsp:nvSpPr>
      <dsp:spPr>
        <a:xfrm>
          <a:off x="0" y="1209753"/>
          <a:ext cx="1847385" cy="1415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ComponentSpace</a:t>
          </a:r>
        </a:p>
      </dsp:txBody>
      <dsp:txXfrm>
        <a:off x="0" y="1209753"/>
        <a:ext cx="1847385" cy="1415690"/>
      </dsp:txXfrm>
    </dsp:sp>
    <dsp:sp modelId="{F9284DE1-F4FE-42D0-AECE-86CD09FD8B1D}">
      <dsp:nvSpPr>
        <dsp:cNvPr id="0" name=""/>
        <dsp:cNvSpPr/>
      </dsp:nvSpPr>
      <dsp:spPr>
        <a:xfrm>
          <a:off x="1847385" y="681629"/>
          <a:ext cx="6167301" cy="116681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52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Purpose and Language bindings</a:t>
          </a:r>
          <a:endParaRPr lang="en-SG" sz="1800" kern="1200" dirty="0"/>
        </a:p>
      </dsp:txBody>
      <dsp:txXfrm>
        <a:off x="1847385" y="973333"/>
        <a:ext cx="5875597" cy="583409"/>
      </dsp:txXfrm>
    </dsp:sp>
    <dsp:sp modelId="{902EBE6F-1A5C-4F9A-B640-065E32DEDEB5}">
      <dsp:nvSpPr>
        <dsp:cNvPr id="0" name=""/>
        <dsp:cNvSpPr/>
      </dsp:nvSpPr>
      <dsp:spPr>
        <a:xfrm>
          <a:off x="1847385" y="1598167"/>
          <a:ext cx="1847385" cy="1379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600" kern="1200" dirty="0"/>
            <a:t>SAML libraries for ASP.NET and ASP.NET Core applications </a:t>
          </a:r>
          <a:endParaRPr lang="en-SG" sz="1600" kern="1200" dirty="0"/>
        </a:p>
      </dsp:txBody>
      <dsp:txXfrm>
        <a:off x="1847385" y="1598167"/>
        <a:ext cx="1847385" cy="1379606"/>
      </dsp:txXfrm>
    </dsp:sp>
    <dsp:sp modelId="{9D5D37F7-FF9A-4C59-BB50-0D8C61C260B9}">
      <dsp:nvSpPr>
        <dsp:cNvPr id="0" name=""/>
        <dsp:cNvSpPr/>
      </dsp:nvSpPr>
      <dsp:spPr>
        <a:xfrm>
          <a:off x="3694770" y="1070431"/>
          <a:ext cx="4319916" cy="116681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52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Licence </a:t>
          </a:r>
          <a:endParaRPr lang="en-SG" sz="1800" kern="1200" dirty="0"/>
        </a:p>
      </dsp:txBody>
      <dsp:txXfrm>
        <a:off x="3694770" y="1362135"/>
        <a:ext cx="4028212" cy="583409"/>
      </dsp:txXfrm>
    </dsp:sp>
    <dsp:sp modelId="{54D85049-B842-4605-8ECF-6642BAE1FBEF}">
      <dsp:nvSpPr>
        <dsp:cNvPr id="0" name=""/>
        <dsp:cNvSpPr/>
      </dsp:nvSpPr>
      <dsp:spPr>
        <a:xfrm>
          <a:off x="3694770" y="1981562"/>
          <a:ext cx="1847385" cy="13888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Commercial</a:t>
          </a:r>
          <a:endParaRPr lang="en-SG" sz="1600" kern="1200" dirty="0"/>
        </a:p>
      </dsp:txBody>
      <dsp:txXfrm>
        <a:off x="3694770" y="1981562"/>
        <a:ext cx="1847385" cy="1388830"/>
      </dsp:txXfrm>
    </dsp:sp>
    <dsp:sp modelId="{17130C0E-0BF4-41CF-A273-B2A630AB9620}">
      <dsp:nvSpPr>
        <dsp:cNvPr id="0" name=""/>
        <dsp:cNvSpPr/>
      </dsp:nvSpPr>
      <dsp:spPr>
        <a:xfrm>
          <a:off x="5542156" y="1459232"/>
          <a:ext cx="2472530" cy="116681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52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Latest Versions</a:t>
          </a:r>
          <a:endParaRPr lang="en-SG" sz="1800" kern="1200" dirty="0"/>
        </a:p>
      </dsp:txBody>
      <dsp:txXfrm>
        <a:off x="5542156" y="1750936"/>
        <a:ext cx="2180826" cy="583409"/>
      </dsp:txXfrm>
    </dsp:sp>
    <dsp:sp modelId="{715119FF-0C26-422D-85C6-E75F9676F625}">
      <dsp:nvSpPr>
        <dsp:cNvPr id="0" name=""/>
        <dsp:cNvSpPr/>
      </dsp:nvSpPr>
      <dsp:spPr>
        <a:xfrm>
          <a:off x="5542156" y="2370474"/>
          <a:ext cx="1864216" cy="1405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ComponentSpace SAML v2.0 for ASP.NET Releases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/>
            <a:t>v3.4.0</a:t>
          </a:r>
          <a:endParaRPr lang="en-SG" sz="1600" b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42156" y="2370474"/>
        <a:ext cx="1864216" cy="1405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6706E-032E-40EC-82EA-35B0188E8562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F2C13-4880-4DBB-8D94-2AD30AFF2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38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6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18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97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0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12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598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15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41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552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0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3C7B85-6D35-4B36-964F-6B355E374233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8A33D3-B5F8-4420-8849-F62E8CF0E930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so2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xecurif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samlidp.io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6EBCCF-BA9C-41FF-8469-D86EB831E491}"/>
              </a:ext>
            </a:extLst>
          </p:cNvPr>
          <p:cNvSpPr txBox="1"/>
          <p:nvPr/>
        </p:nvSpPr>
        <p:spPr>
          <a:xfrm>
            <a:off x="1198152" y="1139072"/>
            <a:ext cx="979569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b="1" dirty="0">
                <a:solidFill>
                  <a:srgbClr val="0070C0"/>
                </a:solidFill>
              </a:rPr>
              <a:t>Security Assertion Mark-up Language </a:t>
            </a:r>
          </a:p>
          <a:p>
            <a:pPr algn="ctr"/>
            <a:r>
              <a:rPr lang="en-SG" sz="3600" b="1" dirty="0">
                <a:solidFill>
                  <a:srgbClr val="0070C0"/>
                </a:solidFill>
              </a:rPr>
              <a:t>SAML 2.0 – ASP.NET</a:t>
            </a:r>
          </a:p>
          <a:p>
            <a:pPr algn="ctr"/>
            <a:endParaRPr lang="en-SG" sz="2800" b="1" dirty="0"/>
          </a:p>
          <a:p>
            <a:pPr algn="ctr"/>
            <a:endParaRPr lang="en-SG" sz="2800" b="1" dirty="0"/>
          </a:p>
          <a:p>
            <a:pPr algn="ctr"/>
            <a:r>
              <a:rPr lang="en-US" sz="2800" dirty="0"/>
              <a:t>This application delegates the user authentication &amp; authorization</a:t>
            </a:r>
          </a:p>
          <a:p>
            <a:pPr algn="ctr"/>
            <a:r>
              <a:rPr lang="en-US" sz="2800" dirty="0"/>
              <a:t>to Identity Providers (SingPass/CorpPass)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3961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Acting as SAML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SAML Workflow contd.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D7323-2A7E-4112-B0AB-CF249921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76" y="1985356"/>
            <a:ext cx="9935851" cy="36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C7C16-FE6B-4BF2-942D-1724EFF7E969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SP Initiating Single Sign On (SSO)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Why SSO ?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D12215-52DA-42B4-870C-92EA5BD9B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15" t="3337" r="2386" b="20134"/>
          <a:stretch/>
        </p:blipFill>
        <p:spPr>
          <a:xfrm>
            <a:off x="3842995" y="2244230"/>
            <a:ext cx="4254630" cy="30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2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C7C16-FE6B-4BF2-942D-1724EFF7E969}"/>
              </a:ext>
            </a:extLst>
          </p:cNvPr>
          <p:cNvSpPr/>
          <p:nvPr/>
        </p:nvSpPr>
        <p:spPr>
          <a:xfrm>
            <a:off x="1505145" y="581877"/>
            <a:ext cx="6526491" cy="1789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Setting and retrieving SAML attributes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SAML Response (IdP -&gt; SP)</a:t>
            </a:r>
          </a:p>
          <a:p>
            <a:pPr>
              <a:lnSpc>
                <a:spcPct val="150000"/>
              </a:lnSpc>
            </a:pPr>
            <a:endParaRPr lang="en-SG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D3CC6-620F-4893-B2AD-18407173010E}"/>
              </a:ext>
            </a:extLst>
          </p:cNvPr>
          <p:cNvSpPr txBox="1"/>
          <p:nvPr/>
        </p:nvSpPr>
        <p:spPr>
          <a:xfrm>
            <a:off x="1024379" y="1953244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SAML Response is sent by the Identity Provider to the Service Provider and if the user succeeded in the authentication process, it contains the Assertion with the </a:t>
            </a:r>
            <a:r>
              <a:rPr lang="en-US" b="1" dirty="0"/>
              <a:t>NameID</a:t>
            </a:r>
            <a:r>
              <a:rPr lang="en-US" dirty="0"/>
              <a:t> (</a:t>
            </a:r>
            <a:r>
              <a:rPr lang="en-SG" dirty="0"/>
              <a:t>email address </a:t>
            </a:r>
            <a:r>
              <a:rPr lang="en-US" dirty="0"/>
              <a:t>) / attributes of the user.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05325F-1DEA-4DC5-8C45-1F6919492F53}"/>
              </a:ext>
            </a:extLst>
          </p:cNvPr>
          <p:cNvSpPr/>
          <p:nvPr/>
        </p:nvSpPr>
        <p:spPr>
          <a:xfrm>
            <a:off x="1728248" y="2599575"/>
            <a:ext cx="7773971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are 8 examples: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An unsigned SAML Response with an unsigned Assertion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An unsigned SAML Response with a signed Assertion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 signed SAML Response with an unsigned Assertion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 signed SAML Response with a signed Assertion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An unsigned SAML Response with an encrypted Assertion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An unsigned SAML Response with an encrypted signed Assertion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 signed SAML Response with an encrypted Assertion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A signed SAML Response with an encrypted signed Assertion </a:t>
            </a:r>
          </a:p>
        </p:txBody>
      </p:sp>
    </p:spTree>
    <p:extLst>
      <p:ext uri="{BB962C8B-B14F-4D97-AF65-F5344CB8AC3E}">
        <p14:creationId xmlns:p14="http://schemas.microsoft.com/office/powerpoint/2010/main" val="76763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0D26ACF-0CFE-4FC4-9E62-024AD80F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32" y="1197204"/>
            <a:ext cx="4518565" cy="4072288"/>
          </a:xfrm>
          <a:prstGeom prst="rect">
            <a:avLst/>
          </a:prstGeom>
        </p:spPr>
      </p:pic>
      <p:sp>
        <p:nvSpPr>
          <p:cNvPr id="34" name="Title 2">
            <a:extLst>
              <a:ext uri="{FF2B5EF4-FFF2-40B4-BE49-F238E27FC236}">
                <a16:creationId xmlns:a16="http://schemas.microsoft.com/office/drawing/2014/main" id="{5A209DDE-06E4-498D-86EE-E433CC8B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2" y="1074655"/>
            <a:ext cx="2861035" cy="1970203"/>
          </a:xfrm>
        </p:spPr>
        <p:txBody>
          <a:bodyPr>
            <a:normAutofit/>
          </a:bodyPr>
          <a:lstStyle/>
          <a:p>
            <a:r>
              <a:rPr lang="en-SG" b="1" dirty="0"/>
              <a:t>SAML Assertion</a:t>
            </a:r>
            <a:br>
              <a:rPr lang="en-SG" b="1" dirty="0"/>
            </a:br>
            <a:br>
              <a:rPr lang="en-SG" b="1" dirty="0"/>
            </a:b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22608-3CA1-456E-B3D2-4FF0BE96E41F}"/>
              </a:ext>
            </a:extLst>
          </p:cNvPr>
          <p:cNvSpPr/>
          <p:nvPr/>
        </p:nvSpPr>
        <p:spPr>
          <a:xfrm>
            <a:off x="538622" y="2420845"/>
            <a:ext cx="28610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An Assertion is a set of security statements about a subject created by a Asserting Party (AP), in most common use cases it is about an individual.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3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9742B76F-B9C6-4F3C-B533-052137D274B4}"/>
              </a:ext>
            </a:extLst>
          </p:cNvPr>
          <p:cNvGraphicFramePr/>
          <p:nvPr/>
        </p:nvGraphicFramePr>
        <p:xfrm>
          <a:off x="4339996" y="1072071"/>
          <a:ext cx="7159133" cy="434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0069DB6F-7BBE-48F9-8D20-7F74F2CA5C2C}"/>
              </a:ext>
            </a:extLst>
          </p:cNvPr>
          <p:cNvSpPr txBox="1">
            <a:spLocks/>
          </p:cNvSpPr>
          <p:nvPr/>
        </p:nvSpPr>
        <p:spPr>
          <a:xfrm>
            <a:off x="538622" y="1074655"/>
            <a:ext cx="2861035" cy="197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/>
              <a:t>SAML Assertion</a:t>
            </a:r>
            <a:br>
              <a:rPr lang="en-SG" b="1" dirty="0"/>
            </a:br>
            <a:br>
              <a:rPr lang="en-SG" b="1" dirty="0"/>
            </a:b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A27C3C-424A-4C2D-B4B2-56A1AF246F3C}"/>
              </a:ext>
            </a:extLst>
          </p:cNvPr>
          <p:cNvSpPr/>
          <p:nvPr/>
        </p:nvSpPr>
        <p:spPr>
          <a:xfrm>
            <a:off x="538622" y="2420845"/>
            <a:ext cx="2861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dirty="0">
                <a:solidFill>
                  <a:schemeClr val="bg1"/>
                </a:solidFill>
              </a:rPr>
              <a:t>Three types of assertions.</a:t>
            </a:r>
          </a:p>
        </p:txBody>
      </p:sp>
    </p:spTree>
    <p:extLst>
      <p:ext uri="{BB962C8B-B14F-4D97-AF65-F5344CB8AC3E}">
        <p14:creationId xmlns:p14="http://schemas.microsoft.com/office/powerpoint/2010/main" val="2879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BC1D7-B218-41E2-BF2F-C28BACC8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16" y="1074654"/>
            <a:ext cx="2861035" cy="1970203"/>
          </a:xfrm>
        </p:spPr>
        <p:txBody>
          <a:bodyPr>
            <a:normAutofit/>
          </a:bodyPr>
          <a:lstStyle/>
          <a:p>
            <a:r>
              <a:rPr lang="en-SG" b="1" dirty="0"/>
              <a:t>SAML</a:t>
            </a:r>
            <a:br>
              <a:rPr lang="en-SG" b="1" dirty="0"/>
            </a:br>
            <a:r>
              <a:rPr lang="en-SG" b="1" dirty="0"/>
              <a:t>Protocols</a:t>
            </a:r>
            <a:br>
              <a:rPr lang="en-SG" b="1" dirty="0"/>
            </a:br>
            <a:br>
              <a:rPr lang="en-SG" b="1" dirty="0"/>
            </a:b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3FF1E-15C2-475F-A093-675851E49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" t="1932" r="3553" b="2655"/>
          <a:stretch/>
        </p:blipFill>
        <p:spPr>
          <a:xfrm>
            <a:off x="4122932" y="583407"/>
            <a:ext cx="6713923" cy="56911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3C3C78-9B25-46C4-96AE-5F26AF3D2050}"/>
              </a:ext>
            </a:extLst>
          </p:cNvPr>
          <p:cNvSpPr/>
          <p:nvPr/>
        </p:nvSpPr>
        <p:spPr>
          <a:xfrm>
            <a:off x="538622" y="2420845"/>
            <a:ext cx="28610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These are the message formats that can be generated and can be used to exchange SAML assertions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8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BC1D7-B218-41E2-BF2F-C28BACC8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16" y="1074654"/>
            <a:ext cx="2861035" cy="1970203"/>
          </a:xfrm>
        </p:spPr>
        <p:txBody>
          <a:bodyPr>
            <a:normAutofit/>
          </a:bodyPr>
          <a:lstStyle/>
          <a:p>
            <a:r>
              <a:rPr lang="en-SG" b="1" dirty="0"/>
              <a:t>SAML</a:t>
            </a:r>
            <a:br>
              <a:rPr lang="en-SG" b="1" dirty="0"/>
            </a:br>
            <a:r>
              <a:rPr lang="en-SG" b="1" dirty="0"/>
              <a:t>Bindings</a:t>
            </a:r>
            <a:br>
              <a:rPr lang="en-SG" b="1" dirty="0"/>
            </a:br>
            <a:br>
              <a:rPr lang="en-SG" b="1" dirty="0"/>
            </a:b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3C3C78-9B25-46C4-96AE-5F26AF3D2050}"/>
              </a:ext>
            </a:extLst>
          </p:cNvPr>
          <p:cNvSpPr/>
          <p:nvPr/>
        </p:nvSpPr>
        <p:spPr>
          <a:xfrm>
            <a:off x="538622" y="2420845"/>
            <a:ext cx="28610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SAML Binding specify exact semantics to transmit SAML messages via other protocols.</a:t>
            </a:r>
            <a:endParaRPr lang="en-SG" sz="2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306A80-4CED-4551-842A-873D2AC8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628284"/>
              </p:ext>
            </p:extLst>
          </p:nvPr>
        </p:nvGraphicFramePr>
        <p:xfrm>
          <a:off x="5792772" y="1968652"/>
          <a:ext cx="5104614" cy="3338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302099-CB1C-4469-B68D-30859C5FB951}"/>
              </a:ext>
            </a:extLst>
          </p:cNvPr>
          <p:cNvSpPr/>
          <p:nvPr/>
        </p:nvSpPr>
        <p:spPr>
          <a:xfrm>
            <a:off x="5032342" y="520988"/>
            <a:ext cx="6096000" cy="1203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Encoding SAML message within HTTP POST request body</a:t>
            </a:r>
          </a:p>
          <a:p>
            <a:pPr algn="ctr">
              <a:lnSpc>
                <a:spcPct val="150000"/>
              </a:lnSpc>
            </a:pPr>
            <a:r>
              <a:rPr lang="en-US" sz="1600" b="1" dirty="0"/>
              <a:t>OR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 Encoding SAML message within the body of SOAP message </a:t>
            </a:r>
            <a:endParaRPr lang="en-SG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359E9A-BC02-474F-970F-33103D491E38}"/>
              </a:ext>
            </a:extLst>
          </p:cNvPr>
          <p:cNvSpPr/>
          <p:nvPr/>
        </p:nvSpPr>
        <p:spPr>
          <a:xfrm>
            <a:off x="5541390" y="5565526"/>
            <a:ext cx="58838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What’s special in HTTP Artifact Binding?</a:t>
            </a:r>
          </a:p>
          <a:p>
            <a:r>
              <a:rPr lang="en-US" sz="1600" dirty="0"/>
              <a:t>it uses a special token to transport sensitive information between Identity Provider and Service Provider.</a:t>
            </a:r>
            <a:endParaRPr lang="en-SG" sz="16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6DA7940-8777-4941-B2ED-E497EDBF4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24" y="2191830"/>
            <a:ext cx="390525" cy="4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3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41FF43E-96E7-440E-A57F-13F6020CFA69}"/>
              </a:ext>
            </a:extLst>
          </p:cNvPr>
          <p:cNvSpPr/>
          <p:nvPr/>
        </p:nvSpPr>
        <p:spPr>
          <a:xfrm>
            <a:off x="7686859" y="1911475"/>
            <a:ext cx="3458124" cy="15575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BECE22-7319-4C63-AFDF-E238995BA195}"/>
              </a:ext>
            </a:extLst>
          </p:cNvPr>
          <p:cNvSpPr/>
          <p:nvPr/>
        </p:nvSpPr>
        <p:spPr>
          <a:xfrm>
            <a:off x="1231581" y="1971451"/>
            <a:ext cx="3458123" cy="15575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87BA6B-322E-49BD-B74B-CD65E25E8B59}"/>
              </a:ext>
            </a:extLst>
          </p:cNvPr>
          <p:cNvSpPr/>
          <p:nvPr/>
        </p:nvSpPr>
        <p:spPr>
          <a:xfrm>
            <a:off x="1231581" y="5132045"/>
            <a:ext cx="9781871" cy="10888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F0AA9E-8991-46E1-948D-23EDE9E8B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7" y="5508165"/>
            <a:ext cx="452558" cy="45255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5E29172-7962-4EA8-A63A-F09397D61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49" y="2003293"/>
            <a:ext cx="769881" cy="76988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2EEF1A2-D2E4-4F77-A08D-43C36C82FC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9244218" y="2025548"/>
            <a:ext cx="1035992" cy="6713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52D04D-349B-45EE-A42F-708B19641F63}"/>
              </a:ext>
            </a:extLst>
          </p:cNvPr>
          <p:cNvSpPr/>
          <p:nvPr/>
        </p:nvSpPr>
        <p:spPr>
          <a:xfrm>
            <a:off x="5556570" y="5607682"/>
            <a:ext cx="1422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b="1" dirty="0"/>
              <a:t>USERS/Browsers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E45A0-1EB2-4B94-8ADE-58A7CD56DDE5}"/>
              </a:ext>
            </a:extLst>
          </p:cNvPr>
          <p:cNvSpPr/>
          <p:nvPr/>
        </p:nvSpPr>
        <p:spPr>
          <a:xfrm>
            <a:off x="1313890" y="2109813"/>
            <a:ext cx="95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/>
              <a:t>SERVICE</a:t>
            </a:r>
          </a:p>
          <a:p>
            <a:r>
              <a:rPr lang="en-SG" sz="1400" b="1" dirty="0"/>
              <a:t>PROVIDER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887F4-2AED-41CF-AF76-3608A2F80912}"/>
              </a:ext>
            </a:extLst>
          </p:cNvPr>
          <p:cNvSpPr/>
          <p:nvPr/>
        </p:nvSpPr>
        <p:spPr>
          <a:xfrm>
            <a:off x="10194601" y="2079173"/>
            <a:ext cx="1035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/>
              <a:t>IDENTITY</a:t>
            </a:r>
          </a:p>
          <a:p>
            <a:r>
              <a:rPr lang="en-SG" sz="1400" b="1" dirty="0"/>
              <a:t>PROVIDER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BB6C3A-0C8F-484D-8595-41B683BEEA97}"/>
              </a:ext>
            </a:extLst>
          </p:cNvPr>
          <p:cNvSpPr txBox="1"/>
          <p:nvPr/>
        </p:nvSpPr>
        <p:spPr>
          <a:xfrm>
            <a:off x="754735" y="3782440"/>
            <a:ext cx="11442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>
                <a:solidFill>
                  <a:srgbClr val="FF0000"/>
                </a:solidFill>
              </a:rPr>
              <a:t>❶</a:t>
            </a:r>
            <a:r>
              <a:rPr lang="en-SG" dirty="0"/>
              <a:t> </a:t>
            </a:r>
          </a:p>
          <a:p>
            <a:pPr algn="r"/>
            <a:r>
              <a:rPr lang="en-SG" sz="1400" b="1" dirty="0"/>
              <a:t>Try to Access</a:t>
            </a:r>
          </a:p>
          <a:p>
            <a:pPr algn="r"/>
            <a:r>
              <a:rPr lang="en-SG" sz="1400" b="1" dirty="0"/>
              <a:t>Resources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FD9E82-AED0-4759-B350-3ADC52678197}"/>
              </a:ext>
            </a:extLst>
          </p:cNvPr>
          <p:cNvSpPr/>
          <p:nvPr/>
        </p:nvSpPr>
        <p:spPr>
          <a:xfrm>
            <a:off x="10605155" y="3894122"/>
            <a:ext cx="13363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❸</a:t>
            </a:r>
          </a:p>
          <a:p>
            <a:r>
              <a:rPr lang="en-SG" sz="1400" b="1" dirty="0"/>
              <a:t>Ask for</a:t>
            </a:r>
          </a:p>
          <a:p>
            <a:r>
              <a:rPr lang="en-SG" sz="1400" b="1" dirty="0"/>
              <a:t>Credentials</a:t>
            </a:r>
          </a:p>
          <a:p>
            <a:endParaRPr lang="en-S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DDA89C-F07F-42B8-845A-0B34A3136D58}"/>
              </a:ext>
            </a:extLst>
          </p:cNvPr>
          <p:cNvSpPr/>
          <p:nvPr/>
        </p:nvSpPr>
        <p:spPr>
          <a:xfrm>
            <a:off x="2540978" y="3954186"/>
            <a:ext cx="18470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❷</a:t>
            </a:r>
          </a:p>
          <a:p>
            <a:r>
              <a:rPr lang="en-SG" sz="1400" b="1" dirty="0"/>
              <a:t>    </a:t>
            </a:r>
            <a:r>
              <a:rPr lang="en-SG" sz="1400" b="1" dirty="0">
                <a:solidFill>
                  <a:srgbClr val="00B0F0"/>
                </a:solidFill>
              </a:rPr>
              <a:t>Redirect with</a:t>
            </a:r>
          </a:p>
          <a:p>
            <a:r>
              <a:rPr lang="en-SG" sz="1400" b="1" dirty="0">
                <a:solidFill>
                  <a:srgbClr val="00B0F0"/>
                </a:solidFill>
              </a:rPr>
              <a:t>      &lt;AuthnRequest&gt;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2A400D-6674-44AE-B4D6-5411B474D284}"/>
              </a:ext>
            </a:extLst>
          </p:cNvPr>
          <p:cNvSpPr/>
          <p:nvPr/>
        </p:nvSpPr>
        <p:spPr>
          <a:xfrm>
            <a:off x="1505145" y="581877"/>
            <a:ext cx="6526491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Setting and retrieving SAML attributes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SAML Redirect Bindings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78DC7A-1571-4537-B267-92B199BE9264}"/>
              </a:ext>
            </a:extLst>
          </p:cNvPr>
          <p:cNvCxnSpPr/>
          <p:nvPr/>
        </p:nvCxnSpPr>
        <p:spPr>
          <a:xfrm flipV="1">
            <a:off x="1866507" y="3529028"/>
            <a:ext cx="0" cy="160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35852A2-D487-406D-B515-BE08129FD1E3}"/>
              </a:ext>
            </a:extLst>
          </p:cNvPr>
          <p:cNvSpPr/>
          <p:nvPr/>
        </p:nvSpPr>
        <p:spPr>
          <a:xfrm>
            <a:off x="7402990" y="4018438"/>
            <a:ext cx="184701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SG" dirty="0">
              <a:solidFill>
                <a:srgbClr val="00B0F0"/>
              </a:solidFill>
            </a:endParaRPr>
          </a:p>
          <a:p>
            <a:pPr algn="ctr"/>
            <a:r>
              <a:rPr lang="en-SG" sz="1400" b="1" dirty="0">
                <a:solidFill>
                  <a:srgbClr val="00B0F0"/>
                </a:solidFill>
              </a:rPr>
              <a:t>    		   </a:t>
            </a:r>
            <a:r>
              <a:rPr lang="en-SG" sz="1400" dirty="0">
                <a:solidFill>
                  <a:srgbClr val="FFC5C5"/>
                </a:solidFill>
              </a:rPr>
              <a:t>❷</a:t>
            </a:r>
            <a:r>
              <a:rPr lang="en-SG" sz="1400" b="1" dirty="0">
                <a:solidFill>
                  <a:srgbClr val="FFC5C5"/>
                </a:solidFill>
              </a:rPr>
              <a:t> </a:t>
            </a:r>
            <a:r>
              <a:rPr lang="en-SG" sz="1400" b="1" dirty="0">
                <a:solidFill>
                  <a:srgbClr val="00B0F0"/>
                </a:solidFill>
              </a:rPr>
              <a:t>GET</a:t>
            </a:r>
          </a:p>
          <a:p>
            <a:pPr algn="ctr"/>
            <a:r>
              <a:rPr lang="en-SG" sz="1400" b="1" dirty="0">
                <a:solidFill>
                  <a:srgbClr val="00B0F0"/>
                </a:solidFill>
              </a:rPr>
              <a:t>      &lt;AuthnRequest&gt;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516BD6-2F82-4906-B187-FB13BCA46DFF}"/>
              </a:ext>
            </a:extLst>
          </p:cNvPr>
          <p:cNvSpPr/>
          <p:nvPr/>
        </p:nvSpPr>
        <p:spPr>
          <a:xfrm>
            <a:off x="7762879" y="2773174"/>
            <a:ext cx="2153505" cy="688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Single Sign On services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7C17CD-0D76-4A28-9831-D3C1A46A0D05}"/>
              </a:ext>
            </a:extLst>
          </p:cNvPr>
          <p:cNvCxnSpPr>
            <a:cxnSpLocks/>
          </p:cNvCxnSpPr>
          <p:nvPr/>
        </p:nvCxnSpPr>
        <p:spPr>
          <a:xfrm>
            <a:off x="10605155" y="3448786"/>
            <a:ext cx="0" cy="1683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816BCF-42E5-4023-9FAE-BCFA057FFEB8}"/>
              </a:ext>
            </a:extLst>
          </p:cNvPr>
          <p:cNvSpPr txBox="1"/>
          <p:nvPr/>
        </p:nvSpPr>
        <p:spPr>
          <a:xfrm>
            <a:off x="9454157" y="3724360"/>
            <a:ext cx="551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>
                <a:solidFill>
                  <a:srgbClr val="FF0000"/>
                </a:solidFill>
              </a:rPr>
              <a:t>❹</a:t>
            </a:r>
            <a:endParaRPr lang="en-SG" sz="1600" dirty="0"/>
          </a:p>
          <a:p>
            <a:pPr algn="r"/>
            <a:r>
              <a:rPr lang="en-SG" sz="1400" b="1" dirty="0"/>
              <a:t>User</a:t>
            </a:r>
          </a:p>
          <a:p>
            <a:pPr algn="r"/>
            <a:r>
              <a:rPr lang="en-SG" sz="1400" b="1" dirty="0"/>
              <a:t>login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B97C7A-4078-4EE9-8797-47B61E803754}"/>
              </a:ext>
            </a:extLst>
          </p:cNvPr>
          <p:cNvCxnSpPr>
            <a:cxnSpLocks/>
          </p:cNvCxnSpPr>
          <p:nvPr/>
        </p:nvCxnSpPr>
        <p:spPr>
          <a:xfrm flipV="1">
            <a:off x="9963199" y="3470949"/>
            <a:ext cx="0" cy="166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90206C65-95EC-49B5-BD9E-028469CAAAE0}"/>
              </a:ext>
            </a:extLst>
          </p:cNvPr>
          <p:cNvSpPr/>
          <p:nvPr/>
        </p:nvSpPr>
        <p:spPr>
          <a:xfrm>
            <a:off x="309759" y="2526384"/>
            <a:ext cx="921822" cy="3399307"/>
          </a:xfrm>
          <a:prstGeom prst="curvedRightArrow">
            <a:avLst>
              <a:gd name="adj1" fmla="val 0"/>
              <a:gd name="adj2" fmla="val 13116"/>
              <a:gd name="adj3" fmla="val 761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453804-4D6C-40F7-9721-974F6578A279}"/>
              </a:ext>
            </a:extLst>
          </p:cNvPr>
          <p:cNvSpPr/>
          <p:nvPr/>
        </p:nvSpPr>
        <p:spPr>
          <a:xfrm>
            <a:off x="343903" y="2886293"/>
            <a:ext cx="899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     ❻</a:t>
            </a:r>
          </a:p>
          <a:p>
            <a:r>
              <a:rPr lang="en-SG" sz="1400" b="1" dirty="0">
                <a:solidFill>
                  <a:srgbClr val="00B050"/>
                </a:solidFill>
              </a:rPr>
              <a:t>   Supply</a:t>
            </a:r>
          </a:p>
          <a:p>
            <a:r>
              <a:rPr lang="en-SG" sz="1400" b="1" dirty="0">
                <a:solidFill>
                  <a:srgbClr val="00B050"/>
                </a:solidFill>
              </a:rPr>
              <a:t>resources</a:t>
            </a:r>
            <a:endParaRPr lang="en-SG" sz="1400" b="1" dirty="0"/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B4FAAC43-F6E9-463D-9344-C8DBB6E72200}"/>
              </a:ext>
            </a:extLst>
          </p:cNvPr>
          <p:cNvSpPr/>
          <p:nvPr/>
        </p:nvSpPr>
        <p:spPr>
          <a:xfrm flipH="1">
            <a:off x="3987534" y="3495905"/>
            <a:ext cx="4201924" cy="2047056"/>
          </a:xfrm>
          <a:prstGeom prst="curvedUpArrow">
            <a:avLst>
              <a:gd name="adj1" fmla="val 0"/>
              <a:gd name="adj2" fmla="val 5011"/>
              <a:gd name="adj3" fmla="val 32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52EA03-0E2B-4FC2-9E3B-E862BA58D0B5}"/>
              </a:ext>
            </a:extLst>
          </p:cNvPr>
          <p:cNvSpPr/>
          <p:nvPr/>
        </p:nvSpPr>
        <p:spPr>
          <a:xfrm>
            <a:off x="6464802" y="3704927"/>
            <a:ext cx="1847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		         ❺</a:t>
            </a:r>
          </a:p>
          <a:p>
            <a:r>
              <a:rPr lang="en-SG" sz="1400" b="1" dirty="0">
                <a:solidFill>
                  <a:srgbClr val="00B0F0"/>
                </a:solidFill>
              </a:rPr>
              <a:t>         </a:t>
            </a:r>
            <a:r>
              <a:rPr lang="en-SG" sz="1400" b="1" dirty="0">
                <a:solidFill>
                  <a:schemeClr val="accent1"/>
                </a:solidFill>
              </a:rPr>
              <a:t>SAML assertion</a:t>
            </a:r>
          </a:p>
          <a:p>
            <a:r>
              <a:rPr lang="en-SG" sz="1400" b="1" dirty="0">
                <a:solidFill>
                  <a:schemeClr val="accent1"/>
                </a:solidFill>
              </a:rPr>
              <a:t>          &lt;Response&gt;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ED896F-B329-47CA-B14D-F96E091E837C}"/>
              </a:ext>
            </a:extLst>
          </p:cNvPr>
          <p:cNvSpPr/>
          <p:nvPr/>
        </p:nvSpPr>
        <p:spPr>
          <a:xfrm>
            <a:off x="4063730" y="3933124"/>
            <a:ext cx="1847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FFB7B7"/>
                </a:solidFill>
              </a:rPr>
              <a:t>❺</a:t>
            </a:r>
          </a:p>
          <a:p>
            <a:r>
              <a:rPr lang="en-SG" sz="1400" b="1" dirty="0">
                <a:solidFill>
                  <a:srgbClr val="00B0F0"/>
                </a:solidFill>
              </a:rPr>
              <a:t>    </a:t>
            </a:r>
            <a:r>
              <a:rPr lang="en-SG" sz="1400" b="1" dirty="0">
                <a:solidFill>
                  <a:schemeClr val="accent1"/>
                </a:solidFill>
              </a:rPr>
              <a:t>POST</a:t>
            </a:r>
            <a:r>
              <a:rPr lang="en-SG" sz="1400" b="1" dirty="0">
                <a:solidFill>
                  <a:srgbClr val="00B0F0"/>
                </a:solidFill>
              </a:rPr>
              <a:t> </a:t>
            </a:r>
            <a:r>
              <a:rPr lang="en-SG" sz="1400" b="1" dirty="0">
                <a:solidFill>
                  <a:schemeClr val="accent1"/>
                </a:solidFill>
              </a:rPr>
              <a:t>SAML      </a:t>
            </a:r>
          </a:p>
          <a:p>
            <a:r>
              <a:rPr lang="en-SG" sz="1400" b="1" dirty="0">
                <a:solidFill>
                  <a:schemeClr val="accent1"/>
                </a:solidFill>
              </a:rPr>
              <a:t>        assertion</a:t>
            </a:r>
          </a:p>
          <a:p>
            <a:r>
              <a:rPr lang="en-SG" sz="1400" b="1" dirty="0">
                <a:solidFill>
                  <a:schemeClr val="accent1"/>
                </a:solidFill>
              </a:rPr>
              <a:t>            &lt;Response&gt;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6EB5CD-9A72-4DC7-AA23-4C520C689067}"/>
              </a:ext>
            </a:extLst>
          </p:cNvPr>
          <p:cNvSpPr/>
          <p:nvPr/>
        </p:nvSpPr>
        <p:spPr>
          <a:xfrm>
            <a:off x="2835401" y="2867325"/>
            <a:ext cx="1777840" cy="579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Assertion Consumer Service</a:t>
            </a: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283AFC60-258C-4123-A216-8CEA32D49728}"/>
              </a:ext>
            </a:extLst>
          </p:cNvPr>
          <p:cNvSpPr/>
          <p:nvPr/>
        </p:nvSpPr>
        <p:spPr>
          <a:xfrm>
            <a:off x="2508463" y="3463186"/>
            <a:ext cx="7046433" cy="2596180"/>
          </a:xfrm>
          <a:prstGeom prst="curvedUpArrow">
            <a:avLst>
              <a:gd name="adj1" fmla="val 0"/>
              <a:gd name="adj2" fmla="val 5011"/>
              <a:gd name="adj3" fmla="val 32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D4B2E6F0-818E-420F-B59B-02553E23B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01" y="1190158"/>
            <a:ext cx="416358" cy="4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1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41FF43E-96E7-440E-A57F-13F6020CFA69}"/>
              </a:ext>
            </a:extLst>
          </p:cNvPr>
          <p:cNvSpPr/>
          <p:nvPr/>
        </p:nvSpPr>
        <p:spPr>
          <a:xfrm>
            <a:off x="7686859" y="1911475"/>
            <a:ext cx="3458124" cy="15575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BECE22-7319-4C63-AFDF-E238995BA195}"/>
              </a:ext>
            </a:extLst>
          </p:cNvPr>
          <p:cNvSpPr/>
          <p:nvPr/>
        </p:nvSpPr>
        <p:spPr>
          <a:xfrm>
            <a:off x="1231581" y="1971451"/>
            <a:ext cx="3458123" cy="15575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87BA6B-322E-49BD-B74B-CD65E25E8B59}"/>
              </a:ext>
            </a:extLst>
          </p:cNvPr>
          <p:cNvSpPr/>
          <p:nvPr/>
        </p:nvSpPr>
        <p:spPr>
          <a:xfrm>
            <a:off x="1231581" y="5132045"/>
            <a:ext cx="9781871" cy="10888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F0AA9E-8991-46E1-948D-23EDE9E8B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7" y="5508165"/>
            <a:ext cx="452558" cy="45255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5E29172-7962-4EA8-A63A-F09397D61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49" y="2003293"/>
            <a:ext cx="769881" cy="76988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2EEF1A2-D2E4-4F77-A08D-43C36C82FC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9244218" y="2025548"/>
            <a:ext cx="1035992" cy="6713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52D04D-349B-45EE-A42F-708B19641F63}"/>
              </a:ext>
            </a:extLst>
          </p:cNvPr>
          <p:cNvSpPr/>
          <p:nvPr/>
        </p:nvSpPr>
        <p:spPr>
          <a:xfrm>
            <a:off x="5556570" y="5607682"/>
            <a:ext cx="1422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b="1" dirty="0"/>
              <a:t>USERS/Browsers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E45A0-1EB2-4B94-8ADE-58A7CD56DDE5}"/>
              </a:ext>
            </a:extLst>
          </p:cNvPr>
          <p:cNvSpPr/>
          <p:nvPr/>
        </p:nvSpPr>
        <p:spPr>
          <a:xfrm>
            <a:off x="1313890" y="2109813"/>
            <a:ext cx="95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/>
              <a:t>SERVICE</a:t>
            </a:r>
          </a:p>
          <a:p>
            <a:r>
              <a:rPr lang="en-SG" sz="1400" b="1" dirty="0"/>
              <a:t>PROVIDER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887F4-2AED-41CF-AF76-3608A2F80912}"/>
              </a:ext>
            </a:extLst>
          </p:cNvPr>
          <p:cNvSpPr/>
          <p:nvPr/>
        </p:nvSpPr>
        <p:spPr>
          <a:xfrm>
            <a:off x="10194601" y="2079173"/>
            <a:ext cx="1035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/>
              <a:t>IDENTITY</a:t>
            </a:r>
          </a:p>
          <a:p>
            <a:r>
              <a:rPr lang="en-SG" sz="1400" b="1" dirty="0"/>
              <a:t>PROVIDER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BB6C3A-0C8F-484D-8595-41B683BEEA97}"/>
              </a:ext>
            </a:extLst>
          </p:cNvPr>
          <p:cNvSpPr txBox="1"/>
          <p:nvPr/>
        </p:nvSpPr>
        <p:spPr>
          <a:xfrm>
            <a:off x="754735" y="3782440"/>
            <a:ext cx="11442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>
                <a:solidFill>
                  <a:srgbClr val="FF0000"/>
                </a:solidFill>
              </a:rPr>
              <a:t>❶</a:t>
            </a:r>
            <a:r>
              <a:rPr lang="en-SG" dirty="0"/>
              <a:t> </a:t>
            </a:r>
          </a:p>
          <a:p>
            <a:pPr algn="r"/>
            <a:r>
              <a:rPr lang="en-SG" sz="1400" b="1" dirty="0"/>
              <a:t>Try to Access</a:t>
            </a:r>
          </a:p>
          <a:p>
            <a:pPr algn="r"/>
            <a:r>
              <a:rPr lang="en-SG" sz="1400" b="1" dirty="0"/>
              <a:t>Resources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FD9E82-AED0-4759-B350-3ADC52678197}"/>
              </a:ext>
            </a:extLst>
          </p:cNvPr>
          <p:cNvSpPr/>
          <p:nvPr/>
        </p:nvSpPr>
        <p:spPr>
          <a:xfrm>
            <a:off x="10605155" y="3894122"/>
            <a:ext cx="13363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❸</a:t>
            </a:r>
          </a:p>
          <a:p>
            <a:r>
              <a:rPr lang="en-SG" sz="1400" b="1" dirty="0"/>
              <a:t>Ask for</a:t>
            </a:r>
          </a:p>
          <a:p>
            <a:r>
              <a:rPr lang="en-SG" sz="1400" b="1" dirty="0"/>
              <a:t>Credentials</a:t>
            </a:r>
          </a:p>
          <a:p>
            <a:endParaRPr lang="en-S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DDA89C-F07F-42B8-845A-0B34A3136D58}"/>
              </a:ext>
            </a:extLst>
          </p:cNvPr>
          <p:cNvSpPr/>
          <p:nvPr/>
        </p:nvSpPr>
        <p:spPr>
          <a:xfrm>
            <a:off x="2540978" y="3954186"/>
            <a:ext cx="18470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❷</a:t>
            </a:r>
          </a:p>
          <a:p>
            <a:r>
              <a:rPr lang="en-SG" sz="1400" b="1" dirty="0"/>
              <a:t>    </a:t>
            </a:r>
            <a:r>
              <a:rPr lang="en-SG" sz="1400" b="1" dirty="0">
                <a:solidFill>
                  <a:srgbClr val="00B0F0"/>
                </a:solidFill>
              </a:rPr>
              <a:t>Redirect with</a:t>
            </a:r>
          </a:p>
          <a:p>
            <a:r>
              <a:rPr lang="en-SG" sz="1400" b="1" dirty="0">
                <a:solidFill>
                  <a:srgbClr val="00B0F0"/>
                </a:solidFill>
              </a:rPr>
              <a:t>      &lt;AuthnRequest&gt;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54DB03-FB47-43BA-878C-B6F9F1A92BA1}"/>
              </a:ext>
            </a:extLst>
          </p:cNvPr>
          <p:cNvSpPr/>
          <p:nvPr/>
        </p:nvSpPr>
        <p:spPr>
          <a:xfrm>
            <a:off x="4920849" y="1949291"/>
            <a:ext cx="26524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❻ </a:t>
            </a:r>
            <a:r>
              <a:rPr lang="en-SG" sz="1400" b="1" dirty="0"/>
              <a:t>&lt;Artifact Resolve&gt; (SOAP)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307BC7-3698-4195-966A-39037320A3AA}"/>
              </a:ext>
            </a:extLst>
          </p:cNvPr>
          <p:cNvSpPr txBox="1"/>
          <p:nvPr/>
        </p:nvSpPr>
        <p:spPr>
          <a:xfrm>
            <a:off x="7082436" y="258133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❼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2A400D-6674-44AE-B4D6-5411B474D284}"/>
              </a:ext>
            </a:extLst>
          </p:cNvPr>
          <p:cNvSpPr/>
          <p:nvPr/>
        </p:nvSpPr>
        <p:spPr>
          <a:xfrm>
            <a:off x="1505145" y="581877"/>
            <a:ext cx="6526491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Setting and retrieving SAML attributes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SAML Artifact Bindings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78DC7A-1571-4537-B267-92B199BE9264}"/>
              </a:ext>
            </a:extLst>
          </p:cNvPr>
          <p:cNvCxnSpPr/>
          <p:nvPr/>
        </p:nvCxnSpPr>
        <p:spPr>
          <a:xfrm flipV="1">
            <a:off x="1866507" y="3529028"/>
            <a:ext cx="0" cy="160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35852A2-D487-406D-B515-BE08129FD1E3}"/>
              </a:ext>
            </a:extLst>
          </p:cNvPr>
          <p:cNvSpPr/>
          <p:nvPr/>
        </p:nvSpPr>
        <p:spPr>
          <a:xfrm>
            <a:off x="7402990" y="4018438"/>
            <a:ext cx="184701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SG" dirty="0">
              <a:solidFill>
                <a:srgbClr val="00B0F0"/>
              </a:solidFill>
            </a:endParaRPr>
          </a:p>
          <a:p>
            <a:pPr algn="ctr"/>
            <a:r>
              <a:rPr lang="en-SG" sz="1400" b="1" dirty="0">
                <a:solidFill>
                  <a:srgbClr val="00B0F0"/>
                </a:solidFill>
              </a:rPr>
              <a:t>    		   </a:t>
            </a:r>
            <a:r>
              <a:rPr lang="en-SG" sz="1400" dirty="0">
                <a:solidFill>
                  <a:srgbClr val="FFC5C5"/>
                </a:solidFill>
              </a:rPr>
              <a:t>❷</a:t>
            </a:r>
            <a:r>
              <a:rPr lang="en-SG" sz="1400" b="1" dirty="0">
                <a:solidFill>
                  <a:srgbClr val="FFC5C5"/>
                </a:solidFill>
              </a:rPr>
              <a:t> </a:t>
            </a:r>
            <a:r>
              <a:rPr lang="en-SG" sz="1400" b="1" dirty="0">
                <a:solidFill>
                  <a:srgbClr val="00B0F0"/>
                </a:solidFill>
              </a:rPr>
              <a:t>GET</a:t>
            </a:r>
          </a:p>
          <a:p>
            <a:pPr algn="ctr"/>
            <a:r>
              <a:rPr lang="en-SG" sz="1400" b="1" dirty="0">
                <a:solidFill>
                  <a:srgbClr val="00B0F0"/>
                </a:solidFill>
              </a:rPr>
              <a:t>      &lt;AuthnRequest&gt;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516BD6-2F82-4906-B187-FB13BCA46DFF}"/>
              </a:ext>
            </a:extLst>
          </p:cNvPr>
          <p:cNvSpPr/>
          <p:nvPr/>
        </p:nvSpPr>
        <p:spPr>
          <a:xfrm>
            <a:off x="9035666" y="2941676"/>
            <a:ext cx="880718" cy="5196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SSO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7C17CD-0D76-4A28-9831-D3C1A46A0D05}"/>
              </a:ext>
            </a:extLst>
          </p:cNvPr>
          <p:cNvCxnSpPr>
            <a:cxnSpLocks/>
          </p:cNvCxnSpPr>
          <p:nvPr/>
        </p:nvCxnSpPr>
        <p:spPr>
          <a:xfrm>
            <a:off x="10605155" y="3448786"/>
            <a:ext cx="0" cy="1683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816BCF-42E5-4023-9FAE-BCFA057FFEB8}"/>
              </a:ext>
            </a:extLst>
          </p:cNvPr>
          <p:cNvSpPr txBox="1"/>
          <p:nvPr/>
        </p:nvSpPr>
        <p:spPr>
          <a:xfrm>
            <a:off x="9454157" y="3724360"/>
            <a:ext cx="551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>
                <a:solidFill>
                  <a:srgbClr val="FF0000"/>
                </a:solidFill>
              </a:rPr>
              <a:t>❹</a:t>
            </a:r>
            <a:endParaRPr lang="en-SG" sz="1600" dirty="0"/>
          </a:p>
          <a:p>
            <a:pPr algn="r"/>
            <a:r>
              <a:rPr lang="en-SG" sz="1400" b="1" dirty="0"/>
              <a:t>User</a:t>
            </a:r>
          </a:p>
          <a:p>
            <a:pPr algn="r"/>
            <a:r>
              <a:rPr lang="en-SG" sz="1400" b="1" dirty="0"/>
              <a:t>login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B97C7A-4078-4EE9-8797-47B61E803754}"/>
              </a:ext>
            </a:extLst>
          </p:cNvPr>
          <p:cNvCxnSpPr>
            <a:cxnSpLocks/>
          </p:cNvCxnSpPr>
          <p:nvPr/>
        </p:nvCxnSpPr>
        <p:spPr>
          <a:xfrm flipV="1">
            <a:off x="9963199" y="3470949"/>
            <a:ext cx="0" cy="166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90206C65-95EC-49B5-BD9E-028469CAAAE0}"/>
              </a:ext>
            </a:extLst>
          </p:cNvPr>
          <p:cNvSpPr/>
          <p:nvPr/>
        </p:nvSpPr>
        <p:spPr>
          <a:xfrm>
            <a:off x="309759" y="2526384"/>
            <a:ext cx="921822" cy="3399307"/>
          </a:xfrm>
          <a:prstGeom prst="curvedRightArrow">
            <a:avLst>
              <a:gd name="adj1" fmla="val 0"/>
              <a:gd name="adj2" fmla="val 13116"/>
              <a:gd name="adj3" fmla="val 761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453804-4D6C-40F7-9721-974F6578A279}"/>
              </a:ext>
            </a:extLst>
          </p:cNvPr>
          <p:cNvSpPr/>
          <p:nvPr/>
        </p:nvSpPr>
        <p:spPr>
          <a:xfrm>
            <a:off x="343903" y="2886293"/>
            <a:ext cx="899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     ❽</a:t>
            </a:r>
          </a:p>
          <a:p>
            <a:r>
              <a:rPr lang="en-SG" sz="1400" b="1" dirty="0">
                <a:solidFill>
                  <a:srgbClr val="00B050"/>
                </a:solidFill>
              </a:rPr>
              <a:t>   Supply</a:t>
            </a:r>
          </a:p>
          <a:p>
            <a:r>
              <a:rPr lang="en-SG" sz="1400" b="1" dirty="0">
                <a:solidFill>
                  <a:srgbClr val="00B050"/>
                </a:solidFill>
              </a:rPr>
              <a:t>resources</a:t>
            </a:r>
            <a:endParaRPr lang="en-SG" sz="1400" b="1" dirty="0"/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B4FAAC43-F6E9-463D-9344-C8DBB6E72200}"/>
              </a:ext>
            </a:extLst>
          </p:cNvPr>
          <p:cNvSpPr/>
          <p:nvPr/>
        </p:nvSpPr>
        <p:spPr>
          <a:xfrm flipH="1">
            <a:off x="3987535" y="3495905"/>
            <a:ext cx="3935613" cy="2047056"/>
          </a:xfrm>
          <a:prstGeom prst="curvedUpArrow">
            <a:avLst>
              <a:gd name="adj1" fmla="val 0"/>
              <a:gd name="adj2" fmla="val 5011"/>
              <a:gd name="adj3" fmla="val 32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52EA03-0E2B-4FC2-9E3B-E862BA58D0B5}"/>
              </a:ext>
            </a:extLst>
          </p:cNvPr>
          <p:cNvSpPr/>
          <p:nvPr/>
        </p:nvSpPr>
        <p:spPr>
          <a:xfrm>
            <a:off x="6184621" y="3780769"/>
            <a:ext cx="1847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		         ❺</a:t>
            </a:r>
          </a:p>
          <a:p>
            <a:r>
              <a:rPr lang="en-SG" sz="1400" b="1" dirty="0">
                <a:solidFill>
                  <a:srgbClr val="00B0F0"/>
                </a:solidFill>
              </a:rPr>
              <a:t>	</a:t>
            </a:r>
            <a:r>
              <a:rPr lang="en-SG" sz="1400" b="1" dirty="0">
                <a:solidFill>
                  <a:schemeClr val="accent1"/>
                </a:solidFill>
              </a:rPr>
              <a:t>Redirect with</a:t>
            </a:r>
          </a:p>
          <a:p>
            <a:r>
              <a:rPr lang="en-SG" sz="1400" b="1" dirty="0">
                <a:solidFill>
                  <a:schemeClr val="accent1"/>
                </a:solidFill>
              </a:rPr>
              <a:t>      SAMLArt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ED896F-B329-47CA-B14D-F96E091E837C}"/>
              </a:ext>
            </a:extLst>
          </p:cNvPr>
          <p:cNvSpPr/>
          <p:nvPr/>
        </p:nvSpPr>
        <p:spPr>
          <a:xfrm>
            <a:off x="4063730" y="3933124"/>
            <a:ext cx="1847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FFC5C5"/>
                </a:solidFill>
              </a:rPr>
              <a:t>❺</a:t>
            </a:r>
          </a:p>
          <a:p>
            <a:r>
              <a:rPr lang="en-SG" sz="1400" b="1" dirty="0">
                <a:solidFill>
                  <a:srgbClr val="00B0F0"/>
                </a:solidFill>
              </a:rPr>
              <a:t>    </a:t>
            </a:r>
            <a:r>
              <a:rPr lang="en-SG" sz="1400" b="1" dirty="0">
                <a:solidFill>
                  <a:schemeClr val="accent1"/>
                </a:solidFill>
              </a:rPr>
              <a:t>GET</a:t>
            </a:r>
          </a:p>
          <a:p>
            <a:r>
              <a:rPr lang="en-SG" sz="1400" b="1" dirty="0">
                <a:solidFill>
                  <a:schemeClr val="accent1"/>
                </a:solidFill>
              </a:rPr>
              <a:t>      SAMLArt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6EB5CD-9A72-4DC7-AA23-4C520C689067}"/>
              </a:ext>
            </a:extLst>
          </p:cNvPr>
          <p:cNvSpPr/>
          <p:nvPr/>
        </p:nvSpPr>
        <p:spPr>
          <a:xfrm>
            <a:off x="2835401" y="2867325"/>
            <a:ext cx="1777840" cy="579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Assertion Consumer 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6DFD57-818B-4863-A7D0-5CFD08B6473B}"/>
              </a:ext>
            </a:extLst>
          </p:cNvPr>
          <p:cNvCxnSpPr/>
          <p:nvPr/>
        </p:nvCxnSpPr>
        <p:spPr>
          <a:xfrm flipH="1">
            <a:off x="4689704" y="2997724"/>
            <a:ext cx="2997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43B9577-8A9D-439E-9597-CB6B5F71F385}"/>
              </a:ext>
            </a:extLst>
          </p:cNvPr>
          <p:cNvSpPr/>
          <p:nvPr/>
        </p:nvSpPr>
        <p:spPr>
          <a:xfrm>
            <a:off x="5001549" y="2594205"/>
            <a:ext cx="2652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&lt;Artifact Response&gt; (SOAP)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6B2118E-FDEF-4DAE-B428-950350EDE904}"/>
              </a:ext>
            </a:extLst>
          </p:cNvPr>
          <p:cNvSpPr/>
          <p:nvPr/>
        </p:nvSpPr>
        <p:spPr>
          <a:xfrm>
            <a:off x="7672242" y="2100386"/>
            <a:ext cx="1126204" cy="1047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Artifact</a:t>
            </a:r>
          </a:p>
          <a:p>
            <a:pPr algn="ctr"/>
            <a:r>
              <a:rPr lang="en-SG" sz="1400" b="1" dirty="0"/>
              <a:t>Resolution</a:t>
            </a:r>
          </a:p>
          <a:p>
            <a:pPr algn="ctr"/>
            <a:r>
              <a:rPr lang="en-SG" sz="1400" b="1" dirty="0"/>
              <a:t>Service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A89E7B-6365-47D1-970F-D398B1FEFA86}"/>
              </a:ext>
            </a:extLst>
          </p:cNvPr>
          <p:cNvCxnSpPr>
            <a:cxnSpLocks/>
          </p:cNvCxnSpPr>
          <p:nvPr/>
        </p:nvCxnSpPr>
        <p:spPr>
          <a:xfrm>
            <a:off x="4661646" y="2322777"/>
            <a:ext cx="3030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283AFC60-258C-4123-A216-8CEA32D49728}"/>
              </a:ext>
            </a:extLst>
          </p:cNvPr>
          <p:cNvSpPr/>
          <p:nvPr/>
        </p:nvSpPr>
        <p:spPr>
          <a:xfrm>
            <a:off x="2508463" y="3463186"/>
            <a:ext cx="7046433" cy="2596180"/>
          </a:xfrm>
          <a:prstGeom prst="curvedUpArrow">
            <a:avLst>
              <a:gd name="adj1" fmla="val 0"/>
              <a:gd name="adj2" fmla="val 5011"/>
              <a:gd name="adj3" fmla="val 32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52A400D-6674-44AE-B4D6-5411B474D284}"/>
              </a:ext>
            </a:extLst>
          </p:cNvPr>
          <p:cNvSpPr/>
          <p:nvPr/>
        </p:nvSpPr>
        <p:spPr>
          <a:xfrm>
            <a:off x="1887976" y="2306249"/>
            <a:ext cx="2040695" cy="149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3200" b="1" dirty="0"/>
              <a:t>SAML Bindings</a:t>
            </a:r>
          </a:p>
        </p:txBody>
      </p:sp>
      <p:pic>
        <p:nvPicPr>
          <p:cNvPr id="43" name="Picture 4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004B8E-CAD8-48FE-8CDD-0EC9323B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" t="1206" r="3556" b="3348"/>
          <a:stretch/>
        </p:blipFill>
        <p:spPr>
          <a:xfrm>
            <a:off x="4317999" y="193040"/>
            <a:ext cx="6513237" cy="6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6D8F5-00BD-404D-82C2-D15247C436EC}"/>
              </a:ext>
            </a:extLst>
          </p:cNvPr>
          <p:cNvSpPr/>
          <p:nvPr/>
        </p:nvSpPr>
        <p:spPr>
          <a:xfrm>
            <a:off x="1502003" y="1191472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Modules included</a:t>
            </a:r>
          </a:p>
          <a:p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Acting as the SAML service provider (SP)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Service provider initiated Single Sign On (SSO)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Setting and retrieving SAML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Single Logout (SLO)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757738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C7C16-FE6B-4BF2-942D-1724EFF7E969}"/>
              </a:ext>
            </a:extLst>
          </p:cNvPr>
          <p:cNvSpPr/>
          <p:nvPr/>
        </p:nvSpPr>
        <p:spPr>
          <a:xfrm>
            <a:off x="1505145" y="581877"/>
            <a:ext cx="4066096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Single Logout (SLO)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HTTP redirect- SP initiated SLO</a:t>
            </a:r>
            <a:endParaRPr lang="en-SG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6B47B5-4DEA-477B-8495-3774A6BC3400}"/>
              </a:ext>
            </a:extLst>
          </p:cNvPr>
          <p:cNvCxnSpPr>
            <a:cxnSpLocks/>
          </p:cNvCxnSpPr>
          <p:nvPr/>
        </p:nvCxnSpPr>
        <p:spPr>
          <a:xfrm flipV="1">
            <a:off x="2381026" y="2340784"/>
            <a:ext cx="2281286" cy="6693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DE9934-66DD-4C1D-9C4B-FDEE0359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66" y="3384396"/>
            <a:ext cx="733759" cy="733759"/>
          </a:xfrm>
          <a:prstGeom prst="rect">
            <a:avLst/>
          </a:prstGeom>
        </p:spPr>
      </p:pic>
      <p:pic>
        <p:nvPicPr>
          <p:cNvPr id="25" name="Picture 24" descr="A picture containing clock&#10;&#10;Description automatically generated">
            <a:extLst>
              <a:ext uri="{FF2B5EF4-FFF2-40B4-BE49-F238E27FC236}">
                <a16:creationId xmlns:a16="http://schemas.microsoft.com/office/drawing/2014/main" id="{43B8EF54-A028-46D8-9D64-5C3C1BA1B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135066"/>
            <a:ext cx="875021" cy="875021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F612E63C-CF0A-4A93-AE7A-68951B1591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5542236" y="4529559"/>
            <a:ext cx="1350230" cy="8750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B655757-D664-4AD8-95B3-E3E55C4B70CA}"/>
              </a:ext>
            </a:extLst>
          </p:cNvPr>
          <p:cNvSpPr/>
          <p:nvPr/>
        </p:nvSpPr>
        <p:spPr>
          <a:xfrm>
            <a:off x="628433" y="4181384"/>
            <a:ext cx="177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USERS/Browsers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C34FDB-C73E-42E3-B621-8CDE17701078}"/>
              </a:ext>
            </a:extLst>
          </p:cNvPr>
          <p:cNvSpPr/>
          <p:nvPr/>
        </p:nvSpPr>
        <p:spPr>
          <a:xfrm>
            <a:off x="5188575" y="3057108"/>
            <a:ext cx="2057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SERVICE PROVIDER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2BD556-C88A-460B-B26B-2B633C43448A}"/>
              </a:ext>
            </a:extLst>
          </p:cNvPr>
          <p:cNvSpPr/>
          <p:nvPr/>
        </p:nvSpPr>
        <p:spPr>
          <a:xfrm>
            <a:off x="5192791" y="5319685"/>
            <a:ext cx="2158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IDENTITY PROVIDER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B952A2-C3DA-42F6-894E-2512A9D7BDED}"/>
              </a:ext>
            </a:extLst>
          </p:cNvPr>
          <p:cNvCxnSpPr>
            <a:cxnSpLocks/>
          </p:cNvCxnSpPr>
          <p:nvPr/>
        </p:nvCxnSpPr>
        <p:spPr>
          <a:xfrm flipV="1">
            <a:off x="2626928" y="2994180"/>
            <a:ext cx="2281286" cy="6693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BF46DF-CCE9-417A-AEAE-F87A6353FD86}"/>
              </a:ext>
            </a:extLst>
          </p:cNvPr>
          <p:cNvCxnSpPr>
            <a:cxnSpLocks/>
          </p:cNvCxnSpPr>
          <p:nvPr/>
        </p:nvCxnSpPr>
        <p:spPr>
          <a:xfrm flipH="1">
            <a:off x="2531741" y="2675435"/>
            <a:ext cx="2238215" cy="653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C3663B-41E8-4B70-93B1-5197D106CA53}"/>
              </a:ext>
            </a:extLst>
          </p:cNvPr>
          <p:cNvCxnSpPr/>
          <p:nvPr/>
        </p:nvCxnSpPr>
        <p:spPr>
          <a:xfrm>
            <a:off x="2498096" y="4666268"/>
            <a:ext cx="2714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DD003E-A121-4385-933D-9CD09AD48D4F}"/>
              </a:ext>
            </a:extLst>
          </p:cNvPr>
          <p:cNvCxnSpPr/>
          <p:nvPr/>
        </p:nvCxnSpPr>
        <p:spPr>
          <a:xfrm flipH="1">
            <a:off x="2399880" y="4967069"/>
            <a:ext cx="2831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233118-1E78-4013-9B99-56F8D639721A}"/>
              </a:ext>
            </a:extLst>
          </p:cNvPr>
          <p:cNvSpPr txBox="1"/>
          <p:nvPr/>
        </p:nvSpPr>
        <p:spPr>
          <a:xfrm>
            <a:off x="3118778" y="25070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❶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537A9A-F1E6-493D-A5C0-C45AD00A8F01}"/>
              </a:ext>
            </a:extLst>
          </p:cNvPr>
          <p:cNvSpPr/>
          <p:nvPr/>
        </p:nvSpPr>
        <p:spPr>
          <a:xfrm>
            <a:off x="3267305" y="28574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❷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486C80-E08B-4D95-A744-856E837ECA55}"/>
              </a:ext>
            </a:extLst>
          </p:cNvPr>
          <p:cNvSpPr/>
          <p:nvPr/>
        </p:nvSpPr>
        <p:spPr>
          <a:xfrm>
            <a:off x="3557113" y="446415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❸</a:t>
            </a:r>
            <a:endParaRPr lang="en-S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28EB38-02CA-4C19-BB8E-A26BDEFA2C3D}"/>
              </a:ext>
            </a:extLst>
          </p:cNvPr>
          <p:cNvSpPr/>
          <p:nvPr/>
        </p:nvSpPr>
        <p:spPr>
          <a:xfrm>
            <a:off x="5977786" y="570970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❹</a:t>
            </a:r>
            <a:endParaRPr lang="en-SG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D2DA5F-161B-47C5-BB29-08715B539729}"/>
              </a:ext>
            </a:extLst>
          </p:cNvPr>
          <p:cNvSpPr/>
          <p:nvPr/>
        </p:nvSpPr>
        <p:spPr>
          <a:xfrm>
            <a:off x="3557113" y="479727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❺</a:t>
            </a:r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91DCEA-2B1E-42C0-8D8D-D448D0A1B445}"/>
              </a:ext>
            </a:extLst>
          </p:cNvPr>
          <p:cNvSpPr/>
          <p:nvPr/>
        </p:nvSpPr>
        <p:spPr>
          <a:xfrm>
            <a:off x="3382711" y="318496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❻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B13BD5-2C25-4413-8B59-9E6A35073F0A}"/>
              </a:ext>
            </a:extLst>
          </p:cNvPr>
          <p:cNvSpPr txBox="1"/>
          <p:nvPr/>
        </p:nvSpPr>
        <p:spPr>
          <a:xfrm>
            <a:off x="5766789" y="344878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❼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A14EA1-66FC-4B6B-81C8-18FCC3669DB6}"/>
              </a:ext>
            </a:extLst>
          </p:cNvPr>
          <p:cNvCxnSpPr/>
          <p:nvPr/>
        </p:nvCxnSpPr>
        <p:spPr>
          <a:xfrm>
            <a:off x="7729980" y="2406772"/>
            <a:ext cx="0" cy="3241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B2BCCC-D1A4-4182-A6B8-F118659B103E}"/>
              </a:ext>
            </a:extLst>
          </p:cNvPr>
          <p:cNvSpPr txBox="1"/>
          <p:nvPr/>
        </p:nvSpPr>
        <p:spPr>
          <a:xfrm>
            <a:off x="7911383" y="2572576"/>
            <a:ext cx="3984873" cy="263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User clicks logout button.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SP generates SAML LogoutRequest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Redirects to IDP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Destroy all sessions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Sends back the SAML LogoutResponse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Redirects back to SP with SAML Response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User is logout of SP and IDP</a:t>
            </a:r>
          </a:p>
        </p:txBody>
      </p:sp>
    </p:spTree>
    <p:extLst>
      <p:ext uri="{BB962C8B-B14F-4D97-AF65-F5344CB8AC3E}">
        <p14:creationId xmlns:p14="http://schemas.microsoft.com/office/powerpoint/2010/main" val="203585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C7C16-FE6B-4BF2-942D-1724EFF7E969}"/>
              </a:ext>
            </a:extLst>
          </p:cNvPr>
          <p:cNvSpPr/>
          <p:nvPr/>
        </p:nvSpPr>
        <p:spPr>
          <a:xfrm>
            <a:off x="1505145" y="581877"/>
            <a:ext cx="9703325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Library for SAML (ComponentSpace)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Libraries to develop SAML-enabled services</a:t>
            </a:r>
            <a:endParaRPr lang="en-SG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21ABC-E6B7-44EA-8831-D86394E4BBB6}"/>
              </a:ext>
            </a:extLst>
          </p:cNvPr>
          <p:cNvSpPr txBox="1"/>
          <p:nvPr/>
        </p:nvSpPr>
        <p:spPr>
          <a:xfrm>
            <a:off x="1875934" y="2234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0F6F69-B816-4C26-9F80-74098C22A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825958"/>
              </p:ext>
            </p:extLst>
          </p:nvPr>
        </p:nvGraphicFramePr>
        <p:xfrm>
          <a:off x="2088656" y="1848754"/>
          <a:ext cx="8014687" cy="4427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90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A422AE-2491-4527-808D-E7847612315A}"/>
              </a:ext>
            </a:extLst>
          </p:cNvPr>
          <p:cNvSpPr/>
          <p:nvPr/>
        </p:nvSpPr>
        <p:spPr>
          <a:xfrm>
            <a:off x="1438877" y="612449"/>
            <a:ext cx="9703325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Free IDPs for 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3AE03-2E1D-4DFB-8DB2-6FB7F1A506B6}"/>
              </a:ext>
            </a:extLst>
          </p:cNvPr>
          <p:cNvSpPr/>
          <p:nvPr/>
        </p:nvSpPr>
        <p:spPr>
          <a:xfrm>
            <a:off x="6935455" y="2297385"/>
            <a:ext cx="25241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i="1" dirty="0">
                <a:hlinkClick r:id="rId2"/>
              </a:rPr>
              <a:t>xecurify.com</a:t>
            </a:r>
            <a:endParaRPr lang="en-SG" sz="2000" dirty="0"/>
          </a:p>
          <a:p>
            <a:endParaRPr lang="en-SG" sz="2000" i="1" dirty="0">
              <a:hlinkClick r:id="rId3"/>
            </a:endParaRPr>
          </a:p>
          <a:p>
            <a:endParaRPr lang="en-SG" sz="2000" i="1" dirty="0">
              <a:hlinkClick r:id="rId3"/>
            </a:endParaRPr>
          </a:p>
          <a:p>
            <a:endParaRPr lang="en-SG" sz="2000" i="1" dirty="0">
              <a:hlinkClick r:id="rId3"/>
            </a:endParaRPr>
          </a:p>
          <a:p>
            <a:r>
              <a:rPr lang="en-SG" sz="2000" i="1" dirty="0">
                <a:hlinkClick r:id="rId3"/>
              </a:rPr>
              <a:t>https://wso2.com</a:t>
            </a:r>
            <a:endParaRPr lang="en-SG" sz="2000" i="1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r>
              <a:rPr lang="en-SG" sz="2000" i="1" dirty="0">
                <a:hlinkClick r:id="rId4"/>
              </a:rPr>
              <a:t>https://samlidp.io</a:t>
            </a:r>
            <a:endParaRPr lang="en-SG" sz="2000" i="1" dirty="0">
              <a:hlinkClick r:id="rId3"/>
            </a:endParaRPr>
          </a:p>
          <a:p>
            <a:r>
              <a:rPr lang="en-SG" sz="2000" dirty="0"/>
              <a:t> </a:t>
            </a:r>
          </a:p>
        </p:txBody>
      </p:sp>
      <p:pic>
        <p:nvPicPr>
          <p:cNvPr id="1026" name="Picture 2" descr="Image result for wso2">
            <a:extLst>
              <a:ext uri="{FF2B5EF4-FFF2-40B4-BE49-F238E27FC236}">
                <a16:creationId xmlns:a16="http://schemas.microsoft.com/office/drawing/2014/main" id="{595B59C0-D469-4AA5-A389-649ADDC52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20" y="3467293"/>
            <a:ext cx="14382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D059BF-D2FE-4AC0-BFAC-852FB7F2F4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9" r="3745" b="3376"/>
          <a:stretch/>
        </p:blipFill>
        <p:spPr>
          <a:xfrm>
            <a:off x="2603146" y="4620408"/>
            <a:ext cx="1696825" cy="671851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5861370-087F-4C46-9541-357F5971D6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18" y="2110512"/>
            <a:ext cx="657189" cy="745561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D64B0D8-BD5E-4A11-8C28-5A3BF35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03" y="2110512"/>
            <a:ext cx="3181377" cy="84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36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2174B2-E890-474F-9F3E-83962EC21091}"/>
              </a:ext>
            </a:extLst>
          </p:cNvPr>
          <p:cNvSpPr/>
          <p:nvPr/>
        </p:nvSpPr>
        <p:spPr>
          <a:xfrm>
            <a:off x="1438877" y="744427"/>
            <a:ext cx="9703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System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D7AE6-5B21-4625-A521-6F0A7E47B6F4}"/>
              </a:ext>
            </a:extLst>
          </p:cNvPr>
          <p:cNvSpPr txBox="1"/>
          <p:nvPr/>
        </p:nvSpPr>
        <p:spPr>
          <a:xfrm>
            <a:off x="2309567" y="2351219"/>
            <a:ext cx="34767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My local Machine specs:</a:t>
            </a:r>
          </a:p>
          <a:p>
            <a:endParaRPr lang="en-SG" dirty="0"/>
          </a:p>
          <a:p>
            <a:r>
              <a:rPr lang="en-SG" dirty="0"/>
              <a:t>Processor : i7-6500U CPU, 2.50GHZ</a:t>
            </a:r>
          </a:p>
          <a:p>
            <a:r>
              <a:rPr lang="en-SG" dirty="0"/>
              <a:t>RAM: 16GB</a:t>
            </a:r>
          </a:p>
          <a:p>
            <a:r>
              <a:rPr lang="en-SG" dirty="0"/>
              <a:t>1TB HDD</a:t>
            </a:r>
          </a:p>
        </p:txBody>
      </p:sp>
      <p:pic>
        <p:nvPicPr>
          <p:cNvPr id="10" name="Picture 9" descr="A picture containing computer, comb, city&#10;&#10;Description automatically generated">
            <a:extLst>
              <a:ext uri="{FF2B5EF4-FFF2-40B4-BE49-F238E27FC236}">
                <a16:creationId xmlns:a16="http://schemas.microsoft.com/office/drawing/2014/main" id="{D95A0760-4EA5-4141-AF5C-5F918E82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49" y="1770149"/>
            <a:ext cx="3630777" cy="3630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212131-DEFC-436B-BD16-F38654A73011}"/>
              </a:ext>
            </a:extLst>
          </p:cNvPr>
          <p:cNvSpPr txBox="1"/>
          <p:nvPr/>
        </p:nvSpPr>
        <p:spPr>
          <a:xfrm>
            <a:off x="1846047" y="5070603"/>
            <a:ext cx="579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Cannot estimate the load of network traffic…</a:t>
            </a:r>
          </a:p>
        </p:txBody>
      </p:sp>
    </p:spTree>
    <p:extLst>
      <p:ext uri="{BB962C8B-B14F-4D97-AF65-F5344CB8AC3E}">
        <p14:creationId xmlns:p14="http://schemas.microsoft.com/office/powerpoint/2010/main" val="18001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ACC8C-1826-498F-8691-F90767F23AD8}"/>
              </a:ext>
            </a:extLst>
          </p:cNvPr>
          <p:cNvSpPr/>
          <p:nvPr/>
        </p:nvSpPr>
        <p:spPr>
          <a:xfrm>
            <a:off x="1438877" y="744427"/>
            <a:ext cx="9703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>
                <a:solidFill>
                  <a:srgbClr val="0070C0"/>
                </a:solidFill>
              </a:rPr>
              <a:t>Prototype</a:t>
            </a:r>
            <a:endParaRPr lang="en-SG" sz="2800" b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72D3EA-C58D-48FC-BD13-CCA02DA50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97"/>
          <a:stretch/>
        </p:blipFill>
        <p:spPr>
          <a:xfrm>
            <a:off x="522038" y="1733550"/>
            <a:ext cx="11147923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3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ACC8C-1826-498F-8691-F90767F23AD8}"/>
              </a:ext>
            </a:extLst>
          </p:cNvPr>
          <p:cNvSpPr/>
          <p:nvPr/>
        </p:nvSpPr>
        <p:spPr>
          <a:xfrm>
            <a:off x="1438877" y="744427"/>
            <a:ext cx="9703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>
                <a:solidFill>
                  <a:srgbClr val="0070C0"/>
                </a:solidFill>
              </a:rPr>
              <a:t>Prototype</a:t>
            </a:r>
            <a:endParaRPr lang="en-SG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CE8F2-3DF8-4B47-B6D9-1EE8E5F5A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6"/>
          <a:stretch/>
        </p:blipFill>
        <p:spPr>
          <a:xfrm>
            <a:off x="1852613" y="1935612"/>
            <a:ext cx="8091488" cy="37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ACC8C-1826-498F-8691-F90767F23AD8}"/>
              </a:ext>
            </a:extLst>
          </p:cNvPr>
          <p:cNvSpPr/>
          <p:nvPr/>
        </p:nvSpPr>
        <p:spPr>
          <a:xfrm>
            <a:off x="1438877" y="744427"/>
            <a:ext cx="9703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Prototype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E85397-77F6-48E6-9635-D6A725C5B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64"/>
          <a:stretch/>
        </p:blipFill>
        <p:spPr>
          <a:xfrm>
            <a:off x="842239" y="1610383"/>
            <a:ext cx="10896600" cy="46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FDDE-8D60-4BFF-B0E1-D5FE5EC5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2160059"/>
            <a:ext cx="7924800" cy="1640416"/>
          </a:xfrm>
        </p:spPr>
        <p:txBody>
          <a:bodyPr/>
          <a:lstStyle/>
          <a:p>
            <a:r>
              <a:rPr lang="en-SG" dirty="0"/>
              <a:t>.NET Framework: 4.8</a:t>
            </a:r>
          </a:p>
          <a:p>
            <a:r>
              <a:rPr lang="en-SG" dirty="0"/>
              <a:t>Entity framework :  6.3.0</a:t>
            </a:r>
          </a:p>
          <a:p>
            <a:r>
              <a:rPr lang="en-SG" dirty="0"/>
              <a:t>ComponentSpace.SAML2: 2.6.0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D2E20-51B1-46A1-9990-10EE49F23142}"/>
              </a:ext>
            </a:extLst>
          </p:cNvPr>
          <p:cNvSpPr/>
          <p:nvPr/>
        </p:nvSpPr>
        <p:spPr>
          <a:xfrm>
            <a:off x="1438877" y="744427"/>
            <a:ext cx="9703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2376056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AA2DA8-0931-4228-8209-C8B499A28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05853"/>
              </p:ext>
            </p:extLst>
          </p:nvPr>
        </p:nvGraphicFramePr>
        <p:xfrm>
          <a:off x="2148751" y="1881716"/>
          <a:ext cx="8054976" cy="4119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84992">
                  <a:extLst>
                    <a:ext uri="{9D8B030D-6E8A-4147-A177-3AD203B41FA5}">
                      <a16:colId xmlns:a16="http://schemas.microsoft.com/office/drawing/2014/main" val="1039678156"/>
                    </a:ext>
                  </a:extLst>
                </a:gridCol>
                <a:gridCol w="2684992">
                  <a:extLst>
                    <a:ext uri="{9D8B030D-6E8A-4147-A177-3AD203B41FA5}">
                      <a16:colId xmlns:a16="http://schemas.microsoft.com/office/drawing/2014/main" val="1229382201"/>
                    </a:ext>
                  </a:extLst>
                </a:gridCol>
                <a:gridCol w="2684992">
                  <a:extLst>
                    <a:ext uri="{9D8B030D-6E8A-4147-A177-3AD203B41FA5}">
                      <a16:colId xmlns:a16="http://schemas.microsoft.com/office/drawing/2014/main" val="2907002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 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0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SAML service provider (SP)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Initiate Single Sign 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Create two to more apps to check SSO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Retrieving attributes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7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Initiate Single Logout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8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Convert from Web forms</a:t>
                      </a:r>
                    </a:p>
                    <a:p>
                      <a:r>
                        <a:rPr lang="en-US" dirty="0"/>
                        <a:t>To MVC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4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demo application and test SP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Validations and Security check.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0589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4C1CF94-39B4-4AE5-94BA-7B6359F1BCAF}"/>
              </a:ext>
            </a:extLst>
          </p:cNvPr>
          <p:cNvSpPr/>
          <p:nvPr/>
        </p:nvSpPr>
        <p:spPr>
          <a:xfrm>
            <a:off x="1438877" y="744427"/>
            <a:ext cx="9703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38964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AA62DAE-C1A0-4F0A-98F5-01F761286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2336800"/>
            <a:ext cx="2768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8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Acting as SAML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Three main Components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123E85-4BB5-45D4-B193-EF6CBD5CA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44" y="2492535"/>
            <a:ext cx="1476151" cy="147615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89DCC8-E049-4E4B-B40D-622A20C3C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8355571" y="2492535"/>
            <a:ext cx="2277823" cy="1476151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A8BF9613-E9A4-4242-ACCB-FE766ED85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73" y="2379995"/>
            <a:ext cx="1571110" cy="15711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230CDB-F97C-4128-950A-9E960979DA95}"/>
              </a:ext>
            </a:extLst>
          </p:cNvPr>
          <p:cNvSpPr txBox="1"/>
          <p:nvPr/>
        </p:nvSpPr>
        <p:spPr>
          <a:xfrm>
            <a:off x="2119718" y="412725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Users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69D40A-233F-4408-A1AB-34C6D8FF6427}"/>
              </a:ext>
            </a:extLst>
          </p:cNvPr>
          <p:cNvSpPr txBox="1"/>
          <p:nvPr/>
        </p:nvSpPr>
        <p:spPr>
          <a:xfrm>
            <a:off x="5159525" y="4101472"/>
            <a:ext cx="1872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Service Provider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777D90-B3A1-476B-A44B-7B4E5F763A5E}"/>
              </a:ext>
            </a:extLst>
          </p:cNvPr>
          <p:cNvSpPr txBox="1"/>
          <p:nvPr/>
        </p:nvSpPr>
        <p:spPr>
          <a:xfrm>
            <a:off x="8504403" y="4127254"/>
            <a:ext cx="1980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Identity Provider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9E914C3-4758-4C1E-90CD-7BDF6DAAF210}"/>
              </a:ext>
            </a:extLst>
          </p:cNvPr>
          <p:cNvSpPr/>
          <p:nvPr/>
        </p:nvSpPr>
        <p:spPr>
          <a:xfrm>
            <a:off x="3667027" y="3165550"/>
            <a:ext cx="1263192" cy="263450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90D983AD-3D37-40C8-A575-C43764F59BAE}"/>
              </a:ext>
            </a:extLst>
          </p:cNvPr>
          <p:cNvSpPr/>
          <p:nvPr/>
        </p:nvSpPr>
        <p:spPr>
          <a:xfrm>
            <a:off x="7082397" y="3054500"/>
            <a:ext cx="1263192" cy="263450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43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8FB8B-01DE-47B3-8F98-0A5EDC0B972D}"/>
              </a:ext>
            </a:extLst>
          </p:cNvPr>
          <p:cNvCxnSpPr>
            <a:cxnSpLocks/>
          </p:cNvCxnSpPr>
          <p:nvPr/>
        </p:nvCxnSpPr>
        <p:spPr>
          <a:xfrm flipV="1">
            <a:off x="2381026" y="2340784"/>
            <a:ext cx="2281286" cy="6693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5" y="581877"/>
            <a:ext cx="8305813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Acting as SAML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SAML in a nutshell – </a:t>
            </a:r>
            <a:r>
              <a:rPr lang="en-SG" sz="2400" dirty="0"/>
              <a:t>Service-provider-initiated login</a:t>
            </a:r>
            <a:endParaRPr lang="en-SG" sz="2400" b="1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F0AA9E-8991-46E1-948D-23EDE9E8B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66" y="3384396"/>
            <a:ext cx="733759" cy="733759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5E29172-7962-4EA8-A63A-F09397D61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135066"/>
            <a:ext cx="875021" cy="87502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2EEF1A2-D2E4-4F77-A08D-43C36C82FC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5542236" y="4529559"/>
            <a:ext cx="1350230" cy="8750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52D04D-349B-45EE-A42F-708B19641F63}"/>
              </a:ext>
            </a:extLst>
          </p:cNvPr>
          <p:cNvSpPr/>
          <p:nvPr/>
        </p:nvSpPr>
        <p:spPr>
          <a:xfrm>
            <a:off x="628433" y="4181384"/>
            <a:ext cx="177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USERS/Browsers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E45A0-1EB2-4B94-8ADE-58A7CD56DDE5}"/>
              </a:ext>
            </a:extLst>
          </p:cNvPr>
          <p:cNvSpPr/>
          <p:nvPr/>
        </p:nvSpPr>
        <p:spPr>
          <a:xfrm>
            <a:off x="5188575" y="3057108"/>
            <a:ext cx="2057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SERVICE PROVIDER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887F4-2AED-41CF-AF76-3608A2F80912}"/>
              </a:ext>
            </a:extLst>
          </p:cNvPr>
          <p:cNvSpPr/>
          <p:nvPr/>
        </p:nvSpPr>
        <p:spPr>
          <a:xfrm>
            <a:off x="5192791" y="5319685"/>
            <a:ext cx="2158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IDENTITY PROVIDER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F82E74-8A2D-4A83-8EC5-226F8ED1C2BD}"/>
              </a:ext>
            </a:extLst>
          </p:cNvPr>
          <p:cNvCxnSpPr>
            <a:cxnSpLocks/>
          </p:cNvCxnSpPr>
          <p:nvPr/>
        </p:nvCxnSpPr>
        <p:spPr>
          <a:xfrm flipV="1">
            <a:off x="2626928" y="2994180"/>
            <a:ext cx="2281286" cy="6693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E78FDA-7E08-4FA3-B308-6D21BBE516F2}"/>
              </a:ext>
            </a:extLst>
          </p:cNvPr>
          <p:cNvCxnSpPr>
            <a:cxnSpLocks/>
          </p:cNvCxnSpPr>
          <p:nvPr/>
        </p:nvCxnSpPr>
        <p:spPr>
          <a:xfrm flipH="1">
            <a:off x="2531741" y="2675435"/>
            <a:ext cx="2238215" cy="653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467ADE-AE48-499E-81EA-D4A2FE3FDEBE}"/>
              </a:ext>
            </a:extLst>
          </p:cNvPr>
          <p:cNvCxnSpPr/>
          <p:nvPr/>
        </p:nvCxnSpPr>
        <p:spPr>
          <a:xfrm>
            <a:off x="2498096" y="4666268"/>
            <a:ext cx="2714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AF531-F7D0-4C6C-8FE5-F8731874C1C4}"/>
              </a:ext>
            </a:extLst>
          </p:cNvPr>
          <p:cNvCxnSpPr/>
          <p:nvPr/>
        </p:nvCxnSpPr>
        <p:spPr>
          <a:xfrm flipH="1">
            <a:off x="2399880" y="4967069"/>
            <a:ext cx="2831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BB6C3A-0C8F-484D-8595-41B683BEEA97}"/>
              </a:ext>
            </a:extLst>
          </p:cNvPr>
          <p:cNvSpPr txBox="1"/>
          <p:nvPr/>
        </p:nvSpPr>
        <p:spPr>
          <a:xfrm>
            <a:off x="3118778" y="25070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❶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FD9E82-AED0-4759-B350-3ADC52678197}"/>
              </a:ext>
            </a:extLst>
          </p:cNvPr>
          <p:cNvSpPr/>
          <p:nvPr/>
        </p:nvSpPr>
        <p:spPr>
          <a:xfrm>
            <a:off x="3267305" y="28574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❷</a:t>
            </a:r>
            <a:endParaRPr lang="en-S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DDA89C-F07F-42B8-845A-0B34A3136D58}"/>
              </a:ext>
            </a:extLst>
          </p:cNvPr>
          <p:cNvSpPr/>
          <p:nvPr/>
        </p:nvSpPr>
        <p:spPr>
          <a:xfrm>
            <a:off x="3557113" y="446415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❸</a:t>
            </a:r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6E9064-047B-42AA-922F-0DCA07EC5FFD}"/>
              </a:ext>
            </a:extLst>
          </p:cNvPr>
          <p:cNvSpPr/>
          <p:nvPr/>
        </p:nvSpPr>
        <p:spPr>
          <a:xfrm>
            <a:off x="5977786" y="570970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❹</a:t>
            </a:r>
            <a:endParaRPr lang="en-SG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97C1D3-411F-45BD-81F3-E9F38A74B51B}"/>
              </a:ext>
            </a:extLst>
          </p:cNvPr>
          <p:cNvSpPr/>
          <p:nvPr/>
        </p:nvSpPr>
        <p:spPr>
          <a:xfrm>
            <a:off x="3557113" y="479727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❺</a:t>
            </a:r>
            <a:endParaRPr lang="en-SG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54DB03-FB47-43BA-878C-B6F9F1A92BA1}"/>
              </a:ext>
            </a:extLst>
          </p:cNvPr>
          <p:cNvSpPr/>
          <p:nvPr/>
        </p:nvSpPr>
        <p:spPr>
          <a:xfrm>
            <a:off x="3382711" y="318496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❻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307BC7-3698-4195-966A-39037320A3AA}"/>
              </a:ext>
            </a:extLst>
          </p:cNvPr>
          <p:cNvSpPr txBox="1"/>
          <p:nvPr/>
        </p:nvSpPr>
        <p:spPr>
          <a:xfrm>
            <a:off x="5766789" y="344878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❼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1D4EEE-F0E2-4CCE-9C96-C72675C3D35D}"/>
              </a:ext>
            </a:extLst>
          </p:cNvPr>
          <p:cNvSpPr/>
          <p:nvPr/>
        </p:nvSpPr>
        <p:spPr>
          <a:xfrm>
            <a:off x="3528574" y="352902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❽</a:t>
            </a:r>
            <a:endParaRPr lang="en-SG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7684EA-CD81-4654-9436-3052A0A8F6D6}"/>
              </a:ext>
            </a:extLst>
          </p:cNvPr>
          <p:cNvCxnSpPr>
            <a:cxnSpLocks/>
          </p:cNvCxnSpPr>
          <p:nvPr/>
        </p:nvCxnSpPr>
        <p:spPr>
          <a:xfrm flipH="1">
            <a:off x="2745875" y="3337641"/>
            <a:ext cx="2238215" cy="6533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55073-434A-488D-BFBF-9A27891ACE4E}"/>
              </a:ext>
            </a:extLst>
          </p:cNvPr>
          <p:cNvCxnSpPr/>
          <p:nvPr/>
        </p:nvCxnSpPr>
        <p:spPr>
          <a:xfrm>
            <a:off x="7729980" y="2406772"/>
            <a:ext cx="0" cy="3241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D774B4-8621-4434-BD33-2FB5F6102C87}"/>
              </a:ext>
            </a:extLst>
          </p:cNvPr>
          <p:cNvSpPr txBox="1"/>
          <p:nvPr/>
        </p:nvSpPr>
        <p:spPr>
          <a:xfrm>
            <a:off x="7921289" y="2498516"/>
            <a:ext cx="4181401" cy="3378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User tries to log on SP side.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SP generates SAML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Redirects to IDP for Authentication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Authenticate Certificate &amp; SAML Assertion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Sends back the SAML Response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Redirects back to SP with SAML Response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Authenticate certificate or metadata, create</a:t>
            </a:r>
          </a:p>
          <a:p>
            <a:pPr>
              <a:lnSpc>
                <a:spcPct val="150000"/>
              </a:lnSpc>
            </a:pPr>
            <a:r>
              <a:rPr lang="en-SG" sz="1600" dirty="0"/>
              <a:t>       local session for user.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Enables login.</a:t>
            </a:r>
          </a:p>
        </p:txBody>
      </p:sp>
    </p:spTree>
    <p:extLst>
      <p:ext uri="{BB962C8B-B14F-4D97-AF65-F5344CB8AC3E}">
        <p14:creationId xmlns:p14="http://schemas.microsoft.com/office/powerpoint/2010/main" val="1115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8FB8B-01DE-47B3-8F98-0A5EDC0B972D}"/>
              </a:ext>
            </a:extLst>
          </p:cNvPr>
          <p:cNvCxnSpPr>
            <a:cxnSpLocks/>
          </p:cNvCxnSpPr>
          <p:nvPr/>
        </p:nvCxnSpPr>
        <p:spPr>
          <a:xfrm flipV="1">
            <a:off x="2513003" y="2783843"/>
            <a:ext cx="2281286" cy="6693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5" y="581877"/>
            <a:ext cx="8305813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Acting as SAML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SAML in a nutshell – I</a:t>
            </a:r>
            <a:r>
              <a:rPr lang="en-SG" sz="2400" dirty="0"/>
              <a:t>dentity-provider-initiated login</a:t>
            </a:r>
            <a:endParaRPr lang="en-SG" sz="2400" b="1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F0AA9E-8991-46E1-948D-23EDE9E8B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66" y="3384396"/>
            <a:ext cx="733759" cy="733759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5E29172-7962-4EA8-A63A-F09397D61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98" y="4299239"/>
            <a:ext cx="875021" cy="8750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52D04D-349B-45EE-A42F-708B19641F63}"/>
              </a:ext>
            </a:extLst>
          </p:cNvPr>
          <p:cNvSpPr/>
          <p:nvPr/>
        </p:nvSpPr>
        <p:spPr>
          <a:xfrm>
            <a:off x="628433" y="4181384"/>
            <a:ext cx="177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USERS/Browsers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E45A0-1EB2-4B94-8ADE-58A7CD56DDE5}"/>
              </a:ext>
            </a:extLst>
          </p:cNvPr>
          <p:cNvSpPr/>
          <p:nvPr/>
        </p:nvSpPr>
        <p:spPr>
          <a:xfrm>
            <a:off x="5164723" y="3057108"/>
            <a:ext cx="210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IDENTITY PROVIDER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887F4-2AED-41CF-AF76-3608A2F80912}"/>
              </a:ext>
            </a:extLst>
          </p:cNvPr>
          <p:cNvSpPr/>
          <p:nvPr/>
        </p:nvSpPr>
        <p:spPr>
          <a:xfrm>
            <a:off x="5269547" y="5319685"/>
            <a:ext cx="200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SERVICE PROVIDER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E78FDA-7E08-4FA3-B308-6D21BBE516F2}"/>
              </a:ext>
            </a:extLst>
          </p:cNvPr>
          <p:cNvCxnSpPr>
            <a:cxnSpLocks/>
          </p:cNvCxnSpPr>
          <p:nvPr/>
        </p:nvCxnSpPr>
        <p:spPr>
          <a:xfrm flipH="1">
            <a:off x="2663718" y="3118494"/>
            <a:ext cx="2238215" cy="6533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467ADE-AE48-499E-81EA-D4A2FE3FDEBE}"/>
              </a:ext>
            </a:extLst>
          </p:cNvPr>
          <p:cNvCxnSpPr/>
          <p:nvPr/>
        </p:nvCxnSpPr>
        <p:spPr>
          <a:xfrm>
            <a:off x="2498096" y="4666268"/>
            <a:ext cx="2714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AF531-F7D0-4C6C-8FE5-F8731874C1C4}"/>
              </a:ext>
            </a:extLst>
          </p:cNvPr>
          <p:cNvCxnSpPr/>
          <p:nvPr/>
        </p:nvCxnSpPr>
        <p:spPr>
          <a:xfrm flipH="1">
            <a:off x="2399880" y="4967069"/>
            <a:ext cx="283198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BB6C3A-0C8F-484D-8595-41B683BEEA97}"/>
              </a:ext>
            </a:extLst>
          </p:cNvPr>
          <p:cNvSpPr txBox="1"/>
          <p:nvPr/>
        </p:nvSpPr>
        <p:spPr>
          <a:xfrm>
            <a:off x="3250755" y="295015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❶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FD9E82-AED0-4759-B350-3ADC52678197}"/>
              </a:ext>
            </a:extLst>
          </p:cNvPr>
          <p:cNvSpPr/>
          <p:nvPr/>
        </p:nvSpPr>
        <p:spPr>
          <a:xfrm>
            <a:off x="5857940" y="338719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❷</a:t>
            </a:r>
            <a:endParaRPr lang="en-S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DDA89C-F07F-42B8-845A-0B34A3136D58}"/>
              </a:ext>
            </a:extLst>
          </p:cNvPr>
          <p:cNvSpPr/>
          <p:nvPr/>
        </p:nvSpPr>
        <p:spPr>
          <a:xfrm>
            <a:off x="3362940" y="330316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❸</a:t>
            </a:r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6E9064-047B-42AA-922F-0DCA07EC5FFD}"/>
              </a:ext>
            </a:extLst>
          </p:cNvPr>
          <p:cNvSpPr/>
          <p:nvPr/>
        </p:nvSpPr>
        <p:spPr>
          <a:xfrm>
            <a:off x="3535660" y="444733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❹</a:t>
            </a:r>
            <a:endParaRPr lang="en-SG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97C1D3-411F-45BD-81F3-E9F38A74B51B}"/>
              </a:ext>
            </a:extLst>
          </p:cNvPr>
          <p:cNvSpPr/>
          <p:nvPr/>
        </p:nvSpPr>
        <p:spPr>
          <a:xfrm>
            <a:off x="3557113" y="479727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❺</a:t>
            </a:r>
            <a:endParaRPr lang="en-SG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55073-434A-488D-BFBF-9A27891ACE4E}"/>
              </a:ext>
            </a:extLst>
          </p:cNvPr>
          <p:cNvCxnSpPr/>
          <p:nvPr/>
        </p:nvCxnSpPr>
        <p:spPr>
          <a:xfrm>
            <a:off x="7729980" y="2406772"/>
            <a:ext cx="0" cy="3241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D774B4-8621-4434-BD33-2FB5F6102C87}"/>
              </a:ext>
            </a:extLst>
          </p:cNvPr>
          <p:cNvSpPr txBox="1"/>
          <p:nvPr/>
        </p:nvSpPr>
        <p:spPr>
          <a:xfrm>
            <a:off x="7916012" y="2502981"/>
            <a:ext cx="3733330" cy="1900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User tries to log on IDP side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IDP generates SAML Assertion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Redirects to SP with SAML Response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Identify users, Authenticate Certificate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SG" sz="1600" dirty="0"/>
              <a:t>Enables login.</a:t>
            </a:r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F8BB8BE6-AE18-489F-B725-A80A9F5851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5503893" y="2237924"/>
            <a:ext cx="1350230" cy="8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3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CAB5871-C4B5-4A7D-B311-C56072660B60}"/>
              </a:ext>
            </a:extLst>
          </p:cNvPr>
          <p:cNvSpPr/>
          <p:nvPr/>
        </p:nvSpPr>
        <p:spPr>
          <a:xfrm>
            <a:off x="1214782" y="3060983"/>
            <a:ext cx="2213927" cy="10993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937928-7FCF-4BB6-B7D4-8E7AC79608EA}"/>
              </a:ext>
            </a:extLst>
          </p:cNvPr>
          <p:cNvSpPr/>
          <p:nvPr/>
        </p:nvSpPr>
        <p:spPr>
          <a:xfrm>
            <a:off x="8094669" y="3026127"/>
            <a:ext cx="2213927" cy="11744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Acting as SAML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Certificates in SP and IDP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89DCC8-E049-4E4B-B40D-622A20C3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8094669" y="3209296"/>
            <a:ext cx="825588" cy="535025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A8BF9613-E9A4-4242-ACCB-FE766ED85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27" y="3169108"/>
            <a:ext cx="544881" cy="54488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69D40A-233F-4408-A1AB-34C6D8FF6427}"/>
              </a:ext>
            </a:extLst>
          </p:cNvPr>
          <p:cNvSpPr txBox="1"/>
          <p:nvPr/>
        </p:nvSpPr>
        <p:spPr>
          <a:xfrm>
            <a:off x="2013408" y="3235008"/>
            <a:ext cx="187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Service Provider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777D90-B3A1-476B-A44B-7B4E5F763A5E}"/>
              </a:ext>
            </a:extLst>
          </p:cNvPr>
          <p:cNvSpPr txBox="1"/>
          <p:nvPr/>
        </p:nvSpPr>
        <p:spPr>
          <a:xfrm>
            <a:off x="8851046" y="3279274"/>
            <a:ext cx="150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Identity 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15E90-2A4B-4CB0-A820-0FE6D5D56965}"/>
              </a:ext>
            </a:extLst>
          </p:cNvPr>
          <p:cNvSpPr txBox="1"/>
          <p:nvPr/>
        </p:nvSpPr>
        <p:spPr>
          <a:xfrm>
            <a:off x="4113215" y="2635462"/>
            <a:ext cx="338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 </a:t>
            </a:r>
            <a:r>
              <a:rPr lang="en-SG" sz="1400" b="1" dirty="0"/>
              <a:t>SAML Request</a:t>
            </a:r>
          </a:p>
          <a:p>
            <a:pPr algn="ctr"/>
            <a:r>
              <a:rPr lang="en-SG" sz="1400" dirty="0"/>
              <a:t>Digitally signed by  SP’s private key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82E901F9-83C3-41AE-9E79-7C67E36AF361}"/>
              </a:ext>
            </a:extLst>
          </p:cNvPr>
          <p:cNvSpPr/>
          <p:nvPr/>
        </p:nvSpPr>
        <p:spPr>
          <a:xfrm>
            <a:off x="9449770" y="3744321"/>
            <a:ext cx="1158504" cy="613499"/>
          </a:xfrm>
          <a:prstGeom prst="round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 Metadata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934190DE-0EBB-4654-993C-5578260C6937}"/>
              </a:ext>
            </a:extLst>
          </p:cNvPr>
          <p:cNvSpPr/>
          <p:nvPr/>
        </p:nvSpPr>
        <p:spPr>
          <a:xfrm>
            <a:off x="2922520" y="3780328"/>
            <a:ext cx="1150584" cy="561146"/>
          </a:xfrm>
          <a:prstGeom prst="round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IDP Metadata</a:t>
            </a:r>
          </a:p>
        </p:txBody>
      </p:sp>
      <p:sp>
        <p:nvSpPr>
          <p:cNvPr id="29" name="Flowchart: Manual Input 28">
            <a:extLst>
              <a:ext uri="{FF2B5EF4-FFF2-40B4-BE49-F238E27FC236}">
                <a16:creationId xmlns:a16="http://schemas.microsoft.com/office/drawing/2014/main" id="{4F159461-C8EC-497A-84E2-39EBFE2F5E83}"/>
              </a:ext>
            </a:extLst>
          </p:cNvPr>
          <p:cNvSpPr/>
          <p:nvPr/>
        </p:nvSpPr>
        <p:spPr>
          <a:xfrm>
            <a:off x="10446802" y="4030514"/>
            <a:ext cx="993798" cy="771427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SP’s Public Key</a:t>
            </a:r>
          </a:p>
        </p:txBody>
      </p:sp>
      <p:sp>
        <p:nvSpPr>
          <p:cNvPr id="36" name="Flowchart: Manual Input 35">
            <a:extLst>
              <a:ext uri="{FF2B5EF4-FFF2-40B4-BE49-F238E27FC236}">
                <a16:creationId xmlns:a16="http://schemas.microsoft.com/office/drawing/2014/main" id="{09B0F988-CA75-409D-9847-2F42FDCA3B70}"/>
              </a:ext>
            </a:extLst>
          </p:cNvPr>
          <p:cNvSpPr/>
          <p:nvPr/>
        </p:nvSpPr>
        <p:spPr>
          <a:xfrm>
            <a:off x="3930567" y="4022803"/>
            <a:ext cx="1062906" cy="656192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IDP’s Public Key</a:t>
            </a:r>
          </a:p>
        </p:txBody>
      </p:sp>
      <p:sp>
        <p:nvSpPr>
          <p:cNvPr id="38" name="Flowchart: Manual Input 37">
            <a:extLst>
              <a:ext uri="{FF2B5EF4-FFF2-40B4-BE49-F238E27FC236}">
                <a16:creationId xmlns:a16="http://schemas.microsoft.com/office/drawing/2014/main" id="{F134AC75-8541-4250-9CCF-A349F3FE6F09}"/>
              </a:ext>
            </a:extLst>
          </p:cNvPr>
          <p:cNvSpPr/>
          <p:nvPr/>
        </p:nvSpPr>
        <p:spPr>
          <a:xfrm flipH="1">
            <a:off x="808407" y="3704133"/>
            <a:ext cx="1023138" cy="637341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SP’s Private Key</a:t>
            </a:r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3AED7F7F-8490-4AB0-88FF-CB05DF021D4C}"/>
              </a:ext>
            </a:extLst>
          </p:cNvPr>
          <p:cNvSpPr/>
          <p:nvPr/>
        </p:nvSpPr>
        <p:spPr>
          <a:xfrm flipH="1">
            <a:off x="7410163" y="3669294"/>
            <a:ext cx="1052965" cy="712368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IDP’s Private Key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DDEA9F-2746-46E9-B149-089AEF47186B}"/>
              </a:ext>
            </a:extLst>
          </p:cNvPr>
          <p:cNvCxnSpPr>
            <a:cxnSpLocks/>
          </p:cNvCxnSpPr>
          <p:nvPr/>
        </p:nvCxnSpPr>
        <p:spPr>
          <a:xfrm>
            <a:off x="4213346" y="2892253"/>
            <a:ext cx="33878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4C38F9-EC87-4CA8-8C12-9D7396666734}"/>
              </a:ext>
            </a:extLst>
          </p:cNvPr>
          <p:cNvSpPr txBox="1"/>
          <p:nvPr/>
        </p:nvSpPr>
        <p:spPr>
          <a:xfrm>
            <a:off x="8959921" y="2227559"/>
            <a:ext cx="2341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IDP authenticates SAML request/SP’s signature by</a:t>
            </a:r>
          </a:p>
          <a:p>
            <a:pPr algn="ctr"/>
            <a:r>
              <a:rPr lang="en-SG" sz="1400" dirty="0"/>
              <a:t>SP’s public key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21D25C-89D9-44D2-BC67-A442DB28EE1D}"/>
              </a:ext>
            </a:extLst>
          </p:cNvPr>
          <p:cNvCxnSpPr/>
          <p:nvPr/>
        </p:nvCxnSpPr>
        <p:spPr>
          <a:xfrm flipH="1">
            <a:off x="4301764" y="5109328"/>
            <a:ext cx="340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9813752-5C91-4CAD-9FD5-9CB82BE05B95}"/>
              </a:ext>
            </a:extLst>
          </p:cNvPr>
          <p:cNvSpPr txBox="1"/>
          <p:nvPr/>
        </p:nvSpPr>
        <p:spPr>
          <a:xfrm>
            <a:off x="4286641" y="4851087"/>
            <a:ext cx="338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SAML Response</a:t>
            </a:r>
          </a:p>
          <a:p>
            <a:pPr algn="ctr"/>
            <a:r>
              <a:rPr lang="en-SG" sz="1400" dirty="0"/>
              <a:t>Digitally signed by  IDP’s private 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3904B2-C8C4-4062-A22F-93EEB2E260ED}"/>
              </a:ext>
            </a:extLst>
          </p:cNvPr>
          <p:cNvSpPr txBox="1"/>
          <p:nvPr/>
        </p:nvSpPr>
        <p:spPr>
          <a:xfrm>
            <a:off x="842905" y="4635643"/>
            <a:ext cx="2341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SP authenticates SAML response/IDP’s signature by</a:t>
            </a:r>
          </a:p>
          <a:p>
            <a:pPr algn="ctr"/>
            <a:r>
              <a:rPr lang="en-SG" sz="1400" dirty="0"/>
              <a:t>IDP’s public key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2D9979-41F2-4156-AE48-C628EC88624C}"/>
              </a:ext>
            </a:extLst>
          </p:cNvPr>
          <p:cNvSpPr/>
          <p:nvPr/>
        </p:nvSpPr>
        <p:spPr>
          <a:xfrm>
            <a:off x="8674837" y="225690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❷</a:t>
            </a:r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BD03DE-CE9E-4E23-AE41-36E0C375FB54}"/>
              </a:ext>
            </a:extLst>
          </p:cNvPr>
          <p:cNvSpPr/>
          <p:nvPr/>
        </p:nvSpPr>
        <p:spPr>
          <a:xfrm>
            <a:off x="4922164" y="471683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❸</a:t>
            </a:r>
            <a:endParaRPr lang="en-SG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6C4C57-C82C-49D1-8FF5-21832446A45D}"/>
              </a:ext>
            </a:extLst>
          </p:cNvPr>
          <p:cNvSpPr/>
          <p:nvPr/>
        </p:nvSpPr>
        <p:spPr>
          <a:xfrm>
            <a:off x="597485" y="463564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❹</a:t>
            </a:r>
            <a:endParaRPr lang="en-SG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B2B91A-3DD4-492B-8388-741FFC374A21}"/>
              </a:ext>
            </a:extLst>
          </p:cNvPr>
          <p:cNvSpPr/>
          <p:nvPr/>
        </p:nvSpPr>
        <p:spPr>
          <a:xfrm>
            <a:off x="4761411" y="251296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❶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559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CAB5871-C4B5-4A7D-B311-C56072660B60}"/>
              </a:ext>
            </a:extLst>
          </p:cNvPr>
          <p:cNvSpPr/>
          <p:nvPr/>
        </p:nvSpPr>
        <p:spPr>
          <a:xfrm>
            <a:off x="2129182" y="2773229"/>
            <a:ext cx="2213927" cy="10993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Acting as SAML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Certificates in SP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A8BF9613-E9A4-4242-ACCB-FE766ED85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04" y="2908526"/>
            <a:ext cx="544881" cy="54488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69D40A-233F-4408-A1AB-34C6D8FF6427}"/>
              </a:ext>
            </a:extLst>
          </p:cNvPr>
          <p:cNvSpPr txBox="1"/>
          <p:nvPr/>
        </p:nvSpPr>
        <p:spPr>
          <a:xfrm>
            <a:off x="2572110" y="3453407"/>
            <a:ext cx="187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Service Provider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82E901F9-83C3-41AE-9E79-7C67E36AF361}"/>
              </a:ext>
            </a:extLst>
          </p:cNvPr>
          <p:cNvSpPr/>
          <p:nvPr/>
        </p:nvSpPr>
        <p:spPr>
          <a:xfrm>
            <a:off x="2729703" y="3756554"/>
            <a:ext cx="1158504" cy="613499"/>
          </a:xfrm>
          <a:prstGeom prst="round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 Metadata</a:t>
            </a:r>
          </a:p>
        </p:txBody>
      </p:sp>
      <p:sp>
        <p:nvSpPr>
          <p:cNvPr id="29" name="Flowchart: Manual Input 28">
            <a:extLst>
              <a:ext uri="{FF2B5EF4-FFF2-40B4-BE49-F238E27FC236}">
                <a16:creationId xmlns:a16="http://schemas.microsoft.com/office/drawing/2014/main" id="{4F159461-C8EC-497A-84E2-39EBFE2F5E83}"/>
              </a:ext>
            </a:extLst>
          </p:cNvPr>
          <p:cNvSpPr/>
          <p:nvPr/>
        </p:nvSpPr>
        <p:spPr>
          <a:xfrm>
            <a:off x="3752841" y="4106467"/>
            <a:ext cx="993798" cy="771427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SP’s Public Key</a:t>
            </a:r>
          </a:p>
        </p:txBody>
      </p:sp>
      <p:sp>
        <p:nvSpPr>
          <p:cNvPr id="38" name="Flowchart: Manual Input 37">
            <a:extLst>
              <a:ext uri="{FF2B5EF4-FFF2-40B4-BE49-F238E27FC236}">
                <a16:creationId xmlns:a16="http://schemas.microsoft.com/office/drawing/2014/main" id="{F134AC75-8541-4250-9CCF-A349F3FE6F09}"/>
              </a:ext>
            </a:extLst>
          </p:cNvPr>
          <p:cNvSpPr/>
          <p:nvPr/>
        </p:nvSpPr>
        <p:spPr>
          <a:xfrm flipH="1">
            <a:off x="1847287" y="4122691"/>
            <a:ext cx="1023138" cy="637341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SP’s Private 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3904B2-C8C4-4062-A22F-93EEB2E260ED}"/>
              </a:ext>
            </a:extLst>
          </p:cNvPr>
          <p:cNvSpPr txBox="1"/>
          <p:nvPr/>
        </p:nvSpPr>
        <p:spPr>
          <a:xfrm>
            <a:off x="5943690" y="2307256"/>
            <a:ext cx="4720210" cy="285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600" dirty="0"/>
              <a:t>There are several options listed  for  creating keys, but many organizations create their own self-signed certificate/private key. We can do this by PowerShell as documented in the Certificate Guide.                          </a:t>
            </a:r>
            <a:endParaRPr lang="en-US" sz="1600" dirty="0"/>
          </a:p>
          <a:p>
            <a:endParaRPr lang="en-US" sz="1600" dirty="0"/>
          </a:p>
          <a:p>
            <a:pPr>
              <a:lnSpc>
                <a:spcPct val="150000"/>
              </a:lnSpc>
            </a:pPr>
            <a:r>
              <a:rPr lang="en-SG" sz="2000" dirty="0"/>
              <a:t>Options to create certificate/private key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</a:t>
            </a:r>
            <a:r>
              <a:rPr lang="en-US" sz="1600" b="1" dirty="0"/>
              <a:t>Self-signed</a:t>
            </a:r>
            <a:r>
              <a:rPr lang="en-US" sz="1600" dirty="0"/>
              <a:t>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CA-issued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Shared with HTTP</a:t>
            </a:r>
            <a:endParaRPr lang="en-SG" sz="160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EECA5E1-00B3-46F3-88E4-53F390388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3977288"/>
            <a:ext cx="352425" cy="3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6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Acting as SAML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Certificates Storage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3904B2-C8C4-4062-A22F-93EEB2E260ED}"/>
              </a:ext>
            </a:extLst>
          </p:cNvPr>
          <p:cNvSpPr txBox="1"/>
          <p:nvPr/>
        </p:nvSpPr>
        <p:spPr>
          <a:xfrm>
            <a:off x="5581740" y="1978244"/>
            <a:ext cx="5600610" cy="340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SAML configuration supports certificates stored in: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•Certificate file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•Windows certificate store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•Certificate string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•Application configuration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•Azure key vault</a:t>
            </a:r>
            <a:endParaRPr lang="en-SG" sz="160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EECA5E1-00B3-46F3-88E4-53F39038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4" y="2638027"/>
            <a:ext cx="390525" cy="4580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4170E2-43B5-4F47-984D-AA823F45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46" y="2705998"/>
            <a:ext cx="3714751" cy="9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9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Acting as SAML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SAML Workflow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1C8C01-E138-4EFC-8117-E081E40C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4" y="1817280"/>
            <a:ext cx="10656732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1069</Words>
  <Application>Microsoft Office PowerPoint</Application>
  <PresentationFormat>Widescreen</PresentationFormat>
  <Paragraphs>287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SAML Assertion  </vt:lpstr>
      <vt:lpstr>PowerPoint Presentation</vt:lpstr>
      <vt:lpstr>SAML Protocols  </vt:lpstr>
      <vt:lpstr>SAML Bindings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Maurya</dc:creator>
  <cp:lastModifiedBy>Indrajit Maurya</cp:lastModifiedBy>
  <cp:revision>46</cp:revision>
  <dcterms:created xsi:type="dcterms:W3CDTF">2019-10-02T01:28:57Z</dcterms:created>
  <dcterms:modified xsi:type="dcterms:W3CDTF">2019-10-14T07:10:43Z</dcterms:modified>
</cp:coreProperties>
</file>