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59" r:id="rId5"/>
    <p:sldId id="257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drajit Maurya" initials="IM" lastIdx="1" clrIdx="0">
    <p:extLst>
      <p:ext uri="{19B8F6BF-5375-455C-9EA6-DF929625EA0E}">
        <p15:presenceInfo xmlns:p15="http://schemas.microsoft.com/office/powerpoint/2012/main" userId="S::e0384790@u.nus.edu::99aeee4e-78bc-4251-9560-db39b2dd23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C67C9-3B77-4F85-954A-B2D5C1921DB9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97F93-6785-4867-866E-20D3CF1CF9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27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C9C6-8913-4F58-BD0F-ABA47E5B4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616B0-CFED-47F5-A1A7-ACE8377CA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D2256-8E3A-40BC-9ECE-4C7969251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3670-DFF6-4B58-84D6-A35F6BBA86BF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48BBD-CEFA-4126-BD84-D93E892D6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A3013-EEB0-4CC3-9385-B2B7847B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71FC-B14B-46A6-B809-FCBC49815D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447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1F9C-C474-4C24-BFC0-09937FA1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F5739-4ABF-4289-92EC-3DE0356A4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CC33A-39DA-4E60-82B3-7552F8A7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3670-DFF6-4B58-84D6-A35F6BBA86BF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7DE1A-0253-4B46-A616-EFDA385E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1C56C-B8E1-4444-B0C3-10122A0A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71FC-B14B-46A6-B809-FCBC49815D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366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8DFEA8-BD4D-459E-921E-9D52C7980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14F69-84FE-4CEF-A90E-45CA1E03C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5F7AA-2C35-4F48-84AD-058A8E37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3670-DFF6-4B58-84D6-A35F6BBA86BF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409E9-6D87-45F1-96D7-BA5FD6AD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7CB3B-AE38-41F0-97B9-83D06419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71FC-B14B-46A6-B809-FCBC49815D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042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C99F-3665-4D5D-B067-5D8829DC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9126A-ECC2-4B95-8CCE-BA753043F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F022E-F65D-40A4-B2F4-0077BC5DA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3670-DFF6-4B58-84D6-A35F6BBA86BF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C837D-FEF9-40DB-B886-C66077C49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C9407-6B45-4CC8-895C-AB8907D3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71FC-B14B-46A6-B809-FCBC49815D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453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56BD-78D3-4C30-B100-41AD3417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05AA0-58A0-49E7-8C80-5B03597AA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766A3-BF79-4851-A772-F765B8701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3670-DFF6-4B58-84D6-A35F6BBA86BF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85FAD-8162-4201-95D2-47F4153A0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16007-540F-4DDD-B39D-A5E8200B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71FC-B14B-46A6-B809-FCBC49815D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353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F4FD1-CFB6-4267-9909-13FA76FA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7C8D-ABB5-4BA3-A464-565CD2738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E02A6-8F35-478B-8C84-719A53BD2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DB398-EC7F-4CBA-B3AB-8AE4F33A8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3670-DFF6-4B58-84D6-A35F6BBA86BF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76446-AEAC-4A72-ACB0-AA19974B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F83E0-986F-4181-9967-870F57162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71FC-B14B-46A6-B809-FCBC49815D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749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C353F-582B-41C5-9A44-098F0C9F0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62FE9-766F-461B-85FE-85744351B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17414-C880-4D33-96EF-579CA5F0D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75D4A5-D072-48FE-B363-3756D318F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2FF10-4746-414C-969A-730EACB0B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B5F130-7B36-461E-9D3B-4D0E71009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3670-DFF6-4B58-84D6-A35F6BBA86BF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0DE48-F02C-49EB-B871-A0073AC5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B33B2E-9FAD-4C2C-9B1B-E5236E97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71FC-B14B-46A6-B809-FCBC49815D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211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E05CC-1FC6-4992-AE36-63922056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33DF9-E878-4F29-BBF7-17B7648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3670-DFF6-4B58-84D6-A35F6BBA86BF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03C64-FFBE-4EF6-961B-073865F4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780AF-AFFF-47E8-A31F-839C8989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71FC-B14B-46A6-B809-FCBC49815D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471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66AD66-FDFA-489F-84E9-6DB1A37F8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3670-DFF6-4B58-84D6-A35F6BBA86BF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70646-47E6-44A9-AD1B-8A5C4426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4F43B-27AC-4C20-8C4E-B0009AD4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71FC-B14B-46A6-B809-FCBC49815D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178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6A6B-22B0-42A9-B5CA-119497FA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2D097-CD5E-481E-9A00-A9FBF2A75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F8996-67EE-4905-8E72-55B29BF79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0EFD3-871C-4853-AC61-21EA6032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3670-DFF6-4B58-84D6-A35F6BBA86BF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E4EA5-3294-41DD-B67D-F59637A5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3D68B-2769-481C-BDBD-CDF37A7B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71FC-B14B-46A6-B809-FCBC49815D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291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2D06-0217-4181-B588-F99122285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D04A95-1529-4BB5-87CA-3FA7535E0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AE04D-715B-4836-91AD-A790F37F2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48FC0-D90C-4D5D-AFB6-714BC431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3670-DFF6-4B58-84D6-A35F6BBA86BF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2B7D6-DF6B-4A08-B82F-247DE423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F970A-BF3C-4828-BA69-613190B8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71FC-B14B-46A6-B809-FCBC49815D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115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5BF14C-C25D-4A5E-A0E4-E2EE2951E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9ADAF-09C2-449F-8DB7-5CCD7EAD6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80879-FDB4-4A70-A79B-9A82C72750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73670-DFF6-4B58-84D6-A35F6BBA86BF}" type="datetimeFigureOut">
              <a:rPr lang="en-SG" smtClean="0"/>
              <a:t>8/10/2019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1F863-FD23-49CB-B4B0-35A1BF0C0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03407-3994-4FDD-B5ED-A5C71A884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F71FC-B14B-46A6-B809-FCBC49815D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129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amlidp.io/idp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9864/loginSP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F1A6FF-1A01-4517-B1D1-E93821E91C25}"/>
              </a:ext>
            </a:extLst>
          </p:cNvPr>
          <p:cNvSpPr txBox="1"/>
          <p:nvPr/>
        </p:nvSpPr>
        <p:spPr>
          <a:xfrm>
            <a:off x="3134034" y="1219200"/>
            <a:ext cx="571438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SG" sz="2800" b="1" dirty="0"/>
          </a:p>
          <a:p>
            <a:pPr algn="ctr"/>
            <a:r>
              <a:rPr lang="en-SG" sz="2800" b="1" dirty="0"/>
              <a:t>SAML2.0</a:t>
            </a:r>
          </a:p>
          <a:p>
            <a:pPr algn="ctr"/>
            <a:r>
              <a:rPr lang="en-SG" sz="2800" b="1" dirty="0"/>
              <a:t>Creating Service Provider Application</a:t>
            </a:r>
          </a:p>
          <a:p>
            <a:pPr algn="ctr"/>
            <a:r>
              <a:rPr lang="en-SG" sz="2800" b="1" dirty="0"/>
              <a:t>ASP.NET Web Forms</a:t>
            </a:r>
          </a:p>
          <a:p>
            <a:pPr algn="ctr"/>
            <a:endParaRPr lang="en-SG" sz="2800" b="1" dirty="0"/>
          </a:p>
          <a:p>
            <a:pPr algn="ctr"/>
            <a:r>
              <a:rPr lang="en-SG" sz="2800" b="1" dirty="0"/>
              <a:t>Using ComponentSpace.dll</a:t>
            </a:r>
          </a:p>
        </p:txBody>
      </p:sp>
    </p:spTree>
    <p:extLst>
      <p:ext uri="{BB962C8B-B14F-4D97-AF65-F5344CB8AC3E}">
        <p14:creationId xmlns:p14="http://schemas.microsoft.com/office/powerpoint/2010/main" val="12035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4B34D-F27F-457C-819E-58CC5BA8AC4C}"/>
              </a:ext>
            </a:extLst>
          </p:cNvPr>
          <p:cNvSpPr txBox="1"/>
          <p:nvPr/>
        </p:nvSpPr>
        <p:spPr>
          <a:xfrm>
            <a:off x="1444046" y="723900"/>
            <a:ext cx="90144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Trial Identity providers   </a:t>
            </a:r>
            <a:r>
              <a:rPr lang="en-SG" sz="3200" dirty="0">
                <a:hlinkClick r:id="rId2"/>
              </a:rPr>
              <a:t>https://samlidp.io/idp/</a:t>
            </a:r>
            <a:r>
              <a:rPr lang="en-SG" sz="3200" dirty="0"/>
              <a:t> </a:t>
            </a:r>
          </a:p>
          <a:p>
            <a:pPr algn="ctr"/>
            <a:endParaRPr lang="en-SG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83AD9-68B1-4B91-ABAF-AF64A66D15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222" r="29609" b="61784"/>
          <a:stretch/>
        </p:blipFill>
        <p:spPr>
          <a:xfrm>
            <a:off x="138832" y="1347366"/>
            <a:ext cx="7743825" cy="9897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EE365D-98A1-47FB-B32E-EDB803015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82" y="4660875"/>
            <a:ext cx="8696325" cy="10772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68DBDF-F65B-4AE8-9CED-1C083D85D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832" y="2819776"/>
            <a:ext cx="7030287" cy="12184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EADADD-F969-4246-9680-88D70EF532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5213" y="2959725"/>
            <a:ext cx="7030287" cy="293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8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17C1C6-08E5-4792-AAB8-FFF582FEE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32" y="743326"/>
            <a:ext cx="7030287" cy="12184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9523C6-57EC-437A-BF51-500A5422B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3290500"/>
            <a:ext cx="8696325" cy="1077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EE0DE4-3745-4237-AD2B-3F70FB4D2C6F}"/>
              </a:ext>
            </a:extLst>
          </p:cNvPr>
          <p:cNvSpPr txBox="1"/>
          <p:nvPr/>
        </p:nvSpPr>
        <p:spPr>
          <a:xfrm>
            <a:off x="4113594" y="2505670"/>
            <a:ext cx="70254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This key is to be copied to my idp.cer, and this is the public key of My IDP.</a:t>
            </a:r>
          </a:p>
          <a:p>
            <a:endParaRPr lang="en-SG" dirty="0"/>
          </a:p>
          <a:p>
            <a:r>
              <a:rPr lang="en-SG" dirty="0"/>
              <a:t>How about this. . Does IDP use the same key for encryption</a:t>
            </a:r>
            <a:r>
              <a:rPr lang="en-SG" sz="4400" dirty="0">
                <a:solidFill>
                  <a:srgbClr val="FF0000"/>
                </a:solidFill>
              </a:rPr>
              <a:t>??</a:t>
            </a:r>
            <a:endParaRPr lang="en-SG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8DBB9B-D568-4ACE-9F09-055910D02C79}"/>
              </a:ext>
            </a:extLst>
          </p:cNvPr>
          <p:cNvCxnSpPr/>
          <p:nvPr/>
        </p:nvCxnSpPr>
        <p:spPr>
          <a:xfrm flipH="1" flipV="1">
            <a:off x="2647950" y="971550"/>
            <a:ext cx="1343025" cy="16256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54CEED-859B-4749-B644-360DEC02AA38}"/>
              </a:ext>
            </a:extLst>
          </p:cNvPr>
          <p:cNvCxnSpPr>
            <a:cxnSpLocks/>
          </p:cNvCxnSpPr>
          <p:nvPr/>
        </p:nvCxnSpPr>
        <p:spPr>
          <a:xfrm flipH="1" flipV="1">
            <a:off x="3114675" y="3307660"/>
            <a:ext cx="996500" cy="254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BBE2F4-84F9-4632-9109-2BA8F0BDC24A}"/>
              </a:ext>
            </a:extLst>
          </p:cNvPr>
          <p:cNvSpPr txBox="1"/>
          <p:nvPr/>
        </p:nvSpPr>
        <p:spPr>
          <a:xfrm>
            <a:off x="1082118" y="4957781"/>
            <a:ext cx="9452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>
                    <a:lumMod val="75000"/>
                  </a:schemeClr>
                </a:solidFill>
              </a:rPr>
              <a:t>Your reply :           </a:t>
            </a:r>
          </a:p>
          <a:p>
            <a:endParaRPr lang="en-SG" dirty="0">
              <a:solidFill>
                <a:schemeClr val="bg1">
                  <a:lumMod val="75000"/>
                </a:schemeClr>
              </a:solidFill>
            </a:endParaRPr>
          </a:p>
          <a:p>
            <a:endParaRPr lang="en-SG" dirty="0">
              <a:solidFill>
                <a:schemeClr val="bg1">
                  <a:lumMod val="75000"/>
                </a:schemeClr>
              </a:solidFill>
            </a:endParaRPr>
          </a:p>
          <a:p>
            <a:endParaRPr lang="en-SG" dirty="0">
              <a:solidFill>
                <a:schemeClr val="bg1">
                  <a:lumMod val="75000"/>
                </a:schemeClr>
              </a:solidFill>
            </a:endParaRPr>
          </a:p>
          <a:p>
            <a:endParaRPr lang="en-SG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45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45B9E7-2842-4B5D-B59E-711A9ABC3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704850"/>
            <a:ext cx="1952625" cy="10287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6D716D-213B-4A19-8A49-DE29F1428D41}"/>
              </a:ext>
            </a:extLst>
          </p:cNvPr>
          <p:cNvCxnSpPr>
            <a:cxnSpLocks/>
          </p:cNvCxnSpPr>
          <p:nvPr/>
        </p:nvCxnSpPr>
        <p:spPr>
          <a:xfrm flipV="1">
            <a:off x="2185987" y="782051"/>
            <a:ext cx="3087137" cy="532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F71A91C-51CB-472B-ACAE-27A5AAAC8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75" y="232985"/>
            <a:ext cx="4986338" cy="10981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110AB4-9EF0-4F28-B3BB-707F213FB5CD}"/>
              </a:ext>
            </a:extLst>
          </p:cNvPr>
          <p:cNvSpPr txBox="1"/>
          <p:nvPr/>
        </p:nvSpPr>
        <p:spPr>
          <a:xfrm>
            <a:off x="7286625" y="1129784"/>
            <a:ext cx="286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Copied the key to my idp.cer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7524D6-77FD-4D44-80F7-720D7B3B4F7C}"/>
              </a:ext>
            </a:extLst>
          </p:cNvPr>
          <p:cNvCxnSpPr>
            <a:cxnSpLocks/>
          </p:cNvCxnSpPr>
          <p:nvPr/>
        </p:nvCxnSpPr>
        <p:spPr>
          <a:xfrm>
            <a:off x="2105025" y="1571625"/>
            <a:ext cx="1390650" cy="8048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B7FBA7-3C5F-420D-9FE7-BA72DCCB3FB7}"/>
              </a:ext>
            </a:extLst>
          </p:cNvPr>
          <p:cNvSpPr txBox="1"/>
          <p:nvPr/>
        </p:nvSpPr>
        <p:spPr>
          <a:xfrm>
            <a:off x="1006068" y="2336228"/>
            <a:ext cx="43825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FF0000"/>
                </a:solidFill>
              </a:rPr>
              <a:t>I do not know where from I can get this key.</a:t>
            </a:r>
          </a:p>
          <a:p>
            <a:endParaRPr lang="en-SG" sz="1600" dirty="0">
              <a:solidFill>
                <a:srgbClr val="FF0000"/>
              </a:solidFill>
            </a:endParaRPr>
          </a:p>
          <a:p>
            <a:r>
              <a:rPr lang="en-SG" sz="1600" dirty="0">
                <a:solidFill>
                  <a:srgbClr val="FF0000"/>
                </a:solidFill>
              </a:rPr>
              <a:t>I am creating a service provider app, so this key is my local machine private key </a:t>
            </a:r>
          </a:p>
          <a:p>
            <a:endParaRPr lang="en-SG" sz="1600" dirty="0">
              <a:solidFill>
                <a:srgbClr val="FF0000"/>
              </a:solidFill>
            </a:endParaRPr>
          </a:p>
          <a:p>
            <a:r>
              <a:rPr lang="en-SG" sz="1600" dirty="0">
                <a:solidFill>
                  <a:srgbClr val="FF0000"/>
                </a:solidFill>
              </a:rPr>
              <a:t>or something else.</a:t>
            </a:r>
          </a:p>
          <a:p>
            <a:r>
              <a:rPr lang="en-SG" sz="1600" dirty="0">
                <a:solidFill>
                  <a:srgbClr val="FF0000"/>
                </a:solidFill>
              </a:rPr>
              <a:t>Please guide me on this..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9F9233-02E1-48A7-971E-912E81029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848" y="2336228"/>
            <a:ext cx="5774737" cy="876693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9CB625-1650-4C2D-97E3-BC93907105D1}"/>
              </a:ext>
            </a:extLst>
          </p:cNvPr>
          <p:cNvCxnSpPr>
            <a:cxnSpLocks/>
          </p:cNvCxnSpPr>
          <p:nvPr/>
        </p:nvCxnSpPr>
        <p:spPr>
          <a:xfrm flipV="1">
            <a:off x="4324350" y="2876550"/>
            <a:ext cx="1533525" cy="480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E89458DC-2DE2-41B4-8B1D-5C8AAB5191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0765" y="4050033"/>
            <a:ext cx="1583290" cy="2184609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D70FD0-4FCE-4299-8446-036C6E3A915A}"/>
              </a:ext>
            </a:extLst>
          </p:cNvPr>
          <p:cNvCxnSpPr>
            <a:cxnSpLocks/>
          </p:cNvCxnSpPr>
          <p:nvPr/>
        </p:nvCxnSpPr>
        <p:spPr>
          <a:xfrm>
            <a:off x="2800350" y="3645080"/>
            <a:ext cx="6877050" cy="1257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FBADD2F-78ED-49B1-AB57-9EE0834691F2}"/>
              </a:ext>
            </a:extLst>
          </p:cNvPr>
          <p:cNvSpPr txBox="1"/>
          <p:nvPr/>
        </p:nvSpPr>
        <p:spPr>
          <a:xfrm>
            <a:off x="871537" y="4902748"/>
            <a:ext cx="64962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>
                    <a:lumMod val="75000"/>
                  </a:schemeClr>
                </a:solidFill>
              </a:rPr>
              <a:t>Your reply :               </a:t>
            </a:r>
          </a:p>
          <a:p>
            <a:endParaRPr lang="en-SG" dirty="0">
              <a:solidFill>
                <a:schemeClr val="bg1">
                  <a:lumMod val="75000"/>
                </a:schemeClr>
              </a:solidFill>
            </a:endParaRPr>
          </a:p>
          <a:p>
            <a:endParaRPr lang="en-SG" dirty="0">
              <a:solidFill>
                <a:schemeClr val="bg1">
                  <a:lumMod val="75000"/>
                </a:schemeClr>
              </a:solidFill>
            </a:endParaRPr>
          </a:p>
          <a:p>
            <a:endParaRPr lang="en-SG" dirty="0">
              <a:solidFill>
                <a:schemeClr val="bg1">
                  <a:lumMod val="75000"/>
                </a:schemeClr>
              </a:solidFill>
            </a:endParaRPr>
          </a:p>
          <a:p>
            <a:endParaRPr lang="en-SG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SG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172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1120A06-0ECA-452C-BF04-691491925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271463"/>
            <a:ext cx="9186863" cy="24448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37C9D6-A74C-45F2-836A-CF38A90EB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524" y="3429000"/>
            <a:ext cx="7080701" cy="295303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37ED0F-8A35-41CE-97B8-9C9FF835CD5E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5998369" y="2716287"/>
            <a:ext cx="0" cy="550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18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3D4025-9B3A-44ED-852D-7137DDC0ABC8}"/>
              </a:ext>
            </a:extLst>
          </p:cNvPr>
          <p:cNvSpPr txBox="1"/>
          <p:nvPr/>
        </p:nvSpPr>
        <p:spPr>
          <a:xfrm>
            <a:off x="676275" y="646716"/>
            <a:ext cx="1083945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600" dirty="0"/>
              <a:t>I have learned about HTTP-POST, Artifact, Redirect bindings..</a:t>
            </a:r>
          </a:p>
          <a:p>
            <a:pPr algn="just"/>
            <a:endParaRPr lang="en-SG" sz="1600" dirty="0"/>
          </a:p>
          <a:p>
            <a:pPr algn="just"/>
            <a:r>
              <a:rPr lang="en-SG" sz="1600" dirty="0"/>
              <a:t>On using HTTP-POST what features I wont get…??</a:t>
            </a:r>
          </a:p>
          <a:p>
            <a:pPr algn="just"/>
            <a:r>
              <a:rPr lang="en-SG" sz="1600" dirty="0">
                <a:solidFill>
                  <a:schemeClr val="bg1">
                    <a:lumMod val="75000"/>
                  </a:schemeClr>
                </a:solidFill>
              </a:rPr>
              <a:t>Answer : </a:t>
            </a:r>
          </a:p>
          <a:p>
            <a:pPr algn="just"/>
            <a:endParaRPr lang="en-SG" sz="1600" dirty="0"/>
          </a:p>
          <a:p>
            <a:pPr algn="just"/>
            <a:endParaRPr lang="en-SG" sz="1600" dirty="0"/>
          </a:p>
          <a:p>
            <a:pPr algn="just"/>
            <a:endParaRPr lang="en-SG" sz="1600" dirty="0"/>
          </a:p>
          <a:p>
            <a:pPr algn="just"/>
            <a:endParaRPr lang="en-SG" sz="1600" dirty="0"/>
          </a:p>
          <a:p>
            <a:pPr algn="just"/>
            <a:r>
              <a:rPr lang="en-SG" sz="1600" dirty="0"/>
              <a:t>Can I use HTTP-POST with </a:t>
            </a:r>
            <a:r>
              <a:rPr lang="en-SG" sz="1600" dirty="0" err="1"/>
              <a:t>SignAuthRequest</a:t>
            </a:r>
            <a:r>
              <a:rPr lang="en-SG" sz="1600" dirty="0"/>
              <a:t> = true ,  </a:t>
            </a:r>
            <a:r>
              <a:rPr lang="en-SG" sz="1600" dirty="0" err="1"/>
              <a:t>wantSAMLResponseSIgned</a:t>
            </a:r>
            <a:r>
              <a:rPr lang="en-SG" sz="1600" dirty="0"/>
              <a:t> = true, </a:t>
            </a:r>
            <a:r>
              <a:rPr lang="en-SG" sz="1600" dirty="0" err="1"/>
              <a:t>wantLogoutResponseSigned</a:t>
            </a:r>
            <a:r>
              <a:rPr lang="en-SG" sz="1600" dirty="0"/>
              <a:t> = true?</a:t>
            </a:r>
          </a:p>
          <a:p>
            <a:pPr algn="just"/>
            <a:r>
              <a:rPr lang="en-SG" sz="1600" dirty="0"/>
              <a:t>If not why?</a:t>
            </a:r>
          </a:p>
          <a:p>
            <a:pPr algn="just"/>
            <a:r>
              <a:rPr lang="en-SG" sz="1600" dirty="0">
                <a:solidFill>
                  <a:schemeClr val="bg1">
                    <a:lumMod val="75000"/>
                  </a:schemeClr>
                </a:solidFill>
              </a:rPr>
              <a:t>Answer: </a:t>
            </a:r>
          </a:p>
          <a:p>
            <a:pPr algn="just"/>
            <a:endParaRPr lang="en-SG" sz="1600" dirty="0"/>
          </a:p>
          <a:p>
            <a:pPr algn="just"/>
            <a:endParaRPr lang="en-SG" sz="1600" dirty="0"/>
          </a:p>
          <a:p>
            <a:pPr algn="just"/>
            <a:endParaRPr lang="en-SG" sz="1600" dirty="0"/>
          </a:p>
          <a:p>
            <a:pPr algn="just"/>
            <a:endParaRPr lang="en-SG" sz="1600" dirty="0"/>
          </a:p>
          <a:p>
            <a:pPr algn="just"/>
            <a:endParaRPr lang="en-SG" sz="1600" dirty="0"/>
          </a:p>
          <a:p>
            <a:pPr algn="just"/>
            <a:r>
              <a:rPr lang="en-SG" sz="1600" dirty="0"/>
              <a:t>And if I use Redirect bindings what changes are to be made ?</a:t>
            </a:r>
          </a:p>
          <a:p>
            <a:pPr algn="just"/>
            <a:r>
              <a:rPr lang="en-SG" sz="1600" dirty="0">
                <a:solidFill>
                  <a:schemeClr val="bg1">
                    <a:lumMod val="75000"/>
                  </a:schemeClr>
                </a:solidFill>
              </a:rPr>
              <a:t>Answer :</a:t>
            </a:r>
          </a:p>
          <a:p>
            <a:pPr algn="just"/>
            <a:endParaRPr lang="en-SG" sz="1600" dirty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endParaRPr lang="en-SG" sz="1600" dirty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endParaRPr lang="en-SG" sz="1600" dirty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endParaRPr lang="en-SG" sz="1600" dirty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endParaRPr lang="en-SG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1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7EAB3E-F9CC-4A9D-AF16-161E1F99C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14" y="254230"/>
            <a:ext cx="10937172" cy="3212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B1C17D-29E0-45C6-A876-51944AC13C1F}"/>
              </a:ext>
            </a:extLst>
          </p:cNvPr>
          <p:cNvSpPr txBox="1"/>
          <p:nvPr/>
        </p:nvSpPr>
        <p:spPr>
          <a:xfrm>
            <a:off x="1190624" y="3867150"/>
            <a:ext cx="104507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So, I am using the public key of my IDP to authenticate SAML response….</a:t>
            </a:r>
          </a:p>
          <a:p>
            <a:endParaRPr lang="en-SG" sz="1600" dirty="0"/>
          </a:p>
          <a:p>
            <a:r>
              <a:rPr lang="en-SG" sz="1600" dirty="0"/>
              <a:t>So I need to even provide service Provider public key to IDP for authenticating SAML request…so where I can find both private and public key..?</a:t>
            </a:r>
          </a:p>
          <a:p>
            <a:r>
              <a:rPr lang="en-SG" sz="1600" dirty="0">
                <a:solidFill>
                  <a:schemeClr val="bg1">
                    <a:lumMod val="65000"/>
                  </a:schemeClr>
                </a:solidFill>
              </a:rPr>
              <a:t>Answer: </a:t>
            </a:r>
          </a:p>
          <a:p>
            <a:endParaRPr lang="en-SG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SG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752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7D3978-3229-4F8E-A63B-7BC65F691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747712"/>
            <a:ext cx="6981825" cy="1038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42BB61-8CC2-4261-B056-66229DF3116C}"/>
              </a:ext>
            </a:extLst>
          </p:cNvPr>
          <p:cNvSpPr txBox="1"/>
          <p:nvPr/>
        </p:nvSpPr>
        <p:spPr>
          <a:xfrm>
            <a:off x="933450" y="1971675"/>
            <a:ext cx="581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What name I  should provide here…is it application name </a:t>
            </a:r>
            <a:r>
              <a:rPr lang="en-SG" sz="1600" dirty="0" err="1"/>
              <a:t>i.e</a:t>
            </a:r>
            <a:endParaRPr lang="en-SG" sz="1600" dirty="0"/>
          </a:p>
          <a:p>
            <a:r>
              <a:rPr lang="en-SG" sz="1600" dirty="0">
                <a:hlinkClick r:id="rId3"/>
              </a:rPr>
              <a:t>http://localhost:49864/loginSP</a:t>
            </a:r>
            <a:r>
              <a:rPr lang="en-SG" sz="16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18AE00-B9CF-4CE0-833E-A034B6BF5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504" y="1867138"/>
            <a:ext cx="4776334" cy="16525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9D8D53-A888-4031-B4DF-3BAE7EE00DEE}"/>
              </a:ext>
            </a:extLst>
          </p:cNvPr>
          <p:cNvSpPr txBox="1"/>
          <p:nvPr/>
        </p:nvSpPr>
        <p:spPr>
          <a:xfrm>
            <a:off x="933450" y="2780288"/>
            <a:ext cx="66722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1">
                    <a:lumMod val="75000"/>
                  </a:schemeClr>
                </a:solidFill>
              </a:rPr>
              <a:t>Answer :</a:t>
            </a:r>
          </a:p>
          <a:p>
            <a:endParaRPr lang="en-SG" sz="16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SG" sz="16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SG" sz="16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SG" sz="16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SG" sz="1600" dirty="0"/>
          </a:p>
          <a:p>
            <a:r>
              <a:rPr lang="en-SG" sz="1600" dirty="0"/>
              <a:t>Please assist me on local certificate or </a:t>
            </a:r>
            <a:r>
              <a:rPr lang="en-SG" sz="1600" dirty="0" err="1"/>
              <a:t>sp.pfx</a:t>
            </a:r>
            <a:r>
              <a:rPr lang="en-SG" sz="1600" dirty="0"/>
              <a:t>  </a:t>
            </a:r>
          </a:p>
          <a:p>
            <a:endParaRPr lang="en-SG" sz="1600" dirty="0"/>
          </a:p>
          <a:p>
            <a:r>
              <a:rPr lang="en-SG" sz="1600" dirty="0">
                <a:solidFill>
                  <a:schemeClr val="bg1">
                    <a:lumMod val="65000"/>
                  </a:schemeClr>
                </a:solidFill>
              </a:rPr>
              <a:t>Answer:                           </a:t>
            </a:r>
          </a:p>
          <a:p>
            <a:endParaRPr lang="en-SG" sz="16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SG" sz="16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SG" sz="16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SG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SG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513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B429482-E9CA-4C85-85FD-40925BAD160F}"/>
              </a:ext>
            </a:extLst>
          </p:cNvPr>
          <p:cNvSpPr/>
          <p:nvPr/>
        </p:nvSpPr>
        <p:spPr>
          <a:xfrm>
            <a:off x="3057767" y="5348359"/>
            <a:ext cx="2105566" cy="6947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err="1"/>
              <a:t>Abc</a:t>
            </a:r>
            <a:r>
              <a:rPr lang="en-SG" sz="1400" dirty="0"/>
              <a:t> web 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3B9975-9908-47A0-9FBE-19C2EF1F7615}"/>
              </a:ext>
            </a:extLst>
          </p:cNvPr>
          <p:cNvSpPr/>
          <p:nvPr/>
        </p:nvSpPr>
        <p:spPr>
          <a:xfrm>
            <a:off x="2609850" y="738187"/>
            <a:ext cx="2124075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My Service Provider app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CA3EB6-38B5-4D87-8B30-8EFB8580DF92}"/>
              </a:ext>
            </a:extLst>
          </p:cNvPr>
          <p:cNvSpPr/>
          <p:nvPr/>
        </p:nvSpPr>
        <p:spPr>
          <a:xfrm>
            <a:off x="6848475" y="400050"/>
            <a:ext cx="2409825" cy="1552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1FBB70-8DA1-4F31-BA1B-AF4413B97FD6}"/>
              </a:ext>
            </a:extLst>
          </p:cNvPr>
          <p:cNvCxnSpPr/>
          <p:nvPr/>
        </p:nvCxnSpPr>
        <p:spPr>
          <a:xfrm>
            <a:off x="5076825" y="1085850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3A9B01-9945-41C8-AEBB-39D3D06169A8}"/>
              </a:ext>
            </a:extLst>
          </p:cNvPr>
          <p:cNvCxnSpPr/>
          <p:nvPr/>
        </p:nvCxnSpPr>
        <p:spPr>
          <a:xfrm flipH="1">
            <a:off x="5133975" y="1362075"/>
            <a:ext cx="1362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6FCAFA2-98CF-4681-8103-8638D69CB002}"/>
              </a:ext>
            </a:extLst>
          </p:cNvPr>
          <p:cNvSpPr txBox="1"/>
          <p:nvPr/>
        </p:nvSpPr>
        <p:spPr>
          <a:xfrm>
            <a:off x="433789" y="2545472"/>
            <a:ext cx="647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As of now I am using my Service provider app to authenticate users.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5496AB-2271-41BD-B38A-45894BE98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081" y="2348609"/>
            <a:ext cx="3653240" cy="12640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3D33D4-A4FF-410D-913D-329A2D322442}"/>
              </a:ext>
            </a:extLst>
          </p:cNvPr>
          <p:cNvSpPr txBox="1"/>
          <p:nvPr/>
        </p:nvSpPr>
        <p:spPr>
          <a:xfrm>
            <a:off x="650844" y="4467533"/>
            <a:ext cx="8166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How to access my Service Provider app from my other web applications….</a:t>
            </a:r>
          </a:p>
          <a:p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Answer : a short hint to make me understand.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F0B2A74-E2AB-4885-AB3E-19D2F8645188}"/>
              </a:ext>
            </a:extLst>
          </p:cNvPr>
          <p:cNvSpPr/>
          <p:nvPr/>
        </p:nvSpPr>
        <p:spPr>
          <a:xfrm>
            <a:off x="5543550" y="5377261"/>
            <a:ext cx="2173859" cy="665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My Service Provider app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705290D-FFD4-4C71-9488-7E434E146F64}"/>
              </a:ext>
            </a:extLst>
          </p:cNvPr>
          <p:cNvSpPr/>
          <p:nvPr/>
        </p:nvSpPr>
        <p:spPr>
          <a:xfrm>
            <a:off x="9782175" y="5039125"/>
            <a:ext cx="1758981" cy="1142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IDP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B909FC-CA66-4864-8677-D2FB49BF2D56}"/>
              </a:ext>
            </a:extLst>
          </p:cNvPr>
          <p:cNvCxnSpPr>
            <a:cxnSpLocks/>
          </p:cNvCxnSpPr>
          <p:nvPr/>
        </p:nvCxnSpPr>
        <p:spPr>
          <a:xfrm>
            <a:off x="8010525" y="5724924"/>
            <a:ext cx="1481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DFB3D1-481C-43A4-A6C0-797E2E88429D}"/>
              </a:ext>
            </a:extLst>
          </p:cNvPr>
          <p:cNvCxnSpPr/>
          <p:nvPr/>
        </p:nvCxnSpPr>
        <p:spPr>
          <a:xfrm flipH="1">
            <a:off x="8097626" y="5915025"/>
            <a:ext cx="1362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415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308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Indrajit Maurya</dc:creator>
  <cp:lastModifiedBy>Indrajit Maurya</cp:lastModifiedBy>
  <cp:revision>8</cp:revision>
  <dcterms:created xsi:type="dcterms:W3CDTF">2019-10-08T03:40:48Z</dcterms:created>
  <dcterms:modified xsi:type="dcterms:W3CDTF">2019-10-08T05:56:57Z</dcterms:modified>
</cp:coreProperties>
</file>