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6" r:id="rId4"/>
    <p:sldId id="267" r:id="rId5"/>
    <p:sldId id="268" r:id="rId6"/>
    <p:sldId id="269" r:id="rId7"/>
    <p:sldId id="294" r:id="rId8"/>
    <p:sldId id="270" r:id="rId9"/>
    <p:sldId id="265" r:id="rId10"/>
    <p:sldId id="293" r:id="rId11"/>
    <p:sldId id="302" r:id="rId12"/>
    <p:sldId id="295" r:id="rId13"/>
    <p:sldId id="296" r:id="rId14"/>
    <p:sldId id="301" r:id="rId15"/>
    <p:sldId id="297" r:id="rId16"/>
    <p:sldId id="298" r:id="rId17"/>
    <p:sldId id="299" r:id="rId18"/>
    <p:sldId id="264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6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5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8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0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6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800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96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7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35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3D456F-1EBE-4B99-8A91-6E09D1764ED1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2602CF-E70E-471F-83E6-CDAD2EC8568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6EBCCF-BA9C-41FF-8469-D86EB831E491}"/>
              </a:ext>
            </a:extLst>
          </p:cNvPr>
          <p:cNvSpPr txBox="1"/>
          <p:nvPr/>
        </p:nvSpPr>
        <p:spPr>
          <a:xfrm>
            <a:off x="1198152" y="1139072"/>
            <a:ext cx="979569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b="1" dirty="0">
                <a:solidFill>
                  <a:srgbClr val="0070C0"/>
                </a:solidFill>
              </a:rPr>
              <a:t>Security Assertion Mark-up Language </a:t>
            </a:r>
          </a:p>
          <a:p>
            <a:pPr algn="ctr"/>
            <a:r>
              <a:rPr lang="en-SG" sz="3600" b="1" dirty="0">
                <a:solidFill>
                  <a:srgbClr val="0070C0"/>
                </a:solidFill>
              </a:rPr>
              <a:t>SAML 2.0 – ASP.NET</a:t>
            </a:r>
          </a:p>
          <a:p>
            <a:pPr algn="ctr"/>
            <a:endParaRPr lang="en-SG" sz="2800" b="1" dirty="0"/>
          </a:p>
          <a:p>
            <a:pPr algn="ctr"/>
            <a:endParaRPr lang="en-SG" sz="2800" b="1" dirty="0"/>
          </a:p>
          <a:p>
            <a:pPr algn="ctr"/>
            <a:r>
              <a:rPr lang="en-US" sz="2800" dirty="0"/>
              <a:t>This application delegates the user authentication &amp; authorization</a:t>
            </a:r>
          </a:p>
          <a:p>
            <a:pPr algn="ctr"/>
            <a:r>
              <a:rPr lang="en-US" sz="2800" dirty="0"/>
              <a:t>to Identity Providers (SingPass/CorpPass)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3961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41FF43E-96E7-440E-A57F-13F6020CFA69}"/>
              </a:ext>
            </a:extLst>
          </p:cNvPr>
          <p:cNvSpPr/>
          <p:nvPr/>
        </p:nvSpPr>
        <p:spPr>
          <a:xfrm>
            <a:off x="7686859" y="1911475"/>
            <a:ext cx="3458124" cy="1557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ECE22-7319-4C63-AFDF-E238995BA195}"/>
              </a:ext>
            </a:extLst>
          </p:cNvPr>
          <p:cNvSpPr/>
          <p:nvPr/>
        </p:nvSpPr>
        <p:spPr>
          <a:xfrm>
            <a:off x="1231581" y="1971451"/>
            <a:ext cx="3458123" cy="15575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87BA6B-322E-49BD-B74B-CD65E25E8B59}"/>
              </a:ext>
            </a:extLst>
          </p:cNvPr>
          <p:cNvSpPr/>
          <p:nvPr/>
        </p:nvSpPr>
        <p:spPr>
          <a:xfrm>
            <a:off x="1231581" y="5132045"/>
            <a:ext cx="9781871" cy="1088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F0AA9E-8991-46E1-948D-23EDE9E8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7" y="5508165"/>
            <a:ext cx="452558" cy="45255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5E29172-7962-4EA8-A63A-F09397D61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49" y="2003293"/>
            <a:ext cx="769881" cy="76988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2EEF1A2-D2E4-4F77-A08D-43C36C82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9244218" y="2025548"/>
            <a:ext cx="1035992" cy="6713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52D04D-349B-45EE-A42F-708B19641F63}"/>
              </a:ext>
            </a:extLst>
          </p:cNvPr>
          <p:cNvSpPr/>
          <p:nvPr/>
        </p:nvSpPr>
        <p:spPr>
          <a:xfrm>
            <a:off x="5556570" y="5607682"/>
            <a:ext cx="1422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dirty="0"/>
              <a:t>USERS/Browsers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E45A0-1EB2-4B94-8ADE-58A7CD56DDE5}"/>
              </a:ext>
            </a:extLst>
          </p:cNvPr>
          <p:cNvSpPr/>
          <p:nvPr/>
        </p:nvSpPr>
        <p:spPr>
          <a:xfrm>
            <a:off x="1313890" y="2109813"/>
            <a:ext cx="95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/>
              <a:t>SERVICE</a:t>
            </a:r>
          </a:p>
          <a:p>
            <a:r>
              <a:rPr lang="en-SG" sz="1400" b="1" dirty="0"/>
              <a:t>PROVIDER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887F4-2AED-41CF-AF76-3608A2F80912}"/>
              </a:ext>
            </a:extLst>
          </p:cNvPr>
          <p:cNvSpPr/>
          <p:nvPr/>
        </p:nvSpPr>
        <p:spPr>
          <a:xfrm>
            <a:off x="10194601" y="2079173"/>
            <a:ext cx="1035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/>
              <a:t>IDENTITY</a:t>
            </a:r>
          </a:p>
          <a:p>
            <a:r>
              <a:rPr lang="en-SG" sz="1400" b="1" dirty="0"/>
              <a:t>PROVIDER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BB6C3A-0C8F-484D-8595-41B683BEEA97}"/>
              </a:ext>
            </a:extLst>
          </p:cNvPr>
          <p:cNvSpPr txBox="1"/>
          <p:nvPr/>
        </p:nvSpPr>
        <p:spPr>
          <a:xfrm>
            <a:off x="754735" y="3782440"/>
            <a:ext cx="11442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>
                <a:solidFill>
                  <a:srgbClr val="FF0000"/>
                </a:solidFill>
              </a:rPr>
              <a:t>❶</a:t>
            </a:r>
            <a:r>
              <a:rPr lang="en-SG" dirty="0"/>
              <a:t> </a:t>
            </a:r>
          </a:p>
          <a:p>
            <a:pPr algn="r"/>
            <a:r>
              <a:rPr lang="en-SG" sz="1400" b="1" dirty="0"/>
              <a:t>Try to Access</a:t>
            </a:r>
          </a:p>
          <a:p>
            <a:pPr algn="r"/>
            <a:r>
              <a:rPr lang="en-SG" sz="1400" b="1" dirty="0"/>
              <a:t>Resources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D9E82-AED0-4759-B350-3ADC52678197}"/>
              </a:ext>
            </a:extLst>
          </p:cNvPr>
          <p:cNvSpPr/>
          <p:nvPr/>
        </p:nvSpPr>
        <p:spPr>
          <a:xfrm>
            <a:off x="10605155" y="3894122"/>
            <a:ext cx="1336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❸</a:t>
            </a:r>
          </a:p>
          <a:p>
            <a:r>
              <a:rPr lang="en-SG" sz="1400" b="1" dirty="0"/>
              <a:t>Ask for</a:t>
            </a:r>
          </a:p>
          <a:p>
            <a:r>
              <a:rPr lang="en-SG" sz="1400" b="1" dirty="0"/>
              <a:t>Credentials</a:t>
            </a:r>
          </a:p>
          <a:p>
            <a:endParaRPr lang="en-SG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DDA89C-F07F-42B8-845A-0B34A3136D58}"/>
              </a:ext>
            </a:extLst>
          </p:cNvPr>
          <p:cNvSpPr/>
          <p:nvPr/>
        </p:nvSpPr>
        <p:spPr>
          <a:xfrm>
            <a:off x="2540978" y="3954186"/>
            <a:ext cx="18470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❷</a:t>
            </a:r>
          </a:p>
          <a:p>
            <a:r>
              <a:rPr lang="en-SG" sz="1400" b="1" dirty="0"/>
              <a:t>    </a:t>
            </a:r>
            <a:r>
              <a:rPr lang="en-SG" sz="1400" b="1" dirty="0">
                <a:solidFill>
                  <a:srgbClr val="00B0F0"/>
                </a:solidFill>
              </a:rPr>
              <a:t>Redirect with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  &lt;AuthnRequest&gt;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A400D-6674-44AE-B4D6-5411B474D284}"/>
              </a:ext>
            </a:extLst>
          </p:cNvPr>
          <p:cNvSpPr/>
          <p:nvPr/>
        </p:nvSpPr>
        <p:spPr>
          <a:xfrm>
            <a:off x="1505145" y="581877"/>
            <a:ext cx="6526491" cy="12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Process flow (Http Redirect Bindings)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78DC7A-1571-4537-B267-92B199BE9264}"/>
              </a:ext>
            </a:extLst>
          </p:cNvPr>
          <p:cNvCxnSpPr/>
          <p:nvPr/>
        </p:nvCxnSpPr>
        <p:spPr>
          <a:xfrm flipV="1">
            <a:off x="1866507" y="3529028"/>
            <a:ext cx="0" cy="160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5852A2-D487-406D-B515-BE08129FD1E3}"/>
              </a:ext>
            </a:extLst>
          </p:cNvPr>
          <p:cNvSpPr/>
          <p:nvPr/>
        </p:nvSpPr>
        <p:spPr>
          <a:xfrm>
            <a:off x="7402990" y="4018438"/>
            <a:ext cx="18470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SG" dirty="0">
              <a:solidFill>
                <a:srgbClr val="00B0F0"/>
              </a:solidFill>
            </a:endParaRPr>
          </a:p>
          <a:p>
            <a:pPr algn="ctr"/>
            <a:r>
              <a:rPr lang="en-SG" sz="1400" b="1" dirty="0">
                <a:solidFill>
                  <a:srgbClr val="00B0F0"/>
                </a:solidFill>
              </a:rPr>
              <a:t>    		   </a:t>
            </a:r>
            <a:r>
              <a:rPr lang="en-SG" sz="1400" dirty="0">
                <a:solidFill>
                  <a:srgbClr val="FFC5C5"/>
                </a:solidFill>
              </a:rPr>
              <a:t>❷</a:t>
            </a:r>
            <a:r>
              <a:rPr lang="en-SG" sz="1400" b="1" dirty="0">
                <a:solidFill>
                  <a:srgbClr val="FFC5C5"/>
                </a:solidFill>
              </a:rPr>
              <a:t> </a:t>
            </a:r>
            <a:r>
              <a:rPr lang="en-SG" sz="1400" b="1" dirty="0">
                <a:solidFill>
                  <a:srgbClr val="00B0F0"/>
                </a:solidFill>
              </a:rPr>
              <a:t>GET</a:t>
            </a:r>
          </a:p>
          <a:p>
            <a:pPr algn="ctr"/>
            <a:r>
              <a:rPr lang="en-SG" sz="1400" b="1" dirty="0">
                <a:solidFill>
                  <a:srgbClr val="00B0F0"/>
                </a:solidFill>
              </a:rPr>
              <a:t>      &lt;AuthnRequest&gt;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516BD6-2F82-4906-B187-FB13BCA46DFF}"/>
              </a:ext>
            </a:extLst>
          </p:cNvPr>
          <p:cNvSpPr/>
          <p:nvPr/>
        </p:nvSpPr>
        <p:spPr>
          <a:xfrm>
            <a:off x="7762879" y="2773174"/>
            <a:ext cx="2153505" cy="688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Single Sign On services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7C17CD-0D76-4A28-9831-D3C1A46A0D05}"/>
              </a:ext>
            </a:extLst>
          </p:cNvPr>
          <p:cNvCxnSpPr>
            <a:cxnSpLocks/>
          </p:cNvCxnSpPr>
          <p:nvPr/>
        </p:nvCxnSpPr>
        <p:spPr>
          <a:xfrm>
            <a:off x="10605155" y="3448786"/>
            <a:ext cx="0" cy="1683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816BCF-42E5-4023-9FAE-BCFA057FFEB8}"/>
              </a:ext>
            </a:extLst>
          </p:cNvPr>
          <p:cNvSpPr txBox="1"/>
          <p:nvPr/>
        </p:nvSpPr>
        <p:spPr>
          <a:xfrm>
            <a:off x="9454157" y="3724360"/>
            <a:ext cx="551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dirty="0">
                <a:solidFill>
                  <a:srgbClr val="FF0000"/>
                </a:solidFill>
              </a:rPr>
              <a:t>❹</a:t>
            </a:r>
            <a:endParaRPr lang="en-SG" sz="1600" dirty="0"/>
          </a:p>
          <a:p>
            <a:pPr algn="r"/>
            <a:r>
              <a:rPr lang="en-SG" sz="1400" b="1" dirty="0"/>
              <a:t>User</a:t>
            </a:r>
          </a:p>
          <a:p>
            <a:pPr algn="r"/>
            <a:r>
              <a:rPr lang="en-SG" sz="1400" b="1" dirty="0"/>
              <a:t>login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B97C7A-4078-4EE9-8797-47B61E803754}"/>
              </a:ext>
            </a:extLst>
          </p:cNvPr>
          <p:cNvCxnSpPr>
            <a:cxnSpLocks/>
          </p:cNvCxnSpPr>
          <p:nvPr/>
        </p:nvCxnSpPr>
        <p:spPr>
          <a:xfrm flipV="1">
            <a:off x="9963199" y="3470949"/>
            <a:ext cx="0" cy="166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90206C65-95EC-49B5-BD9E-028469CAAAE0}"/>
              </a:ext>
            </a:extLst>
          </p:cNvPr>
          <p:cNvSpPr/>
          <p:nvPr/>
        </p:nvSpPr>
        <p:spPr>
          <a:xfrm>
            <a:off x="309759" y="2526384"/>
            <a:ext cx="921822" cy="3399307"/>
          </a:xfrm>
          <a:prstGeom prst="curvedRightArrow">
            <a:avLst>
              <a:gd name="adj1" fmla="val 0"/>
              <a:gd name="adj2" fmla="val 13116"/>
              <a:gd name="adj3" fmla="val 761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453804-4D6C-40F7-9721-974F6578A279}"/>
              </a:ext>
            </a:extLst>
          </p:cNvPr>
          <p:cNvSpPr/>
          <p:nvPr/>
        </p:nvSpPr>
        <p:spPr>
          <a:xfrm>
            <a:off x="343903" y="2886293"/>
            <a:ext cx="899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     ❻</a:t>
            </a:r>
          </a:p>
          <a:p>
            <a:r>
              <a:rPr lang="en-SG" sz="1400" b="1" dirty="0">
                <a:solidFill>
                  <a:srgbClr val="00B050"/>
                </a:solidFill>
              </a:rPr>
              <a:t>   Supply</a:t>
            </a:r>
          </a:p>
          <a:p>
            <a:r>
              <a:rPr lang="en-SG" sz="1400" b="1" dirty="0">
                <a:solidFill>
                  <a:srgbClr val="00B050"/>
                </a:solidFill>
              </a:rPr>
              <a:t>resources</a:t>
            </a:r>
            <a:endParaRPr lang="en-SG" sz="1400" b="1" dirty="0"/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B4FAAC43-F6E9-463D-9344-C8DBB6E72200}"/>
              </a:ext>
            </a:extLst>
          </p:cNvPr>
          <p:cNvSpPr/>
          <p:nvPr/>
        </p:nvSpPr>
        <p:spPr>
          <a:xfrm flipH="1">
            <a:off x="3987534" y="3495905"/>
            <a:ext cx="4201924" cy="2047056"/>
          </a:xfrm>
          <a:prstGeom prst="curvedUpArrow">
            <a:avLst>
              <a:gd name="adj1" fmla="val 0"/>
              <a:gd name="adj2" fmla="val 5011"/>
              <a:gd name="adj3" fmla="val 32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52EA03-0E2B-4FC2-9E3B-E862BA58D0B5}"/>
              </a:ext>
            </a:extLst>
          </p:cNvPr>
          <p:cNvSpPr/>
          <p:nvPr/>
        </p:nvSpPr>
        <p:spPr>
          <a:xfrm>
            <a:off x="6464802" y="3704927"/>
            <a:ext cx="1847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		         ❺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     </a:t>
            </a:r>
            <a:r>
              <a:rPr lang="en-SG" sz="1400" b="1" dirty="0">
                <a:solidFill>
                  <a:schemeClr val="accent1"/>
                </a:solidFill>
              </a:rPr>
              <a:t>SAML assertion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    &lt;Response&gt;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ED896F-B329-47CA-B14D-F96E091E837C}"/>
              </a:ext>
            </a:extLst>
          </p:cNvPr>
          <p:cNvSpPr/>
          <p:nvPr/>
        </p:nvSpPr>
        <p:spPr>
          <a:xfrm>
            <a:off x="4063730" y="3933124"/>
            <a:ext cx="1847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B7B7"/>
                </a:solidFill>
              </a:rPr>
              <a:t>❺</a:t>
            </a:r>
          </a:p>
          <a:p>
            <a:r>
              <a:rPr lang="en-SG" sz="1400" b="1" dirty="0">
                <a:solidFill>
                  <a:srgbClr val="00B0F0"/>
                </a:solidFill>
              </a:rPr>
              <a:t>    </a:t>
            </a:r>
            <a:r>
              <a:rPr lang="en-SG" sz="1400" b="1" dirty="0">
                <a:solidFill>
                  <a:schemeClr val="accent1"/>
                </a:solidFill>
              </a:rPr>
              <a:t>POST</a:t>
            </a:r>
            <a:r>
              <a:rPr lang="en-SG" sz="1400" b="1" dirty="0">
                <a:solidFill>
                  <a:srgbClr val="00B0F0"/>
                </a:solidFill>
              </a:rPr>
              <a:t> </a:t>
            </a:r>
            <a:r>
              <a:rPr lang="en-SG" sz="1400" b="1" dirty="0">
                <a:solidFill>
                  <a:schemeClr val="accent1"/>
                </a:solidFill>
              </a:rPr>
              <a:t>SAML      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  assertion</a:t>
            </a:r>
          </a:p>
          <a:p>
            <a:r>
              <a:rPr lang="en-SG" sz="1400" b="1" dirty="0">
                <a:solidFill>
                  <a:schemeClr val="accent1"/>
                </a:solidFill>
              </a:rPr>
              <a:t>            &lt;Response&gt;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6EB5CD-9A72-4DC7-AA23-4C520C689067}"/>
              </a:ext>
            </a:extLst>
          </p:cNvPr>
          <p:cNvSpPr/>
          <p:nvPr/>
        </p:nvSpPr>
        <p:spPr>
          <a:xfrm>
            <a:off x="2835401" y="2867325"/>
            <a:ext cx="1777840" cy="579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Assertion Consumer Service</a:t>
            </a: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283AFC60-258C-4123-A216-8CEA32D49728}"/>
              </a:ext>
            </a:extLst>
          </p:cNvPr>
          <p:cNvSpPr/>
          <p:nvPr/>
        </p:nvSpPr>
        <p:spPr>
          <a:xfrm>
            <a:off x="2508463" y="3463186"/>
            <a:ext cx="7046433" cy="2596180"/>
          </a:xfrm>
          <a:prstGeom prst="curvedUpArrow">
            <a:avLst>
              <a:gd name="adj1" fmla="val 0"/>
              <a:gd name="adj2" fmla="val 5011"/>
              <a:gd name="adj3" fmla="val 32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1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Add users in IDP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D81D6-43CF-41DF-B724-FA141D8D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51" y="1817280"/>
            <a:ext cx="9888098" cy="38000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5F8D30-EAFB-47F4-9AF3-AB8DE626ED92}"/>
              </a:ext>
            </a:extLst>
          </p:cNvPr>
          <p:cNvCxnSpPr>
            <a:cxnSpLocks/>
          </p:cNvCxnSpPr>
          <p:nvPr/>
        </p:nvCxnSpPr>
        <p:spPr>
          <a:xfrm>
            <a:off x="6438900" y="2047875"/>
            <a:ext cx="2838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F20DFF-2971-480C-A8DB-F427CBBCC74E}"/>
              </a:ext>
            </a:extLst>
          </p:cNvPr>
          <p:cNvSpPr txBox="1"/>
          <p:nvPr/>
        </p:nvSpPr>
        <p:spPr>
          <a:xfrm flipH="1">
            <a:off x="5674994" y="1863209"/>
            <a:ext cx="180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10FAB-4A53-47B3-AD85-0B5FE10FF8A5}"/>
              </a:ext>
            </a:extLst>
          </p:cNvPr>
          <p:cNvCxnSpPr/>
          <p:nvPr/>
        </p:nvCxnSpPr>
        <p:spPr>
          <a:xfrm>
            <a:off x="5038725" y="3114675"/>
            <a:ext cx="1666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0E4C58-D40D-41AC-B840-CA5598CAD375}"/>
              </a:ext>
            </a:extLst>
          </p:cNvPr>
          <p:cNvSpPr txBox="1"/>
          <p:nvPr/>
        </p:nvSpPr>
        <p:spPr>
          <a:xfrm flipH="1">
            <a:off x="6705600" y="2906117"/>
            <a:ext cx="180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96321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Web Service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3B88A-EEC9-42FF-AC7B-F832D3244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26"/>
          <a:stretch/>
        </p:blipFill>
        <p:spPr>
          <a:xfrm>
            <a:off x="1505146" y="2116398"/>
            <a:ext cx="9388477" cy="23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Demo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98B32-EC16-4DC0-889E-36E8EAEE8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03"/>
          <a:stretch/>
        </p:blipFill>
        <p:spPr>
          <a:xfrm>
            <a:off x="1505146" y="1981173"/>
            <a:ext cx="9553379" cy="40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8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Demo application (redirecting to IDP via 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B93B4-CEFC-4C21-A5D5-944598CE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46" y="1960155"/>
            <a:ext cx="7229475" cy="3890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C3015-4C9F-4CC2-B03C-212395E22AFA}"/>
              </a:ext>
            </a:extLst>
          </p:cNvPr>
          <p:cNvSpPr txBox="1"/>
          <p:nvPr/>
        </p:nvSpPr>
        <p:spPr>
          <a:xfrm>
            <a:off x="9086850" y="2828835"/>
            <a:ext cx="2383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On click of Initiate SSO</a:t>
            </a:r>
          </a:p>
          <a:p>
            <a:r>
              <a:rPr lang="en-SG" dirty="0"/>
              <a:t>Users are redirected to </a:t>
            </a:r>
          </a:p>
          <a:p>
            <a:r>
              <a:rPr lang="en-SG" dirty="0"/>
              <a:t>IDP login page for </a:t>
            </a:r>
          </a:p>
          <a:p>
            <a:r>
              <a:rPr lang="en-SG" dirty="0"/>
              <a:t>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90338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BBA6B3-EDE9-4E9C-B6A4-CFCE3186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817281"/>
            <a:ext cx="8905678" cy="44449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69E30E-E5DF-4D6C-A26B-465C7D0DCB99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Demo application (Response from IDP)</a:t>
            </a:r>
          </a:p>
        </p:txBody>
      </p:sp>
    </p:spTree>
    <p:extLst>
      <p:ext uri="{BB962C8B-B14F-4D97-AF65-F5344CB8AC3E}">
        <p14:creationId xmlns:p14="http://schemas.microsoft.com/office/powerpoint/2010/main" val="330120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Enabling ForceAuthn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614DD-13FF-499B-8252-FE4C5D76454D}"/>
              </a:ext>
            </a:extLst>
          </p:cNvPr>
          <p:cNvSpPr/>
          <p:nvPr/>
        </p:nvSpPr>
        <p:spPr>
          <a:xfrm>
            <a:off x="1505146" y="2066836"/>
            <a:ext cx="96391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ForceAuthn flag requests that the IdP authenticate the user even if they already have an authentication session. </a:t>
            </a:r>
          </a:p>
          <a:p>
            <a:endParaRPr lang="en-US" dirty="0"/>
          </a:p>
          <a:p>
            <a:r>
              <a:rPr lang="en-US" dirty="0"/>
              <a:t>However, xecurify.com </a:t>
            </a:r>
            <a:r>
              <a:rPr lang="en-US" b="1" dirty="0"/>
              <a:t>does not </a:t>
            </a:r>
            <a:r>
              <a:rPr lang="en-US" dirty="0"/>
              <a:t>honor this flag. </a:t>
            </a:r>
          </a:p>
          <a:p>
            <a:endParaRPr lang="en-US" dirty="0"/>
          </a:p>
          <a:p>
            <a:r>
              <a:rPr lang="en-US" dirty="0"/>
              <a:t>As a result users have can automatically sign in having active sessions in IDP.</a:t>
            </a:r>
          </a:p>
          <a:p>
            <a:endParaRPr lang="en-US" dirty="0"/>
          </a:p>
          <a:p>
            <a:r>
              <a:rPr lang="en-US" dirty="0"/>
              <a:t>I do belief that SingPass/CorpPass honor this Flag..</a:t>
            </a:r>
          </a:p>
          <a:p>
            <a:r>
              <a:rPr lang="en-US" dirty="0"/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D1F03-348C-48A4-8E0F-DC902EF2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4615028"/>
            <a:ext cx="10620482" cy="8513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1A297-B05D-4C1C-89F2-2B8B2C8C2D80}"/>
              </a:ext>
            </a:extLst>
          </p:cNvPr>
          <p:cNvCxnSpPr/>
          <p:nvPr/>
        </p:nvCxnSpPr>
        <p:spPr>
          <a:xfrm>
            <a:off x="10144125" y="3933825"/>
            <a:ext cx="0" cy="97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Security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FED549-0316-47D5-B38C-2D8BCC63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44" y="2082960"/>
            <a:ext cx="1272071" cy="1272071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F6039A-C8F6-40F1-9692-891F00AB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8241272" y="2082960"/>
            <a:ext cx="1962910" cy="1272071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051E64D-DB32-4D10-BDA2-C8CEC0AB6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3" y="1970420"/>
            <a:ext cx="1353901" cy="1353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15F47-6E8E-4EC4-B2FF-3F0BCCC941BF}"/>
              </a:ext>
            </a:extLst>
          </p:cNvPr>
          <p:cNvSpPr txBox="1"/>
          <p:nvPr/>
        </p:nvSpPr>
        <p:spPr>
          <a:xfrm>
            <a:off x="2005418" y="3717679"/>
            <a:ext cx="1086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Demo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2BB1D-2E2B-4429-A999-B7A3D55553ED}"/>
              </a:ext>
            </a:extLst>
          </p:cNvPr>
          <p:cNvSpPr txBox="1"/>
          <p:nvPr/>
        </p:nvSpPr>
        <p:spPr>
          <a:xfrm>
            <a:off x="5045225" y="3691897"/>
            <a:ext cx="161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Activants </a:t>
            </a:r>
          </a:p>
          <a:p>
            <a:pPr algn="ctr"/>
            <a:r>
              <a:rPr lang="en-SG" sz="1600" dirty="0"/>
              <a:t>Service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1E4FA-E567-4148-940A-47D41FFAA1C4}"/>
              </a:ext>
            </a:extLst>
          </p:cNvPr>
          <p:cNvSpPr txBox="1"/>
          <p:nvPr/>
        </p:nvSpPr>
        <p:spPr>
          <a:xfrm>
            <a:off x="8390103" y="3717679"/>
            <a:ext cx="1706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Identity Provider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FF978D0-4D44-44B0-BDCF-8E9C588E2256}"/>
              </a:ext>
            </a:extLst>
          </p:cNvPr>
          <p:cNvSpPr/>
          <p:nvPr/>
        </p:nvSpPr>
        <p:spPr>
          <a:xfrm>
            <a:off x="3552727" y="2755975"/>
            <a:ext cx="1088554" cy="142320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3EBB80C-0725-41BE-924C-97E919ECBF09}"/>
              </a:ext>
            </a:extLst>
          </p:cNvPr>
          <p:cNvSpPr/>
          <p:nvPr/>
        </p:nvSpPr>
        <p:spPr>
          <a:xfrm>
            <a:off x="6968097" y="2644925"/>
            <a:ext cx="1088554" cy="142320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D1B5504-CEE8-498F-BD9B-8C1188A955AD}"/>
              </a:ext>
            </a:extLst>
          </p:cNvPr>
          <p:cNvSpPr/>
          <p:nvPr/>
        </p:nvSpPr>
        <p:spPr>
          <a:xfrm rot="16200000">
            <a:off x="7581143" y="3251249"/>
            <a:ext cx="490343" cy="269288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37F5644-F385-460E-B35F-B16D54EA8FEE}"/>
              </a:ext>
            </a:extLst>
          </p:cNvPr>
          <p:cNvSpPr/>
          <p:nvPr/>
        </p:nvSpPr>
        <p:spPr>
          <a:xfrm rot="16200000">
            <a:off x="4023383" y="3251250"/>
            <a:ext cx="490343" cy="26928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99FED-1755-4054-8F44-3210CE7AF61A}"/>
              </a:ext>
            </a:extLst>
          </p:cNvPr>
          <p:cNvSpPr txBox="1"/>
          <p:nvPr/>
        </p:nvSpPr>
        <p:spPr>
          <a:xfrm>
            <a:off x="6810571" y="4918706"/>
            <a:ext cx="31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Security of Request and response </a:t>
            </a:r>
          </a:p>
          <a:p>
            <a:r>
              <a:rPr lang="en-SG" sz="1600" dirty="0"/>
              <a:t>are taken care by Component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EFE00-8E84-41F6-865F-EDC06A45993A}"/>
              </a:ext>
            </a:extLst>
          </p:cNvPr>
          <p:cNvSpPr txBox="1"/>
          <p:nvPr/>
        </p:nvSpPr>
        <p:spPr>
          <a:xfrm>
            <a:off x="2825402" y="4886166"/>
            <a:ext cx="2534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The security of packages are</a:t>
            </a:r>
          </a:p>
          <a:p>
            <a:r>
              <a:rPr lang="en-SG" sz="1600" dirty="0"/>
              <a:t>taken care by us</a:t>
            </a:r>
          </a:p>
        </p:txBody>
      </p:sp>
    </p:spTree>
    <p:extLst>
      <p:ext uri="{BB962C8B-B14F-4D97-AF65-F5344CB8AC3E}">
        <p14:creationId xmlns:p14="http://schemas.microsoft.com/office/powerpoint/2010/main" val="296577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Acting as SAML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Pending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2B483-4C91-474C-9D72-5757B31F3BF9}"/>
              </a:ext>
            </a:extLst>
          </p:cNvPr>
          <p:cNvSpPr txBox="1"/>
          <p:nvPr/>
        </p:nvSpPr>
        <p:spPr>
          <a:xfrm>
            <a:off x="1781175" y="1952625"/>
            <a:ext cx="5703741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Trying to figure out which IDP honours ForceAuthn flags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Fixing RelayState for multiple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Security at Demo app and 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Figuring out any bugs</a:t>
            </a:r>
          </a:p>
        </p:txBody>
      </p:sp>
    </p:spTree>
    <p:extLst>
      <p:ext uri="{BB962C8B-B14F-4D97-AF65-F5344CB8AC3E}">
        <p14:creationId xmlns:p14="http://schemas.microsoft.com/office/powerpoint/2010/main" val="50743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AA62DAE-C1A0-4F0A-98F5-01F76128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2336800"/>
            <a:ext cx="2768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6D8F5-00BD-404D-82C2-D15247C436EC}"/>
              </a:ext>
            </a:extLst>
          </p:cNvPr>
          <p:cNvSpPr/>
          <p:nvPr/>
        </p:nvSpPr>
        <p:spPr>
          <a:xfrm>
            <a:off x="1711553" y="943822"/>
            <a:ext cx="94993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</a:rPr>
              <a:t>Modules included</a:t>
            </a:r>
          </a:p>
          <a:p>
            <a:endParaRPr lang="en-SG" sz="2000" dirty="0"/>
          </a:p>
          <a:p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Activants Service Provider ( Web Service ) -  </a:t>
            </a:r>
            <a:r>
              <a:rPr lang="en-SG" sz="2000" b="1" dirty="0"/>
              <a:t>C# .NET MVC &amp; C# .NET Web Forms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/>
              <a:t>Initiate Single Sign 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/>
              <a:t>Receive Single Sign 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/>
              <a:t>Initiate Single Logout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SG" sz="2000" dirty="0"/>
              <a:t>Receive Single Logout</a:t>
            </a:r>
          </a:p>
          <a:p>
            <a:pPr lvl="1"/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Demo Application for testing Activants Service Provider </a:t>
            </a:r>
            <a:r>
              <a:rPr lang="en-SG" sz="2000" b="1" dirty="0"/>
              <a:t>C# .NET MVC</a:t>
            </a:r>
          </a:p>
        </p:txBody>
      </p:sp>
    </p:spTree>
    <p:extLst>
      <p:ext uri="{BB962C8B-B14F-4D97-AF65-F5344CB8AC3E}">
        <p14:creationId xmlns:p14="http://schemas.microsoft.com/office/powerpoint/2010/main" val="375773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Sharing metadata between SP and IDP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2B5FD0-8C37-45C9-AFDC-2293124AD076}"/>
              </a:ext>
            </a:extLst>
          </p:cNvPr>
          <p:cNvSpPr/>
          <p:nvPr/>
        </p:nvSpPr>
        <p:spPr>
          <a:xfrm>
            <a:off x="1061307" y="4251608"/>
            <a:ext cx="2213927" cy="10993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F3F604-CC2A-4B26-B2D8-064D53D8260D}"/>
              </a:ext>
            </a:extLst>
          </p:cNvPr>
          <p:cNvSpPr/>
          <p:nvPr/>
        </p:nvSpPr>
        <p:spPr>
          <a:xfrm>
            <a:off x="7941194" y="4216752"/>
            <a:ext cx="2213927" cy="11744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EE60836-1E00-4F18-8F2D-A68CFF775F12}"/>
              </a:ext>
            </a:extLst>
          </p:cNvPr>
          <p:cNvSpPr/>
          <p:nvPr/>
        </p:nvSpPr>
        <p:spPr>
          <a:xfrm>
            <a:off x="2769045" y="4970953"/>
            <a:ext cx="1150584" cy="561146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 Metadata</a:t>
            </a:r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6AF9ED47-CCD6-42B4-81C4-96D09BD5AC24}"/>
              </a:ext>
            </a:extLst>
          </p:cNvPr>
          <p:cNvSpPr/>
          <p:nvPr/>
        </p:nvSpPr>
        <p:spPr>
          <a:xfrm>
            <a:off x="9296295" y="4934946"/>
            <a:ext cx="1158504" cy="613499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 Metadata</a:t>
            </a:r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2C69F4EC-F5ED-4EC9-B3DC-10366FBF6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7941194" y="4399921"/>
            <a:ext cx="825588" cy="535025"/>
          </a:xfrm>
          <a:prstGeom prst="rect">
            <a:avLst/>
          </a:prstGeom>
        </p:spPr>
      </p:pic>
      <p:pic>
        <p:nvPicPr>
          <p:cNvPr id="45" name="Picture 44" descr="A picture containing clock&#10;&#10;Description automatically generated">
            <a:extLst>
              <a:ext uri="{FF2B5EF4-FFF2-40B4-BE49-F238E27FC236}">
                <a16:creationId xmlns:a16="http://schemas.microsoft.com/office/drawing/2014/main" id="{839BB634-8D11-4352-A322-64167844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52" y="4359733"/>
            <a:ext cx="544881" cy="54488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AD43821-4159-40A6-A81D-A22EBB06941B}"/>
              </a:ext>
            </a:extLst>
          </p:cNvPr>
          <p:cNvSpPr txBox="1"/>
          <p:nvPr/>
        </p:nvSpPr>
        <p:spPr>
          <a:xfrm>
            <a:off x="1859933" y="4425633"/>
            <a:ext cx="187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Service Provider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434BAB-9641-4C4E-AA23-81BBF6BC1934}"/>
              </a:ext>
            </a:extLst>
          </p:cNvPr>
          <p:cNvSpPr txBox="1"/>
          <p:nvPr/>
        </p:nvSpPr>
        <p:spPr>
          <a:xfrm>
            <a:off x="8697571" y="4469899"/>
            <a:ext cx="150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Identity Provider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0EF72-0B06-4B2B-B5CE-1EB85ECBE4BC}"/>
              </a:ext>
            </a:extLst>
          </p:cNvPr>
          <p:cNvSpPr txBox="1"/>
          <p:nvPr/>
        </p:nvSpPr>
        <p:spPr>
          <a:xfrm>
            <a:off x="1386232" y="1966449"/>
            <a:ext cx="990089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Generate SP’s metadata and send it to IDP for configuration.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 Request for IDP’s Metadata and configure it in our configuration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SP metadata contains SP’s public key and related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IDP metadata contains IDP’s public key and related information</a:t>
            </a:r>
          </a:p>
        </p:txBody>
      </p:sp>
      <p:sp>
        <p:nvSpPr>
          <p:cNvPr id="54" name="Flowchart: Manual Input 53">
            <a:extLst>
              <a:ext uri="{FF2B5EF4-FFF2-40B4-BE49-F238E27FC236}">
                <a16:creationId xmlns:a16="http://schemas.microsoft.com/office/drawing/2014/main" id="{EFD69325-72E1-4D84-8D3F-427159314B8C}"/>
              </a:ext>
            </a:extLst>
          </p:cNvPr>
          <p:cNvSpPr/>
          <p:nvPr/>
        </p:nvSpPr>
        <p:spPr>
          <a:xfrm>
            <a:off x="3777092" y="5213428"/>
            <a:ext cx="1062906" cy="656192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SP’s Public Key</a:t>
            </a:r>
          </a:p>
        </p:txBody>
      </p:sp>
      <p:sp>
        <p:nvSpPr>
          <p:cNvPr id="55" name="Flowchart: Manual Input 54">
            <a:extLst>
              <a:ext uri="{FF2B5EF4-FFF2-40B4-BE49-F238E27FC236}">
                <a16:creationId xmlns:a16="http://schemas.microsoft.com/office/drawing/2014/main" id="{B2118FAD-7E2F-4AD2-A066-4A2F7A49DE34}"/>
              </a:ext>
            </a:extLst>
          </p:cNvPr>
          <p:cNvSpPr/>
          <p:nvPr/>
        </p:nvSpPr>
        <p:spPr>
          <a:xfrm>
            <a:off x="10293327" y="5221139"/>
            <a:ext cx="993798" cy="771427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IDP’s Public Key</a:t>
            </a:r>
          </a:p>
        </p:txBody>
      </p:sp>
    </p:spTree>
    <p:extLst>
      <p:ext uri="{BB962C8B-B14F-4D97-AF65-F5344CB8AC3E}">
        <p14:creationId xmlns:p14="http://schemas.microsoft.com/office/powerpoint/2010/main" val="8357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Sample SP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51C94-D5F3-41BF-A610-3FEB0BA2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7" y="1817280"/>
            <a:ext cx="7910396" cy="445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75755-A0F1-48D5-96B7-58AA4A89AD23}"/>
              </a:ext>
            </a:extLst>
          </p:cNvPr>
          <p:cNvSpPr txBox="1"/>
          <p:nvPr/>
        </p:nvSpPr>
        <p:spPr>
          <a:xfrm>
            <a:off x="9610725" y="2413337"/>
            <a:ext cx="2006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it contains ?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Entity ID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Public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Login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Logout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Type of 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Other info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4809B0-0049-40C4-9528-BA0AA924EF4C}"/>
              </a:ext>
            </a:extLst>
          </p:cNvPr>
          <p:cNvCxnSpPr/>
          <p:nvPr/>
        </p:nvCxnSpPr>
        <p:spPr>
          <a:xfrm flipH="1" flipV="1">
            <a:off x="4933950" y="2413337"/>
            <a:ext cx="4676775" cy="739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76501E-2B54-495E-9B7F-ED51B74F2077}"/>
              </a:ext>
            </a:extLst>
          </p:cNvPr>
          <p:cNvCxnSpPr>
            <a:cxnSpLocks/>
          </p:cNvCxnSpPr>
          <p:nvPr/>
        </p:nvCxnSpPr>
        <p:spPr>
          <a:xfrm flipH="1">
            <a:off x="6267450" y="3428999"/>
            <a:ext cx="3407649" cy="959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CED93D-0D51-41FD-A977-2CB755D52E48}"/>
              </a:ext>
            </a:extLst>
          </p:cNvPr>
          <p:cNvCxnSpPr>
            <a:cxnSpLocks/>
          </p:cNvCxnSpPr>
          <p:nvPr/>
        </p:nvCxnSpPr>
        <p:spPr>
          <a:xfrm flipH="1">
            <a:off x="7086600" y="3691682"/>
            <a:ext cx="2588501" cy="214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3E0F02-D293-4505-9154-5A487480EF60}"/>
              </a:ext>
            </a:extLst>
          </p:cNvPr>
          <p:cNvCxnSpPr>
            <a:cxnSpLocks/>
          </p:cNvCxnSpPr>
          <p:nvPr/>
        </p:nvCxnSpPr>
        <p:spPr>
          <a:xfrm flipH="1">
            <a:off x="8782050" y="4290016"/>
            <a:ext cx="893050" cy="82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85B70-D26B-4ABB-B871-1FA555C9D3F6}"/>
              </a:ext>
            </a:extLst>
          </p:cNvPr>
          <p:cNvCxnSpPr>
            <a:cxnSpLocks/>
          </p:cNvCxnSpPr>
          <p:nvPr/>
        </p:nvCxnSpPr>
        <p:spPr>
          <a:xfrm flipH="1">
            <a:off x="5476875" y="3954365"/>
            <a:ext cx="4198224" cy="1363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1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/>
              <a:t>Sample IDP metadata (</a:t>
            </a:r>
            <a:r>
              <a:rPr lang="en-SG" sz="2400" b="1">
                <a:solidFill>
                  <a:schemeClr val="accent1">
                    <a:lumMod val="75000"/>
                  </a:schemeClr>
                </a:solidFill>
              </a:rPr>
              <a:t>xecurify.com</a:t>
            </a:r>
            <a:r>
              <a:rPr lang="en-SG" sz="2400" b="1"/>
              <a:t>)</a:t>
            </a:r>
            <a:endParaRPr lang="en-SG" sz="2400" b="1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B00C30-C958-407F-8B26-978744D8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4" y="1907363"/>
            <a:ext cx="10682092" cy="407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Sharing Metadata and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2C61D-58A4-415E-B199-0FFA5ACF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30" y="1817280"/>
            <a:ext cx="8486140" cy="43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1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8141110" y="2578613"/>
            <a:ext cx="3401961" cy="1746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Configuration of SP metadata in IDP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99FDF5-254B-4AC5-8506-FF9418E1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75"/>
          <a:stretch/>
        </p:blipFill>
        <p:spPr>
          <a:xfrm>
            <a:off x="795143" y="335281"/>
            <a:ext cx="6631866" cy="56370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48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Sharing Metadata and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358411-688C-468C-90B9-F53A138B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619375"/>
            <a:ext cx="23336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E376A-1813-4C43-908D-0DAFD50E83AD}"/>
              </a:ext>
            </a:extLst>
          </p:cNvPr>
          <p:cNvSpPr txBox="1"/>
          <p:nvPr/>
        </p:nvSpPr>
        <p:spPr>
          <a:xfrm>
            <a:off x="3914775" y="2804636"/>
            <a:ext cx="781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idp.cer : IDP’s public key to decrypt the package sent by IDP</a:t>
            </a:r>
          </a:p>
          <a:p>
            <a:endParaRPr lang="en-SG" dirty="0"/>
          </a:p>
          <a:p>
            <a:r>
              <a:rPr lang="en-SG" dirty="0"/>
              <a:t>sp.cer : Public key shared with IDP to help them decrypt the package signed by SP</a:t>
            </a:r>
          </a:p>
          <a:p>
            <a:endParaRPr lang="en-SG" dirty="0"/>
          </a:p>
          <a:p>
            <a:r>
              <a:rPr lang="en-SG" dirty="0" err="1"/>
              <a:t>sp.pfx</a:t>
            </a:r>
            <a:r>
              <a:rPr lang="en-SG" dirty="0"/>
              <a:t> : For signing/encrypting the request or response.</a:t>
            </a:r>
          </a:p>
        </p:txBody>
      </p:sp>
    </p:spTree>
    <p:extLst>
      <p:ext uri="{BB962C8B-B14F-4D97-AF65-F5344CB8AC3E}">
        <p14:creationId xmlns:p14="http://schemas.microsoft.com/office/powerpoint/2010/main" val="69757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CAB5871-C4B5-4A7D-B311-C56072660B60}"/>
              </a:ext>
            </a:extLst>
          </p:cNvPr>
          <p:cNvSpPr/>
          <p:nvPr/>
        </p:nvSpPr>
        <p:spPr>
          <a:xfrm>
            <a:off x="1214782" y="3060983"/>
            <a:ext cx="2213927" cy="10993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937928-7FCF-4BB6-B7D4-8E7AC79608EA}"/>
              </a:ext>
            </a:extLst>
          </p:cNvPr>
          <p:cNvSpPr/>
          <p:nvPr/>
        </p:nvSpPr>
        <p:spPr>
          <a:xfrm>
            <a:off x="8094669" y="3026127"/>
            <a:ext cx="2213927" cy="11744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B9CE7-C1B7-4B7F-B580-F88513AB045B}"/>
              </a:ext>
            </a:extLst>
          </p:cNvPr>
          <p:cNvSpPr/>
          <p:nvPr/>
        </p:nvSpPr>
        <p:spPr>
          <a:xfrm>
            <a:off x="1505146" y="581877"/>
            <a:ext cx="6096000" cy="123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b="1" dirty="0">
                <a:solidFill>
                  <a:srgbClr val="0070C0"/>
                </a:solidFill>
              </a:rPr>
              <a:t>Activants Service Provider</a:t>
            </a:r>
          </a:p>
          <a:p>
            <a:pPr>
              <a:lnSpc>
                <a:spcPct val="150000"/>
              </a:lnSpc>
            </a:pPr>
            <a:r>
              <a:rPr lang="en-SG" sz="2400" b="1" dirty="0"/>
              <a:t>Overall view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89DCC8-E049-4E4B-B40D-622A20C3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8" b="26257"/>
          <a:stretch/>
        </p:blipFill>
        <p:spPr>
          <a:xfrm>
            <a:off x="8094669" y="3209296"/>
            <a:ext cx="825588" cy="535025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A8BF9613-E9A4-4242-ACCB-FE766ED85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7" y="3169108"/>
            <a:ext cx="544881" cy="54488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69D40A-233F-4408-A1AB-34C6D8FF6427}"/>
              </a:ext>
            </a:extLst>
          </p:cNvPr>
          <p:cNvSpPr txBox="1"/>
          <p:nvPr/>
        </p:nvSpPr>
        <p:spPr>
          <a:xfrm>
            <a:off x="2013408" y="3235008"/>
            <a:ext cx="187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Service Provider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777D90-B3A1-476B-A44B-7B4E5F763A5E}"/>
              </a:ext>
            </a:extLst>
          </p:cNvPr>
          <p:cNvSpPr txBox="1"/>
          <p:nvPr/>
        </p:nvSpPr>
        <p:spPr>
          <a:xfrm>
            <a:off x="8851046" y="3279274"/>
            <a:ext cx="150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Identity 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15E90-2A4B-4CB0-A820-0FE6D5D56965}"/>
              </a:ext>
            </a:extLst>
          </p:cNvPr>
          <p:cNvSpPr txBox="1"/>
          <p:nvPr/>
        </p:nvSpPr>
        <p:spPr>
          <a:xfrm>
            <a:off x="4113215" y="2635462"/>
            <a:ext cx="33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 </a:t>
            </a:r>
            <a:r>
              <a:rPr lang="en-SG" sz="1400" b="1" dirty="0"/>
              <a:t>SAML Request</a:t>
            </a:r>
          </a:p>
          <a:p>
            <a:pPr algn="ctr"/>
            <a:r>
              <a:rPr lang="en-SG" sz="1400" dirty="0"/>
              <a:t>Digitally signed by  SP’s private key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82E901F9-83C3-41AE-9E79-7C67E36AF361}"/>
              </a:ext>
            </a:extLst>
          </p:cNvPr>
          <p:cNvSpPr/>
          <p:nvPr/>
        </p:nvSpPr>
        <p:spPr>
          <a:xfrm>
            <a:off x="9449770" y="3744321"/>
            <a:ext cx="1158504" cy="613499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 Metadata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934190DE-0EBB-4654-993C-5578260C6937}"/>
              </a:ext>
            </a:extLst>
          </p:cNvPr>
          <p:cNvSpPr/>
          <p:nvPr/>
        </p:nvSpPr>
        <p:spPr>
          <a:xfrm>
            <a:off x="2922520" y="3780328"/>
            <a:ext cx="1150584" cy="561146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 Metadata</a:t>
            </a:r>
          </a:p>
        </p:txBody>
      </p:sp>
      <p:sp>
        <p:nvSpPr>
          <p:cNvPr id="29" name="Flowchart: Manual Input 28">
            <a:extLst>
              <a:ext uri="{FF2B5EF4-FFF2-40B4-BE49-F238E27FC236}">
                <a16:creationId xmlns:a16="http://schemas.microsoft.com/office/drawing/2014/main" id="{4F159461-C8EC-497A-84E2-39EBFE2F5E83}"/>
              </a:ext>
            </a:extLst>
          </p:cNvPr>
          <p:cNvSpPr/>
          <p:nvPr/>
        </p:nvSpPr>
        <p:spPr>
          <a:xfrm>
            <a:off x="10446802" y="4030514"/>
            <a:ext cx="993798" cy="771427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SP’s Public Key</a:t>
            </a:r>
          </a:p>
        </p:txBody>
      </p:sp>
      <p:sp>
        <p:nvSpPr>
          <p:cNvPr id="36" name="Flowchart: Manual Input 35">
            <a:extLst>
              <a:ext uri="{FF2B5EF4-FFF2-40B4-BE49-F238E27FC236}">
                <a16:creationId xmlns:a16="http://schemas.microsoft.com/office/drawing/2014/main" id="{09B0F988-CA75-409D-9847-2F42FDCA3B70}"/>
              </a:ext>
            </a:extLst>
          </p:cNvPr>
          <p:cNvSpPr/>
          <p:nvPr/>
        </p:nvSpPr>
        <p:spPr>
          <a:xfrm>
            <a:off x="3930567" y="4022803"/>
            <a:ext cx="1062906" cy="656192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IDP’s Public Key</a:t>
            </a:r>
          </a:p>
        </p:txBody>
      </p:sp>
      <p:sp>
        <p:nvSpPr>
          <p:cNvPr id="38" name="Flowchart: Manual Input 37">
            <a:extLst>
              <a:ext uri="{FF2B5EF4-FFF2-40B4-BE49-F238E27FC236}">
                <a16:creationId xmlns:a16="http://schemas.microsoft.com/office/drawing/2014/main" id="{F134AC75-8541-4250-9CCF-A349F3FE6F09}"/>
              </a:ext>
            </a:extLst>
          </p:cNvPr>
          <p:cNvSpPr/>
          <p:nvPr/>
        </p:nvSpPr>
        <p:spPr>
          <a:xfrm flipH="1">
            <a:off x="808407" y="3704133"/>
            <a:ext cx="1023138" cy="637341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SP’s Private Key</a:t>
            </a:r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3AED7F7F-8490-4AB0-88FF-CB05DF021D4C}"/>
              </a:ext>
            </a:extLst>
          </p:cNvPr>
          <p:cNvSpPr/>
          <p:nvPr/>
        </p:nvSpPr>
        <p:spPr>
          <a:xfrm flipH="1">
            <a:off x="7410163" y="3669294"/>
            <a:ext cx="1052965" cy="712368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IDP’s Private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DDEA9F-2746-46E9-B149-089AEF47186B}"/>
              </a:ext>
            </a:extLst>
          </p:cNvPr>
          <p:cNvCxnSpPr>
            <a:cxnSpLocks/>
          </p:cNvCxnSpPr>
          <p:nvPr/>
        </p:nvCxnSpPr>
        <p:spPr>
          <a:xfrm>
            <a:off x="4213346" y="2892253"/>
            <a:ext cx="33878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4C38F9-EC87-4CA8-8C12-9D7396666734}"/>
              </a:ext>
            </a:extLst>
          </p:cNvPr>
          <p:cNvSpPr txBox="1"/>
          <p:nvPr/>
        </p:nvSpPr>
        <p:spPr>
          <a:xfrm>
            <a:off x="8959921" y="2227559"/>
            <a:ext cx="234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IDP authenticates SAML request/SP’s signature by</a:t>
            </a:r>
          </a:p>
          <a:p>
            <a:pPr algn="ctr"/>
            <a:r>
              <a:rPr lang="en-SG" sz="1400" dirty="0"/>
              <a:t>SP’s public key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21D25C-89D9-44D2-BC67-A442DB28EE1D}"/>
              </a:ext>
            </a:extLst>
          </p:cNvPr>
          <p:cNvCxnSpPr/>
          <p:nvPr/>
        </p:nvCxnSpPr>
        <p:spPr>
          <a:xfrm flipH="1">
            <a:off x="4301764" y="5109328"/>
            <a:ext cx="3403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9813752-5C91-4CAD-9FD5-9CB82BE05B95}"/>
              </a:ext>
            </a:extLst>
          </p:cNvPr>
          <p:cNvSpPr txBox="1"/>
          <p:nvPr/>
        </p:nvSpPr>
        <p:spPr>
          <a:xfrm>
            <a:off x="4286641" y="4851087"/>
            <a:ext cx="33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SAML Response</a:t>
            </a:r>
          </a:p>
          <a:p>
            <a:pPr algn="ctr"/>
            <a:r>
              <a:rPr lang="en-SG" sz="1400" dirty="0"/>
              <a:t>Digitally signed by  IDP’s private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3904B2-C8C4-4062-A22F-93EEB2E260ED}"/>
              </a:ext>
            </a:extLst>
          </p:cNvPr>
          <p:cNvSpPr txBox="1"/>
          <p:nvPr/>
        </p:nvSpPr>
        <p:spPr>
          <a:xfrm>
            <a:off x="842905" y="4635643"/>
            <a:ext cx="2341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SP authenticates SAML response/IDP’s signature by</a:t>
            </a:r>
          </a:p>
          <a:p>
            <a:pPr algn="ctr"/>
            <a:r>
              <a:rPr lang="en-SG" sz="1400" dirty="0"/>
              <a:t>IDP’s public key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2D9979-41F2-4156-AE48-C628EC88624C}"/>
              </a:ext>
            </a:extLst>
          </p:cNvPr>
          <p:cNvSpPr/>
          <p:nvPr/>
        </p:nvSpPr>
        <p:spPr>
          <a:xfrm>
            <a:off x="8674837" y="225690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❷</a:t>
            </a:r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BD03DE-CE9E-4E23-AE41-36E0C375FB54}"/>
              </a:ext>
            </a:extLst>
          </p:cNvPr>
          <p:cNvSpPr/>
          <p:nvPr/>
        </p:nvSpPr>
        <p:spPr>
          <a:xfrm>
            <a:off x="4922164" y="471683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❸</a:t>
            </a:r>
            <a:endParaRPr lang="en-S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6C4C57-C82C-49D1-8FF5-21832446A45D}"/>
              </a:ext>
            </a:extLst>
          </p:cNvPr>
          <p:cNvSpPr/>
          <p:nvPr/>
        </p:nvSpPr>
        <p:spPr>
          <a:xfrm>
            <a:off x="597485" y="463564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❹</a:t>
            </a:r>
            <a:endParaRPr lang="en-SG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B2B91A-3DD4-492B-8388-741FFC374A21}"/>
              </a:ext>
            </a:extLst>
          </p:cNvPr>
          <p:cNvSpPr/>
          <p:nvPr/>
        </p:nvSpPr>
        <p:spPr>
          <a:xfrm>
            <a:off x="4761411" y="251296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❶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55996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81</TotalTime>
  <Words>534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9</cp:revision>
  <dcterms:created xsi:type="dcterms:W3CDTF">2019-10-22T02:25:04Z</dcterms:created>
  <dcterms:modified xsi:type="dcterms:W3CDTF">2019-10-22T03:50:49Z</dcterms:modified>
</cp:coreProperties>
</file>