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jit Maurya" initials="IM" lastIdx="1" clrIdx="0">
    <p:extLst>
      <p:ext uri="{19B8F6BF-5375-455C-9EA6-DF929625EA0E}">
        <p15:presenceInfo xmlns:p15="http://schemas.microsoft.com/office/powerpoint/2012/main" userId="S::e0384790@u.nus.edu::99aeee4e-78bc-4251-9560-db39b2dd2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7311-2A8B-4B03-842F-C4CBDEAE7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0685C-7869-4102-AE90-1A442444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249-18CD-42AB-8CDB-5BB68B07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65F2-DFD3-424F-93C5-35A0464B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84D3-3CD5-453D-8AAF-98C41995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5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FA4C-7541-4760-B868-CAC8BA4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658A2-C5DC-42B0-8A95-FDE5F6BE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2256-F700-4CDE-A939-6C5C93C4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8C76-2A80-4620-95B0-42858907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63AD-4AF5-4BDC-B875-D9E902EC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7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74557-62D3-4997-A42C-FEDE3FD66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0AD2-9635-428A-9C87-6326FB22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D87B-B62C-466A-BDBD-662A68C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DFF3-519A-441A-9B2A-02317864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8291-532C-4005-B9A3-E3728C92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96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E857-6720-479A-840B-51FF4138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AFBB-9ECD-4FED-8927-C5503135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55A8-657D-44DB-9499-D354F665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DAEC-900F-4BAD-898B-53369CEE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F011-CDDF-41A8-81D4-76B6AC8D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8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9F8-48EB-4159-9AB5-BA55E936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0FE-2F54-4957-8492-774D36B1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B505-D33D-4289-A64F-751ACE2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ACB2-B7C1-4FCB-A423-93EC4619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6927-6F3C-45C3-A2C1-005A372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64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F2DA-8BFE-45EF-92F0-F83FB0C4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C837-3474-4399-B4B0-5D1E95761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AF58F-960E-4B0B-A31B-AC60C1A95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3F38-52AE-4C1B-A10A-7CBF743A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775E-6197-47BC-9868-0E55A647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5DD7-26EA-42B9-B5CE-B1D0AF0F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0DA-A9A4-4483-A008-1875251F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8CC1-7962-4FAC-AA44-7644FC4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E2EA3-50AF-44C1-9C38-94DB05FB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56787-CED5-4A86-AAAC-A24F86891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83110-CE69-4050-9777-4D19425E9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2A9FC-8210-4AF2-8991-47B761A8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3A05C-73F5-4798-911A-57A70D7A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CFC2B-3640-433C-BEC1-E4155136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8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50B1-B7CC-4DA9-BE7C-A42DB65B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5F4D5-27A7-4B2C-8B84-C7637BE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6D1E0-12D9-4C10-820F-EAFB5776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A5A0F-DF40-4F7B-A2CF-77354B7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5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B6015-CA98-45ED-9709-67C2DCC3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02C43-6B36-4F58-BA33-694EFF39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0E1B-3AF8-48D6-A371-CFC832CE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5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49D-427B-46D1-9C68-56FD78F4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DAA1-C9AD-46E7-9B4E-C8B26880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213A6-B3DD-4E23-81FA-5B4CD01D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2290-452A-491B-AFD4-B80310C1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DFBF-B8D1-4726-BE41-EB45E380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9D0D-24B5-4F02-86C8-2B81B71D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27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85F6-E810-484B-938C-EB486CBD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365D0-0D85-48AF-9FE8-83B871E0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F16E-CDD5-4944-8FA4-7F2106D2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42E4F-2237-4B62-AF1A-ACB1FDC4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3FC5-1EE8-46F3-AFB9-5116192E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A7C1-BFB9-4A5A-92B0-C6E35902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5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B8F1-33D4-4E85-BC5B-B790F2FB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6CCC-C2E1-4CA3-839F-7E1496FB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D3EB-6099-45B7-8F42-6675F03FD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445A-3FD8-4B69-9BC0-383F6AAC58D5}" type="datetimeFigureOut">
              <a:rPr lang="en-SG" smtClean="0"/>
              <a:t>14/10/2019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220A-ECEB-4B89-9DEF-7410EC697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B303-ACDB-417E-976C-8E67DF3D5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D845-3B50-4178-B8E0-2B8E4554A3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1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man, indoor, holding&#10;&#10;Description automatically generated">
            <a:extLst>
              <a:ext uri="{FF2B5EF4-FFF2-40B4-BE49-F238E27FC236}">
                <a16:creationId xmlns:a16="http://schemas.microsoft.com/office/drawing/2014/main" id="{2907A3F4-1EDF-484D-858D-3981FBCDC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r="-1" b="-1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8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92154-9D2E-4BE2-8F4E-BCA2D064A5F1}"/>
              </a:ext>
            </a:extLst>
          </p:cNvPr>
          <p:cNvSpPr txBox="1"/>
          <p:nvPr/>
        </p:nvSpPr>
        <p:spPr>
          <a:xfrm>
            <a:off x="2568990" y="567868"/>
            <a:ext cx="6856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>
                <a:solidFill>
                  <a:srgbClr val="C00000"/>
                </a:solidFill>
              </a:rPr>
              <a:t>Yes I successfully created </a:t>
            </a:r>
          </a:p>
          <a:p>
            <a:pPr algn="ctr"/>
            <a:r>
              <a:rPr lang="en-SG" sz="3200" b="1" dirty="0">
                <a:solidFill>
                  <a:srgbClr val="C00000"/>
                </a:solidFill>
              </a:rPr>
              <a:t>this                           &amp;                           this.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2649F2-4AEB-42CD-B719-F5E5F1F9DB63}"/>
              </a:ext>
            </a:extLst>
          </p:cNvPr>
          <p:cNvSpPr/>
          <p:nvPr/>
        </p:nvSpPr>
        <p:spPr>
          <a:xfrm>
            <a:off x="1995488" y="1914524"/>
            <a:ext cx="1838325" cy="2047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52CCE0C-4261-4668-9219-9B145695C3C3}"/>
              </a:ext>
            </a:extLst>
          </p:cNvPr>
          <p:cNvSpPr/>
          <p:nvPr/>
        </p:nvSpPr>
        <p:spPr>
          <a:xfrm>
            <a:off x="8058150" y="1914523"/>
            <a:ext cx="1838325" cy="2047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3294-96FA-4291-A38E-00FAF5A4B68A}"/>
              </a:ext>
            </a:extLst>
          </p:cNvPr>
          <p:cNvSpPr txBox="1"/>
          <p:nvPr/>
        </p:nvSpPr>
        <p:spPr>
          <a:xfrm>
            <a:off x="1385841" y="4231836"/>
            <a:ext cx="32874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Web Application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Acting as an application With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Login and logout pages.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and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A Service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26112-4D22-474C-A490-492AA0015D12}"/>
              </a:ext>
            </a:extLst>
          </p:cNvPr>
          <p:cNvSpPr txBox="1"/>
          <p:nvPr/>
        </p:nvSpPr>
        <p:spPr>
          <a:xfrm>
            <a:off x="8701435" y="4146111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IDP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FE7494-B37C-485B-A4E1-C9BF93388B09}"/>
              </a:ext>
            </a:extLst>
          </p:cNvPr>
          <p:cNvCxnSpPr/>
          <p:nvPr/>
        </p:nvCxnSpPr>
        <p:spPr>
          <a:xfrm>
            <a:off x="4487488" y="3333750"/>
            <a:ext cx="30193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299F1-AEE9-435C-BA42-CF183BDAE79A}"/>
              </a:ext>
            </a:extLst>
          </p:cNvPr>
          <p:cNvSpPr txBox="1"/>
          <p:nvPr/>
        </p:nvSpPr>
        <p:spPr>
          <a:xfrm>
            <a:off x="4895880" y="2397799"/>
            <a:ext cx="220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>
                <a:solidFill>
                  <a:srgbClr val="00B050"/>
                </a:solidFill>
              </a:rPr>
              <a:t>SAML Request/</a:t>
            </a:r>
          </a:p>
          <a:p>
            <a:pPr algn="ctr"/>
            <a:r>
              <a:rPr lang="en-SG" sz="2400" b="1" dirty="0">
                <a:solidFill>
                  <a:srgbClr val="00B050"/>
                </a:solidFill>
              </a:rPr>
              <a:t>SAML Response</a:t>
            </a:r>
          </a:p>
        </p:txBody>
      </p:sp>
    </p:spTree>
    <p:extLst>
      <p:ext uri="{BB962C8B-B14F-4D97-AF65-F5344CB8AC3E}">
        <p14:creationId xmlns:p14="http://schemas.microsoft.com/office/powerpoint/2010/main" val="37875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E4E110-9886-4416-B9EC-CFF6CF14340C}"/>
              </a:ext>
            </a:extLst>
          </p:cNvPr>
          <p:cNvSpPr txBox="1"/>
          <p:nvPr/>
        </p:nvSpPr>
        <p:spPr>
          <a:xfrm>
            <a:off x="638175" y="514350"/>
            <a:ext cx="7167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400" b="1" dirty="0">
                <a:solidFill>
                  <a:srgbClr val="C00000"/>
                </a:solidFill>
              </a:rPr>
              <a:t>BUT….This is what is expected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F68C082-271E-42C7-99A3-06AE647C65F0}"/>
              </a:ext>
            </a:extLst>
          </p:cNvPr>
          <p:cNvSpPr/>
          <p:nvPr/>
        </p:nvSpPr>
        <p:spPr>
          <a:xfrm>
            <a:off x="1428747" y="1422469"/>
            <a:ext cx="1571625" cy="168592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B48AFAC-9FC0-4D70-A008-9F11A10E9522}"/>
              </a:ext>
            </a:extLst>
          </p:cNvPr>
          <p:cNvSpPr/>
          <p:nvPr/>
        </p:nvSpPr>
        <p:spPr>
          <a:xfrm>
            <a:off x="5115520" y="1619249"/>
            <a:ext cx="1571625" cy="1685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E88C91A-1BC5-47AE-8D2C-2E6698A3C65F}"/>
              </a:ext>
            </a:extLst>
          </p:cNvPr>
          <p:cNvSpPr/>
          <p:nvPr/>
        </p:nvSpPr>
        <p:spPr>
          <a:xfrm>
            <a:off x="8582024" y="1743075"/>
            <a:ext cx="1571625" cy="1685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C7B06-B071-4C51-8C08-DE70B5859E66}"/>
              </a:ext>
            </a:extLst>
          </p:cNvPr>
          <p:cNvSpPr txBox="1"/>
          <p:nvPr/>
        </p:nvSpPr>
        <p:spPr>
          <a:xfrm>
            <a:off x="1347216" y="3108394"/>
            <a:ext cx="18828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A simple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web application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With a button</a:t>
            </a:r>
          </a:p>
          <a:p>
            <a:pPr algn="ctr"/>
            <a:endParaRPr lang="en-SG" sz="2000" b="1" dirty="0">
              <a:solidFill>
                <a:srgbClr val="00B050"/>
              </a:solidFill>
            </a:endParaRPr>
          </a:p>
          <a:p>
            <a:pPr algn="ctr"/>
            <a:endParaRPr lang="en-SG" sz="2000" b="1" dirty="0">
              <a:solidFill>
                <a:srgbClr val="00B05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5B45-3CDA-4CF0-BE18-647FF9D86956}"/>
              </a:ext>
            </a:extLst>
          </p:cNvPr>
          <p:cNvSpPr/>
          <p:nvPr/>
        </p:nvSpPr>
        <p:spPr>
          <a:xfrm>
            <a:off x="1502814" y="4172010"/>
            <a:ext cx="15716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95FC7-691B-4634-BAC7-A95DD40EE578}"/>
              </a:ext>
            </a:extLst>
          </p:cNvPr>
          <p:cNvCxnSpPr>
            <a:cxnSpLocks/>
          </p:cNvCxnSpPr>
          <p:nvPr/>
        </p:nvCxnSpPr>
        <p:spPr>
          <a:xfrm>
            <a:off x="2889112" y="2743200"/>
            <a:ext cx="2408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EBF3E7-A92E-42F4-9E71-F562D8FBA3DF}"/>
              </a:ext>
            </a:extLst>
          </p:cNvPr>
          <p:cNvCxnSpPr>
            <a:cxnSpLocks/>
          </p:cNvCxnSpPr>
          <p:nvPr/>
        </p:nvCxnSpPr>
        <p:spPr>
          <a:xfrm>
            <a:off x="6489562" y="2743200"/>
            <a:ext cx="2408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4D2DE8-6629-4A13-92C5-5C3AD9C1EB1A}"/>
              </a:ext>
            </a:extLst>
          </p:cNvPr>
          <p:cNvSpPr txBox="1"/>
          <p:nvPr/>
        </p:nvSpPr>
        <p:spPr>
          <a:xfrm>
            <a:off x="3228974" y="1911489"/>
            <a:ext cx="1914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Redirects to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Service Provider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4659A-B52B-4F16-8F33-CAC197E27129}"/>
              </a:ext>
            </a:extLst>
          </p:cNvPr>
          <p:cNvSpPr txBox="1"/>
          <p:nvPr/>
        </p:nvSpPr>
        <p:spPr>
          <a:xfrm>
            <a:off x="6758980" y="1911489"/>
            <a:ext cx="14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SAML </a:t>
            </a:r>
            <a:r>
              <a:rPr lang="en-SG" sz="2000" b="1" dirty="0" err="1">
                <a:solidFill>
                  <a:srgbClr val="00B050"/>
                </a:solidFill>
              </a:rPr>
              <a:t>Req</a:t>
            </a:r>
            <a:r>
              <a:rPr lang="en-SG" sz="2000" b="1" dirty="0">
                <a:solidFill>
                  <a:srgbClr val="00B050"/>
                </a:solidFill>
              </a:rPr>
              <a:t> /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SAML 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8161D-822B-40ED-AC64-D90F4944FACE}"/>
              </a:ext>
            </a:extLst>
          </p:cNvPr>
          <p:cNvSpPr txBox="1"/>
          <p:nvPr/>
        </p:nvSpPr>
        <p:spPr>
          <a:xfrm>
            <a:off x="9187210" y="3429000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IDP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528FC-E38C-4FB4-9811-55770A1BE1A2}"/>
              </a:ext>
            </a:extLst>
          </p:cNvPr>
          <p:cNvSpPr txBox="1"/>
          <p:nvPr/>
        </p:nvSpPr>
        <p:spPr>
          <a:xfrm>
            <a:off x="4987016" y="3352772"/>
            <a:ext cx="1914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B050"/>
                </a:solidFill>
              </a:rPr>
              <a:t>An API</a:t>
            </a:r>
          </a:p>
          <a:p>
            <a:pPr algn="ctr"/>
            <a:r>
              <a:rPr lang="en-SG" sz="2000" b="1" dirty="0">
                <a:solidFill>
                  <a:srgbClr val="00B050"/>
                </a:solidFill>
              </a:rPr>
              <a:t>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4958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CD19A53-B2BD-4B25-9FBD-4C7938DAB796}"/>
              </a:ext>
            </a:extLst>
          </p:cNvPr>
          <p:cNvSpPr/>
          <p:nvPr/>
        </p:nvSpPr>
        <p:spPr>
          <a:xfrm>
            <a:off x="1504628" y="1743075"/>
            <a:ext cx="1571625" cy="168592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EA140-2BF5-4877-A4ED-AD5B0CA1B582}"/>
              </a:ext>
            </a:extLst>
          </p:cNvPr>
          <p:cNvSpPr txBox="1"/>
          <p:nvPr/>
        </p:nvSpPr>
        <p:spPr>
          <a:xfrm>
            <a:off x="3555774" y="1152643"/>
            <a:ext cx="772673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00B050"/>
                </a:solidFill>
              </a:rPr>
              <a:t>A government web application having just one button to redirect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Users to IDP through SP.</a:t>
            </a:r>
          </a:p>
          <a:p>
            <a:endParaRPr lang="en-SG" sz="2000" b="1" dirty="0">
              <a:solidFill>
                <a:srgbClr val="00B050"/>
              </a:solidFill>
            </a:endParaRPr>
          </a:p>
          <a:p>
            <a:r>
              <a:rPr lang="en-SG" sz="2000" b="1" dirty="0">
                <a:solidFill>
                  <a:srgbClr val="00B050"/>
                </a:solidFill>
              </a:rPr>
              <a:t>On successful Authentication, the main page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Of the application is shown.</a:t>
            </a:r>
          </a:p>
          <a:p>
            <a:endParaRPr lang="en-SG" sz="2000" b="1" dirty="0">
              <a:solidFill>
                <a:srgbClr val="00B050"/>
              </a:solidFill>
            </a:endParaRPr>
          </a:p>
          <a:p>
            <a:r>
              <a:rPr lang="en-SG" sz="2000" b="1" dirty="0">
                <a:solidFill>
                  <a:srgbClr val="00B050"/>
                </a:solidFill>
              </a:rPr>
              <a:t>SO what I think that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I have to create a Web Service (Service Provider) 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for this application</a:t>
            </a:r>
          </a:p>
          <a:p>
            <a:endParaRPr lang="en-SG" sz="2000" b="1" dirty="0">
              <a:solidFill>
                <a:srgbClr val="00B050"/>
              </a:solidFill>
            </a:endParaRPr>
          </a:p>
          <a:p>
            <a:r>
              <a:rPr lang="en-SG" sz="2000" b="1" dirty="0">
                <a:solidFill>
                  <a:srgbClr val="00B050"/>
                </a:solidFill>
              </a:rPr>
              <a:t>For the application there is no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Such there is no such forget password or any such POST request things.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So will the Service Provider have the GET method  for SSO</a:t>
            </a:r>
          </a:p>
          <a:p>
            <a:r>
              <a:rPr lang="en-SG" sz="2000" b="1" dirty="0">
                <a:solidFill>
                  <a:srgbClr val="00B050"/>
                </a:solidFill>
              </a:rPr>
              <a:t>and a post method for SLO…Please assist….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D0220-3C3A-4519-8908-291358C9FB78}"/>
              </a:ext>
            </a:extLst>
          </p:cNvPr>
          <p:cNvSpPr/>
          <p:nvPr/>
        </p:nvSpPr>
        <p:spPr>
          <a:xfrm>
            <a:off x="1583518" y="3828932"/>
            <a:ext cx="15716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B7594-FA62-4040-B8B0-1527532DBD66}"/>
              </a:ext>
            </a:extLst>
          </p:cNvPr>
          <p:cNvSpPr txBox="1"/>
          <p:nvPr/>
        </p:nvSpPr>
        <p:spPr>
          <a:xfrm>
            <a:off x="3076253" y="567868"/>
            <a:ext cx="584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dirty="0">
                <a:solidFill>
                  <a:srgbClr val="C00000"/>
                </a:solidFill>
              </a:rPr>
              <a:t>More about this Web Application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0051139-A770-4B5F-A844-A8D3C884C91B}"/>
              </a:ext>
            </a:extLst>
          </p:cNvPr>
          <p:cNvSpPr/>
          <p:nvPr/>
        </p:nvSpPr>
        <p:spPr>
          <a:xfrm>
            <a:off x="9491872" y="2561989"/>
            <a:ext cx="1571625" cy="1685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6ED17-A256-40B9-8C58-53D92780B0A0}"/>
              </a:ext>
            </a:extLst>
          </p:cNvPr>
          <p:cNvCxnSpPr/>
          <p:nvPr/>
        </p:nvCxnSpPr>
        <p:spPr>
          <a:xfrm>
            <a:off x="8918110" y="3828932"/>
            <a:ext cx="573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A3AE952-8052-4FFE-9C2A-8198797781F7}"/>
              </a:ext>
            </a:extLst>
          </p:cNvPr>
          <p:cNvCxnSpPr>
            <a:cxnSpLocks/>
          </p:cNvCxnSpPr>
          <p:nvPr/>
        </p:nvCxnSpPr>
        <p:spPr>
          <a:xfrm rot="10800000">
            <a:off x="2809876" y="3514725"/>
            <a:ext cx="824647" cy="314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F50457-2254-4DC0-A198-9718D288BBF4}"/>
              </a:ext>
            </a:extLst>
          </p:cNvPr>
          <p:cNvSpPr txBox="1"/>
          <p:nvPr/>
        </p:nvSpPr>
        <p:spPr>
          <a:xfrm>
            <a:off x="616359" y="5676958"/>
            <a:ext cx="1044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Answers:                                                                   </a:t>
            </a: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4424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DE494-8218-4E84-B1F5-1EDD15C96D07}"/>
              </a:ext>
            </a:extLst>
          </p:cNvPr>
          <p:cNvSpPr txBox="1"/>
          <p:nvPr/>
        </p:nvSpPr>
        <p:spPr>
          <a:xfrm>
            <a:off x="580102" y="334296"/>
            <a:ext cx="111399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SAML provides SSO features.</a:t>
            </a:r>
          </a:p>
          <a:p>
            <a:r>
              <a:rPr lang="en-SG" dirty="0"/>
              <a:t>Which states that once authenticated can visit multiple apps..</a:t>
            </a:r>
          </a:p>
          <a:p>
            <a:endParaRPr lang="en-SG" dirty="0"/>
          </a:p>
          <a:p>
            <a:r>
              <a:rPr lang="en-SG" sz="3200" b="1" dirty="0"/>
              <a:t>But…. What is expected..</a:t>
            </a:r>
          </a:p>
          <a:p>
            <a:endParaRPr lang="en-SG" sz="3200" b="1" dirty="0"/>
          </a:p>
          <a:p>
            <a:r>
              <a:rPr lang="en-SG" sz="2400" b="1" dirty="0"/>
              <a:t>1.. SAML Service Provider but NO SSO. .Users will be redirected</a:t>
            </a:r>
          </a:p>
          <a:p>
            <a:r>
              <a:rPr lang="en-SG" sz="2400" b="1" dirty="0"/>
              <a:t>To the IDP for authentication every time they access any web app. </a:t>
            </a:r>
          </a:p>
          <a:p>
            <a:r>
              <a:rPr lang="en-SG" sz="2400" b="1" dirty="0"/>
              <a:t>No matter if users are authenticated from IDP side (IDP Initiated),</a:t>
            </a:r>
          </a:p>
          <a:p>
            <a:r>
              <a:rPr lang="en-SG" sz="2400" b="1" dirty="0"/>
              <a:t>they have to Undergo the SP Initiated process.</a:t>
            </a:r>
          </a:p>
          <a:p>
            <a:endParaRPr lang="en-SG" sz="2400" b="1" dirty="0"/>
          </a:p>
          <a:p>
            <a:r>
              <a:rPr lang="en-SG" sz="2400" b="1" dirty="0"/>
              <a:t>What to do…..please assist…</a:t>
            </a:r>
          </a:p>
          <a:p>
            <a:endParaRPr lang="en-SG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D222E-FB8A-4281-B5C6-094D31B9CE04}"/>
              </a:ext>
            </a:extLst>
          </p:cNvPr>
          <p:cNvSpPr txBox="1"/>
          <p:nvPr/>
        </p:nvSpPr>
        <p:spPr>
          <a:xfrm>
            <a:off x="688259" y="4542502"/>
            <a:ext cx="10441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Answers:                       </a:t>
            </a: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S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0782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0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E9029A-9F94-4362-8AE6-28F51EEC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01" y="2523635"/>
            <a:ext cx="3163451" cy="18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1</cp:revision>
  <dcterms:created xsi:type="dcterms:W3CDTF">2019-10-14T09:33:43Z</dcterms:created>
  <dcterms:modified xsi:type="dcterms:W3CDTF">2019-10-14T09:35:05Z</dcterms:modified>
</cp:coreProperties>
</file>