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Semi-Bold" charset="1" panose="00000700000000000000"/>
      <p:regular r:id="rId15"/>
    </p:embeddedFont>
    <p:embeddedFont>
      <p:font typeface="Poppins" charset="1" panose="00000500000000000000"/>
      <p:regular r:id="rId16"/>
    </p:embeddedFont>
    <p:embeddedFont>
      <p:font typeface="Poppins Bold" charset="1" panose="00000800000000000000"/>
      <p:regular r:id="rId17"/>
    </p:embeddedFont>
    <p:embeddedFont>
      <p:font typeface="DM Sans" charset="1" panose="00000000000000000000"/>
      <p:regular r:id="rId18"/>
    </p:embeddedFont>
    <p:embeddedFont>
      <p:font typeface="DM Sans Bold" charset="1" panose="00000000000000000000"/>
      <p:regular r:id="rId19"/>
    </p:embeddedFont>
    <p:embeddedFont>
      <p:font typeface="Helvetica World" charset="1" panose="020B05000400000200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5571132" y="6449964"/>
            <a:ext cx="6983181" cy="669188"/>
            <a:chOff x="0" y="0"/>
            <a:chExt cx="1839192" cy="176247"/>
          </a:xfrm>
        </p:grpSpPr>
        <p:sp>
          <p:nvSpPr>
            <p:cNvPr name="Freeform 7" id="7"/>
            <p:cNvSpPr/>
            <p:nvPr/>
          </p:nvSpPr>
          <p:spPr>
            <a:xfrm flipH="false" flipV="false" rot="0">
              <a:off x="0" y="0"/>
              <a:ext cx="1839192" cy="176247"/>
            </a:xfrm>
            <a:custGeom>
              <a:avLst/>
              <a:gdLst/>
              <a:ahLst/>
              <a:cxnLst/>
              <a:rect r="r" b="b" t="t" l="l"/>
              <a:pathLst>
                <a:path h="176247" w="1839192">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name="TextBox 8" id="8"/>
            <p:cNvSpPr txBox="true"/>
            <p:nvPr/>
          </p:nvSpPr>
          <p:spPr>
            <a:xfrm>
              <a:off x="0" y="-38100"/>
              <a:ext cx="1839192" cy="214347"/>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189873" y="2319206"/>
            <a:ext cx="14487356" cy="5019605"/>
          </a:xfrm>
          <a:prstGeom prst="rect">
            <a:avLst/>
          </a:prstGeom>
        </p:spPr>
        <p:txBody>
          <a:bodyPr anchor="t" rtlCol="false" tIns="0" lIns="0" bIns="0" rIns="0">
            <a:spAutoFit/>
          </a:bodyPr>
          <a:lstStyle/>
          <a:p>
            <a:pPr algn="ctr">
              <a:lnSpc>
                <a:spcPts val="9490"/>
              </a:lnSpc>
            </a:pPr>
            <a:r>
              <a:rPr lang="en-US" b="true" sz="11298" spc="-610">
                <a:solidFill>
                  <a:srgbClr val="1C2120"/>
                </a:solidFill>
                <a:latin typeface="Poppins Semi-Bold"/>
                <a:ea typeface="Poppins Semi-Bold"/>
                <a:cs typeface="Poppins Semi-Bold"/>
                <a:sym typeface="Poppins Semi-Bold"/>
              </a:rPr>
              <a:t>MOTION-BASED SMART</a:t>
            </a:r>
          </a:p>
          <a:p>
            <a:pPr algn="ctr">
              <a:lnSpc>
                <a:spcPts val="9490"/>
              </a:lnSpc>
            </a:pPr>
            <a:r>
              <a:rPr lang="en-US" b="true" sz="11298" spc="-610">
                <a:solidFill>
                  <a:srgbClr val="1C2120"/>
                </a:solidFill>
                <a:latin typeface="Poppins Semi-Bold"/>
                <a:ea typeface="Poppins Semi-Bold"/>
                <a:cs typeface="Poppins Semi-Bold"/>
                <a:sym typeface="Poppins Semi-Bold"/>
              </a:rPr>
              <a:t> LIGHT SYSTEM</a:t>
            </a:r>
          </a:p>
          <a:p>
            <a:pPr algn="ctr">
              <a:lnSpc>
                <a:spcPts val="9406"/>
              </a:lnSpc>
            </a:pPr>
          </a:p>
        </p:txBody>
      </p:sp>
      <p:sp>
        <p:nvSpPr>
          <p:cNvPr name="TextBox 10" id="10"/>
          <p:cNvSpPr txBox="true"/>
          <p:nvPr/>
        </p:nvSpPr>
        <p:spPr>
          <a:xfrm rot="0">
            <a:off x="5835017" y="6562438"/>
            <a:ext cx="6617965" cy="48233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AKSHAT PORWAL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788" y="-177024"/>
            <a:ext cx="7097803" cy="11057957"/>
          </a:xfrm>
          <a:custGeom>
            <a:avLst/>
            <a:gdLst/>
            <a:ahLst/>
            <a:cxnLst/>
            <a:rect r="r" b="b" t="t" l="l"/>
            <a:pathLst>
              <a:path h="11057957" w="7097803">
                <a:moveTo>
                  <a:pt x="0" y="0"/>
                </a:moveTo>
                <a:lnTo>
                  <a:pt x="7097803" y="0"/>
                </a:lnTo>
                <a:lnTo>
                  <a:pt x="7097803" y="11057957"/>
                </a:lnTo>
                <a:lnTo>
                  <a:pt x="0" y="11057957"/>
                </a:lnTo>
                <a:lnTo>
                  <a:pt x="0" y="0"/>
                </a:lnTo>
                <a:close/>
              </a:path>
            </a:pathLst>
          </a:custGeom>
          <a:blipFill>
            <a:blip r:embed="rId2"/>
            <a:stretch>
              <a:fillRect l="-131569" t="0" r="-2267" b="0"/>
            </a:stretch>
          </a:blipFill>
        </p:spPr>
      </p:sp>
      <p:grpSp>
        <p:nvGrpSpPr>
          <p:cNvPr name="Group 3" id="3"/>
          <p:cNvGrpSpPr/>
          <p:nvPr/>
        </p:nvGrpSpPr>
        <p:grpSpPr>
          <a:xfrm rot="0">
            <a:off x="-514350" y="-177024"/>
            <a:ext cx="7454365" cy="10601584"/>
            <a:chOff x="0" y="0"/>
            <a:chExt cx="1963290" cy="2792187"/>
          </a:xfrm>
        </p:grpSpPr>
        <p:sp>
          <p:nvSpPr>
            <p:cNvPr name="Freeform 4" id="4"/>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5" id="5"/>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481718" y="1857331"/>
            <a:ext cx="8011990" cy="1148033"/>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INTRODUCTION</a:t>
            </a:r>
          </a:p>
        </p:txBody>
      </p:sp>
      <p:sp>
        <p:nvSpPr>
          <p:cNvPr name="TextBox 7" id="7"/>
          <p:cNvSpPr txBox="true"/>
          <p:nvPr/>
        </p:nvSpPr>
        <p:spPr>
          <a:xfrm rot="0">
            <a:off x="8022645" y="3300433"/>
            <a:ext cx="9387503" cy="5647984"/>
          </a:xfrm>
          <a:prstGeom prst="rect">
            <a:avLst/>
          </a:prstGeom>
        </p:spPr>
        <p:txBody>
          <a:bodyPr anchor="t" rtlCol="false" tIns="0" lIns="0" bIns="0" rIns="0">
            <a:spAutoFit/>
          </a:bodyPr>
          <a:lstStyle/>
          <a:p>
            <a:pPr algn="l" marL="0" indent="0" lvl="0">
              <a:lnSpc>
                <a:spcPts val="4074"/>
              </a:lnSpc>
              <a:spcBef>
                <a:spcPct val="0"/>
              </a:spcBef>
            </a:pPr>
            <a:r>
              <a:rPr lang="en-US" sz="3017" spc="181">
                <a:solidFill>
                  <a:srgbClr val="000000"/>
                </a:solidFill>
                <a:latin typeface="DM Sans"/>
                <a:ea typeface="DM Sans"/>
                <a:cs typeface="DM Sans"/>
                <a:sym typeface="DM Sans"/>
              </a:rPr>
              <a:t>Moti</a:t>
            </a:r>
            <a:r>
              <a:rPr lang="en-US" sz="3017" spc="181" u="none">
                <a:solidFill>
                  <a:srgbClr val="000000"/>
                </a:solidFill>
                <a:latin typeface="DM Sans"/>
                <a:ea typeface="DM Sans"/>
                <a:cs typeface="DM Sans"/>
                <a:sym typeface="DM Sans"/>
              </a:rPr>
              <a:t>on-Based Smart Light System is an energy-efficient automation setup that uses motion sensors (like PIR sensors) to detect human movement and automatically turn lights on or off. When motion is detected, the light turns on; if no movement is sensed for a set time, the light turns off. This system is commonly used in smart homes, offices, and public spaces to save electricity and enhance convenience.</a:t>
            </a:r>
          </a:p>
          <a:p>
            <a:pPr algn="l" marL="0" indent="0" lvl="0">
              <a:lnSpc>
                <a:spcPts val="4074"/>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9735307" y="1301649"/>
            <a:ext cx="12604290" cy="8955967"/>
            <a:chOff x="0" y="0"/>
            <a:chExt cx="4219390" cy="2998084"/>
          </a:xfrm>
        </p:grpSpPr>
        <p:sp>
          <p:nvSpPr>
            <p:cNvPr name="Freeform 3" id="3"/>
            <p:cNvSpPr/>
            <p:nvPr/>
          </p:nvSpPr>
          <p:spPr>
            <a:xfrm flipH="false" flipV="false" rot="0">
              <a:off x="0" y="0"/>
              <a:ext cx="4219390" cy="2998084"/>
            </a:xfrm>
            <a:custGeom>
              <a:avLst/>
              <a:gdLst/>
              <a:ahLst/>
              <a:cxnLst/>
              <a:rect r="r" b="b" t="t" l="l"/>
              <a:pathLst>
                <a:path h="2998084" w="4219390">
                  <a:moveTo>
                    <a:pt x="30711" y="0"/>
                  </a:moveTo>
                  <a:lnTo>
                    <a:pt x="4188678" y="0"/>
                  </a:lnTo>
                  <a:cubicBezTo>
                    <a:pt x="4196824" y="0"/>
                    <a:pt x="4204635" y="3236"/>
                    <a:pt x="4210395" y="8995"/>
                  </a:cubicBezTo>
                  <a:cubicBezTo>
                    <a:pt x="4216154" y="14755"/>
                    <a:pt x="4219390" y="22566"/>
                    <a:pt x="4219390" y="30711"/>
                  </a:cubicBezTo>
                  <a:lnTo>
                    <a:pt x="4219390" y="2967372"/>
                  </a:lnTo>
                  <a:cubicBezTo>
                    <a:pt x="4219390" y="2984334"/>
                    <a:pt x="4205640" y="2998084"/>
                    <a:pt x="4188678" y="2998084"/>
                  </a:cubicBezTo>
                  <a:lnTo>
                    <a:pt x="30711" y="2998084"/>
                  </a:lnTo>
                  <a:cubicBezTo>
                    <a:pt x="13750" y="2998084"/>
                    <a:pt x="0" y="2984334"/>
                    <a:pt x="0" y="2967372"/>
                  </a:cubicBezTo>
                  <a:lnTo>
                    <a:pt x="0" y="30711"/>
                  </a:lnTo>
                  <a:cubicBezTo>
                    <a:pt x="0" y="13750"/>
                    <a:pt x="13750" y="0"/>
                    <a:pt x="30711" y="0"/>
                  </a:cubicBezTo>
                  <a:close/>
                </a:path>
              </a:pathLst>
            </a:custGeom>
            <a:solidFill>
              <a:srgbClr val="AAD7D4"/>
            </a:solidFill>
          </p:spPr>
        </p:sp>
        <p:sp>
          <p:nvSpPr>
            <p:cNvPr name="TextBox 4" id="4"/>
            <p:cNvSpPr txBox="true"/>
            <p:nvPr/>
          </p:nvSpPr>
          <p:spPr>
            <a:xfrm>
              <a:off x="0" y="85725"/>
              <a:ext cx="4219390" cy="2912359"/>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338421" y="3702423"/>
            <a:ext cx="8537476" cy="254164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COMPONENTS </a:t>
            </a:r>
          </a:p>
          <a:p>
            <a:pPr algn="l">
              <a:lnSpc>
                <a:spcPts val="9658"/>
              </a:lnSpc>
            </a:pPr>
            <a:r>
              <a:rPr lang="en-US" sz="8472" b="true">
                <a:solidFill>
                  <a:srgbClr val="1C2120"/>
                </a:solidFill>
                <a:latin typeface="Poppins Bold"/>
                <a:ea typeface="Poppins Bold"/>
                <a:cs typeface="Poppins Bold"/>
                <a:sym typeface="Poppins Bold"/>
              </a:rPr>
              <a:t>REQUIRED</a:t>
            </a:r>
          </a:p>
        </p:txBody>
      </p:sp>
      <p:sp>
        <p:nvSpPr>
          <p:cNvPr name="TextBox 6" id="6"/>
          <p:cNvSpPr txBox="true"/>
          <p:nvPr/>
        </p:nvSpPr>
        <p:spPr>
          <a:xfrm rot="0">
            <a:off x="12525670" y="3269437"/>
            <a:ext cx="6423090" cy="3398089"/>
          </a:xfrm>
          <a:prstGeom prst="rect">
            <a:avLst/>
          </a:prstGeom>
        </p:spPr>
        <p:txBody>
          <a:bodyPr anchor="t" rtlCol="false" tIns="0" lIns="0" bIns="0" rIns="0">
            <a:spAutoFit/>
          </a:bodyPr>
          <a:lstStyle/>
          <a:p>
            <a:pPr algn="just" marL="722418" indent="-361209" lvl="1">
              <a:lnSpc>
                <a:spcPts val="4517"/>
              </a:lnSpc>
              <a:buFont typeface="Arial"/>
              <a:buChar char="•"/>
            </a:pPr>
            <a:r>
              <a:rPr lang="en-US" sz="3346" spc="53">
                <a:solidFill>
                  <a:srgbClr val="1C2120"/>
                </a:solidFill>
                <a:latin typeface="DM Sans"/>
                <a:ea typeface="DM Sans"/>
                <a:cs typeface="DM Sans"/>
                <a:sym typeface="DM Sans"/>
              </a:rPr>
              <a:t>Ardruino Uno</a:t>
            </a:r>
          </a:p>
          <a:p>
            <a:pPr algn="just" marL="722418" indent="-361209" lvl="1">
              <a:lnSpc>
                <a:spcPts val="4517"/>
              </a:lnSpc>
              <a:buFont typeface="Arial"/>
              <a:buChar char="•"/>
            </a:pPr>
            <a:r>
              <a:rPr lang="en-US" sz="3346" spc="53">
                <a:solidFill>
                  <a:srgbClr val="1C2120"/>
                </a:solidFill>
                <a:latin typeface="DM Sans"/>
                <a:ea typeface="DM Sans"/>
                <a:cs typeface="DM Sans"/>
                <a:sym typeface="DM Sans"/>
              </a:rPr>
              <a:t>PIR Sensor</a:t>
            </a:r>
          </a:p>
          <a:p>
            <a:pPr algn="just" marL="722418" indent="-361209" lvl="1">
              <a:lnSpc>
                <a:spcPts val="4517"/>
              </a:lnSpc>
              <a:buFont typeface="Arial"/>
              <a:buChar char="•"/>
            </a:pPr>
            <a:r>
              <a:rPr lang="en-US" sz="3346" spc="53">
                <a:solidFill>
                  <a:srgbClr val="1C2120"/>
                </a:solidFill>
                <a:latin typeface="DM Sans"/>
                <a:ea typeface="DM Sans"/>
                <a:cs typeface="DM Sans"/>
                <a:sym typeface="DM Sans"/>
              </a:rPr>
              <a:t>Buzzer</a:t>
            </a:r>
          </a:p>
          <a:p>
            <a:pPr algn="just" marL="722418" indent="-361209" lvl="1">
              <a:lnSpc>
                <a:spcPts val="4517"/>
              </a:lnSpc>
              <a:buFont typeface="Arial"/>
              <a:buChar char="•"/>
            </a:pPr>
            <a:r>
              <a:rPr lang="en-US" sz="3346" spc="53">
                <a:solidFill>
                  <a:srgbClr val="1C2120"/>
                </a:solidFill>
                <a:latin typeface="DM Sans"/>
                <a:ea typeface="DM Sans"/>
                <a:cs typeface="DM Sans"/>
                <a:sym typeface="DM Sans"/>
              </a:rPr>
              <a:t>LED</a:t>
            </a:r>
          </a:p>
          <a:p>
            <a:pPr algn="just" marL="722418" indent="-361209" lvl="1">
              <a:lnSpc>
                <a:spcPts val="4517"/>
              </a:lnSpc>
              <a:buFont typeface="Arial"/>
              <a:buChar char="•"/>
            </a:pPr>
            <a:r>
              <a:rPr lang="en-US" sz="3346" spc="53">
                <a:solidFill>
                  <a:srgbClr val="1C2120"/>
                </a:solidFill>
                <a:latin typeface="DM Sans"/>
                <a:ea typeface="DM Sans"/>
                <a:cs typeface="DM Sans"/>
                <a:sym typeface="DM Sans"/>
              </a:rPr>
              <a:t>Resistor</a:t>
            </a:r>
          </a:p>
          <a:p>
            <a:pPr algn="just" marL="722418" indent="-361209" lvl="1">
              <a:lnSpc>
                <a:spcPts val="4517"/>
              </a:lnSpc>
              <a:buFont typeface="Arial"/>
              <a:buChar char="•"/>
            </a:pPr>
            <a:r>
              <a:rPr lang="en-US" sz="3346" spc="53">
                <a:solidFill>
                  <a:srgbClr val="1C2120"/>
                </a:solidFill>
                <a:latin typeface="DM Sans"/>
                <a:ea typeface="DM Sans"/>
                <a:cs typeface="DM Sans"/>
                <a:sym typeface="DM Sans"/>
              </a:rPr>
              <a:t>LCD (For Display)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864278" y="2601370"/>
            <a:ext cx="14070393" cy="6437205"/>
          </a:xfrm>
          <a:custGeom>
            <a:avLst/>
            <a:gdLst/>
            <a:ahLst/>
            <a:cxnLst/>
            <a:rect r="r" b="b" t="t" l="l"/>
            <a:pathLst>
              <a:path h="6437205" w="14070393">
                <a:moveTo>
                  <a:pt x="0" y="0"/>
                </a:moveTo>
                <a:lnTo>
                  <a:pt x="14070393" y="0"/>
                </a:lnTo>
                <a:lnTo>
                  <a:pt x="14070393" y="6437205"/>
                </a:lnTo>
                <a:lnTo>
                  <a:pt x="0" y="6437205"/>
                </a:lnTo>
                <a:lnTo>
                  <a:pt x="0" y="0"/>
                </a:lnTo>
                <a:close/>
              </a:path>
            </a:pathLst>
          </a:custGeom>
          <a:blipFill>
            <a:blip r:embed="rId2"/>
            <a:stretch>
              <a:fillRect l="0" t="0" r="0" b="0"/>
            </a:stretch>
          </a:blipFill>
        </p:spPr>
      </p:sp>
      <p:sp>
        <p:nvSpPr>
          <p:cNvPr name="TextBox 3" id="3"/>
          <p:cNvSpPr txBox="true"/>
          <p:nvPr/>
        </p:nvSpPr>
        <p:spPr>
          <a:xfrm rot="0">
            <a:off x="3964556" y="769491"/>
            <a:ext cx="10358887" cy="1231375"/>
          </a:xfrm>
          <a:prstGeom prst="rect">
            <a:avLst/>
          </a:prstGeom>
        </p:spPr>
        <p:txBody>
          <a:bodyPr anchor="t" rtlCol="false" tIns="0" lIns="0" bIns="0" rIns="0">
            <a:spAutoFit/>
          </a:bodyPr>
          <a:lstStyle/>
          <a:p>
            <a:pPr algn="ctr">
              <a:lnSpc>
                <a:spcPts val="9049"/>
              </a:lnSpc>
            </a:pPr>
            <a:r>
              <a:rPr lang="en-US" b="true" sz="7938">
                <a:solidFill>
                  <a:srgbClr val="1C2120"/>
                </a:solidFill>
                <a:latin typeface="Poppins Bold"/>
                <a:ea typeface="Poppins Bold"/>
                <a:cs typeface="Poppins Bold"/>
                <a:sym typeface="Poppins Bold"/>
              </a:rPr>
              <a:t>CIRCUIT DIAGRAM</a:t>
            </a: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490313" y="1386635"/>
            <a:ext cx="11630463" cy="132215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WORKING PRINCIPLE</a:t>
            </a:r>
          </a:p>
        </p:txBody>
      </p:sp>
      <p:sp>
        <p:nvSpPr>
          <p:cNvPr name="TextBox 3" id="3"/>
          <p:cNvSpPr txBox="true"/>
          <p:nvPr/>
        </p:nvSpPr>
        <p:spPr>
          <a:xfrm rot="0">
            <a:off x="1748842" y="3268941"/>
            <a:ext cx="15113404" cy="2269183"/>
          </a:xfrm>
          <a:prstGeom prst="rect">
            <a:avLst/>
          </a:prstGeom>
        </p:spPr>
        <p:txBody>
          <a:bodyPr anchor="t" rtlCol="false" tIns="0" lIns="0" bIns="0" rIns="0">
            <a:spAutoFit/>
          </a:bodyPr>
          <a:lstStyle/>
          <a:p>
            <a:pPr algn="l" marL="0" indent="0" lvl="0">
              <a:lnSpc>
                <a:spcPts val="4566"/>
              </a:lnSpc>
              <a:spcBef>
                <a:spcPct val="0"/>
              </a:spcBef>
            </a:pPr>
            <a:r>
              <a:rPr lang="en-US" b="true" sz="3382" spc="202">
                <a:solidFill>
                  <a:srgbClr val="000000"/>
                </a:solidFill>
                <a:latin typeface="DM Sans Bold"/>
                <a:ea typeface="DM Sans Bold"/>
                <a:cs typeface="DM Sans Bold"/>
                <a:sym typeface="DM Sans Bold"/>
              </a:rPr>
              <a:t>Th</a:t>
            </a:r>
            <a:r>
              <a:rPr lang="en-US" b="true" sz="3382" spc="202" u="none">
                <a:solidFill>
                  <a:srgbClr val="000000"/>
                </a:solidFill>
                <a:latin typeface="DM Sans Bold"/>
                <a:ea typeface="DM Sans Bold"/>
                <a:cs typeface="DM Sans Bold"/>
                <a:sym typeface="DM Sans Bold"/>
              </a:rPr>
              <a:t>e system operates using a PIR (Passive Infrared) sensor, which detects infrared radiation (heat) emitted by moving objects like humans. When motion is detected:</a:t>
            </a:r>
          </a:p>
          <a:p>
            <a:pPr algn="l" marL="0" indent="0" lvl="0">
              <a:lnSpc>
                <a:spcPts val="4566"/>
              </a:lnSpc>
              <a:spcBef>
                <a:spcPct val="0"/>
              </a:spcBef>
            </a:pPr>
          </a:p>
        </p:txBody>
      </p:sp>
      <p:sp>
        <p:nvSpPr>
          <p:cNvPr name="TextBox 4" id="4"/>
          <p:cNvSpPr txBox="true"/>
          <p:nvPr/>
        </p:nvSpPr>
        <p:spPr>
          <a:xfrm rot="0">
            <a:off x="2467535" y="5329336"/>
            <a:ext cx="12928173" cy="3563493"/>
          </a:xfrm>
          <a:prstGeom prst="rect">
            <a:avLst/>
          </a:prstGeom>
        </p:spPr>
        <p:txBody>
          <a:bodyPr anchor="t" rtlCol="false" tIns="0" lIns="0" bIns="0" rIns="0">
            <a:spAutoFit/>
          </a:bodyPr>
          <a:lstStyle/>
          <a:p>
            <a:pPr algn="ctr" marL="712473" indent="-356237" lvl="1">
              <a:lnSpc>
                <a:spcPts val="4026"/>
              </a:lnSpc>
              <a:buFont typeface="Arial"/>
              <a:buChar char="•"/>
            </a:pPr>
            <a:r>
              <a:rPr lang="en-US" sz="3300">
                <a:solidFill>
                  <a:srgbClr val="1C2120"/>
                </a:solidFill>
                <a:latin typeface="Poppins"/>
                <a:ea typeface="Poppins"/>
                <a:cs typeface="Poppins"/>
                <a:sym typeface="Poppins"/>
              </a:rPr>
              <a:t>The PIR sensor sends a signal to the microcontroller (e.g., Arduino).</a:t>
            </a:r>
          </a:p>
          <a:p>
            <a:pPr algn="ctr" marL="712473" indent="-356237" lvl="1">
              <a:lnSpc>
                <a:spcPts val="4026"/>
              </a:lnSpc>
              <a:buFont typeface="Arial"/>
              <a:buChar char="•"/>
            </a:pPr>
            <a:r>
              <a:rPr lang="en-US" sz="3300">
                <a:solidFill>
                  <a:srgbClr val="1C2120"/>
                </a:solidFill>
                <a:latin typeface="Poppins"/>
                <a:ea typeface="Poppins"/>
                <a:cs typeface="Poppins"/>
                <a:sym typeface="Poppins"/>
              </a:rPr>
              <a:t>The microcontroller processes the signal and activates a relay or directly powers an LED/light</a:t>
            </a:r>
          </a:p>
          <a:p>
            <a:pPr algn="ctr" marL="712473" indent="-356237" lvl="1">
              <a:lnSpc>
                <a:spcPts val="4026"/>
              </a:lnSpc>
              <a:buFont typeface="Arial"/>
              <a:buChar char="•"/>
            </a:pPr>
            <a:r>
              <a:rPr lang="en-US" sz="3300">
                <a:solidFill>
                  <a:srgbClr val="1C2120"/>
                </a:solidFill>
                <a:latin typeface="Poppins"/>
                <a:ea typeface="Poppins"/>
                <a:cs typeface="Poppins"/>
                <a:sym typeface="Poppins"/>
              </a:rPr>
              <a:t>If no motion is detected for a specific duration, the microcontroller turns the light off.</a:t>
            </a:r>
          </a:p>
          <a:p>
            <a:pPr algn="ctr">
              <a:lnSpc>
                <a:spcPts val="402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20821" y="2502453"/>
            <a:ext cx="6640162" cy="6140734"/>
            <a:chOff x="0" y="0"/>
            <a:chExt cx="2007803" cy="1856789"/>
          </a:xfrm>
        </p:grpSpPr>
        <p:sp>
          <p:nvSpPr>
            <p:cNvPr name="Freeform 3" id="3"/>
            <p:cNvSpPr/>
            <p:nvPr/>
          </p:nvSpPr>
          <p:spPr>
            <a:xfrm flipH="false" flipV="false" rot="0">
              <a:off x="0" y="0"/>
              <a:ext cx="2007803" cy="1856790"/>
            </a:xfrm>
            <a:custGeom>
              <a:avLst/>
              <a:gdLst/>
              <a:ahLst/>
              <a:cxnLst/>
              <a:rect r="r" b="b" t="t" l="l"/>
              <a:pathLst>
                <a:path h="1856790" w="2007803">
                  <a:moveTo>
                    <a:pt x="0" y="0"/>
                  </a:moveTo>
                  <a:lnTo>
                    <a:pt x="2007803" y="0"/>
                  </a:lnTo>
                  <a:lnTo>
                    <a:pt x="2007803" y="1856790"/>
                  </a:lnTo>
                  <a:lnTo>
                    <a:pt x="0" y="1856790"/>
                  </a:lnTo>
                  <a:close/>
                </a:path>
              </a:pathLst>
            </a:custGeom>
            <a:solidFill>
              <a:srgbClr val="AAD7D4"/>
            </a:solidFill>
          </p:spPr>
        </p:sp>
        <p:sp>
          <p:nvSpPr>
            <p:cNvPr name="TextBox 4" id="4"/>
            <p:cNvSpPr txBox="true"/>
            <p:nvPr/>
          </p:nvSpPr>
          <p:spPr>
            <a:xfrm>
              <a:off x="0" y="-38100"/>
              <a:ext cx="2007803" cy="189488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425653" y="2502453"/>
            <a:ext cx="6619363" cy="6140734"/>
            <a:chOff x="0" y="0"/>
            <a:chExt cx="2001514" cy="1856789"/>
          </a:xfrm>
        </p:grpSpPr>
        <p:sp>
          <p:nvSpPr>
            <p:cNvPr name="Freeform 6" id="6"/>
            <p:cNvSpPr/>
            <p:nvPr/>
          </p:nvSpPr>
          <p:spPr>
            <a:xfrm flipH="false" flipV="false" rot="0">
              <a:off x="0" y="0"/>
              <a:ext cx="2001514" cy="1856790"/>
            </a:xfrm>
            <a:custGeom>
              <a:avLst/>
              <a:gdLst/>
              <a:ahLst/>
              <a:cxnLst/>
              <a:rect r="r" b="b" t="t" l="l"/>
              <a:pathLst>
                <a:path h="1856790" w="2001514">
                  <a:moveTo>
                    <a:pt x="0" y="0"/>
                  </a:moveTo>
                  <a:lnTo>
                    <a:pt x="2001514" y="0"/>
                  </a:lnTo>
                  <a:lnTo>
                    <a:pt x="2001514" y="1856790"/>
                  </a:lnTo>
                  <a:lnTo>
                    <a:pt x="0" y="1856790"/>
                  </a:lnTo>
                  <a:close/>
                </a:path>
              </a:pathLst>
            </a:custGeom>
            <a:solidFill>
              <a:srgbClr val="AAD7D4"/>
            </a:solidFill>
          </p:spPr>
        </p:sp>
        <p:sp>
          <p:nvSpPr>
            <p:cNvPr name="TextBox 7" id="7"/>
            <p:cNvSpPr txBox="true"/>
            <p:nvPr/>
          </p:nvSpPr>
          <p:spPr>
            <a:xfrm>
              <a:off x="0" y="-38100"/>
              <a:ext cx="2001514" cy="1894889"/>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02234" y="2904920"/>
            <a:ext cx="6808614" cy="6160597"/>
          </a:xfrm>
          <a:custGeom>
            <a:avLst/>
            <a:gdLst/>
            <a:ahLst/>
            <a:cxnLst/>
            <a:rect r="r" b="b" t="t" l="l"/>
            <a:pathLst>
              <a:path h="6160597" w="6808614">
                <a:moveTo>
                  <a:pt x="0" y="0"/>
                </a:moveTo>
                <a:lnTo>
                  <a:pt x="6808614" y="0"/>
                </a:lnTo>
                <a:lnTo>
                  <a:pt x="6808614" y="6160597"/>
                </a:lnTo>
                <a:lnTo>
                  <a:pt x="0" y="6160597"/>
                </a:lnTo>
                <a:lnTo>
                  <a:pt x="0" y="0"/>
                </a:lnTo>
                <a:close/>
              </a:path>
            </a:pathLst>
          </a:custGeom>
          <a:blipFill>
            <a:blip r:embed="rId2"/>
            <a:stretch>
              <a:fillRect l="0" t="0" r="0" b="0"/>
            </a:stretch>
          </a:blipFill>
          <a:ln w="38100" cap="sq">
            <a:solidFill>
              <a:srgbClr val="000000"/>
            </a:solidFill>
            <a:prstDash val="solid"/>
            <a:miter/>
          </a:ln>
        </p:spPr>
      </p:sp>
      <p:sp>
        <p:nvSpPr>
          <p:cNvPr name="Freeform 9" id="9"/>
          <p:cNvSpPr/>
          <p:nvPr/>
        </p:nvSpPr>
        <p:spPr>
          <a:xfrm flipH="false" flipV="false" rot="0">
            <a:off x="9758716" y="2904920"/>
            <a:ext cx="6835244" cy="6160597"/>
          </a:xfrm>
          <a:custGeom>
            <a:avLst/>
            <a:gdLst/>
            <a:ahLst/>
            <a:cxnLst/>
            <a:rect r="r" b="b" t="t" l="l"/>
            <a:pathLst>
              <a:path h="6160597" w="6835244">
                <a:moveTo>
                  <a:pt x="0" y="0"/>
                </a:moveTo>
                <a:lnTo>
                  <a:pt x="6835244" y="0"/>
                </a:lnTo>
                <a:lnTo>
                  <a:pt x="6835244" y="6160597"/>
                </a:lnTo>
                <a:lnTo>
                  <a:pt x="0" y="6160597"/>
                </a:lnTo>
                <a:lnTo>
                  <a:pt x="0" y="0"/>
                </a:lnTo>
                <a:close/>
              </a:path>
            </a:pathLst>
          </a:custGeom>
          <a:blipFill>
            <a:blip r:embed="rId3"/>
            <a:stretch>
              <a:fillRect l="0" t="0" r="0" b="0"/>
            </a:stretch>
          </a:blipFill>
          <a:ln w="38100" cap="sq">
            <a:solidFill>
              <a:srgbClr val="000000"/>
            </a:solidFill>
            <a:prstDash val="solid"/>
            <a:miter/>
          </a:ln>
        </p:spPr>
      </p:sp>
      <p:sp>
        <p:nvSpPr>
          <p:cNvPr name="TextBox 10" id="10"/>
          <p:cNvSpPr txBox="true"/>
          <p:nvPr/>
        </p:nvSpPr>
        <p:spPr>
          <a:xfrm rot="0">
            <a:off x="4011231" y="1114425"/>
            <a:ext cx="9578208" cy="947854"/>
          </a:xfrm>
          <a:prstGeom prst="rect">
            <a:avLst/>
          </a:prstGeom>
        </p:spPr>
        <p:txBody>
          <a:bodyPr anchor="t" rtlCol="false" tIns="0" lIns="0" bIns="0" rIns="0">
            <a:spAutoFit/>
          </a:bodyPr>
          <a:lstStyle/>
          <a:p>
            <a:pPr algn="ctr">
              <a:lnSpc>
                <a:spcPts val="6596"/>
              </a:lnSpc>
            </a:pPr>
            <a:r>
              <a:rPr lang="en-US" b="true" sz="6800">
                <a:solidFill>
                  <a:srgbClr val="1C2120"/>
                </a:solidFill>
                <a:latin typeface="Poppins Bold"/>
                <a:ea typeface="Poppins Bold"/>
                <a:cs typeface="Poppins Bold"/>
                <a:sym typeface="Poppins Bold"/>
              </a:rPr>
              <a:t>ARDUINO CODE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510886" y="1540093"/>
            <a:ext cx="7262205" cy="1081861"/>
          </a:xfrm>
          <a:prstGeom prst="rect">
            <a:avLst/>
          </a:prstGeom>
        </p:spPr>
        <p:txBody>
          <a:bodyPr anchor="t" rtlCol="false" tIns="0" lIns="0" bIns="0" rIns="0">
            <a:spAutoFit/>
          </a:bodyPr>
          <a:lstStyle/>
          <a:p>
            <a:pPr algn="l" marL="0" indent="0" lvl="1">
              <a:lnSpc>
                <a:spcPts val="7458"/>
              </a:lnSpc>
              <a:spcBef>
                <a:spcPct val="0"/>
              </a:spcBef>
            </a:pPr>
            <a:r>
              <a:rPr lang="en-US" b="true" sz="7689">
                <a:solidFill>
                  <a:srgbClr val="1C2120"/>
                </a:solidFill>
                <a:latin typeface="Poppins Bold"/>
                <a:ea typeface="Poppins Bold"/>
                <a:cs typeface="Poppins Bold"/>
                <a:sym typeface="Poppins Bold"/>
              </a:rPr>
              <a:t>APPLICATIONS</a:t>
            </a:r>
          </a:p>
        </p:txBody>
      </p:sp>
      <p:sp>
        <p:nvSpPr>
          <p:cNvPr name="TextBox 3" id="3"/>
          <p:cNvSpPr txBox="true"/>
          <p:nvPr/>
        </p:nvSpPr>
        <p:spPr>
          <a:xfrm rot="0">
            <a:off x="1028700" y="3377677"/>
            <a:ext cx="15001689" cy="4935514"/>
          </a:xfrm>
          <a:prstGeom prst="rect">
            <a:avLst/>
          </a:prstGeom>
        </p:spPr>
        <p:txBody>
          <a:bodyPr anchor="t" rtlCol="false" tIns="0" lIns="0" bIns="0" rIns="0">
            <a:spAutoFit/>
          </a:bodyPr>
          <a:lstStyle/>
          <a:p>
            <a:pPr algn="l" marL="629979" indent="-314989" lvl="1">
              <a:lnSpc>
                <a:spcPts val="3939"/>
              </a:lnSpc>
              <a:buFont typeface="Arial"/>
              <a:buChar char="•"/>
            </a:pPr>
            <a:r>
              <a:rPr lang="en-US" sz="2917" spc="175">
                <a:solidFill>
                  <a:srgbClr val="000000"/>
                </a:solidFill>
                <a:latin typeface="DM Sans"/>
                <a:ea typeface="DM Sans"/>
                <a:cs typeface="DM Sans"/>
                <a:sym typeface="DM Sans"/>
              </a:rPr>
              <a:t>Automatically lights up rooms, hallways, or bathrooms when motion is detected, enhancing convenience and saving energy.</a:t>
            </a:r>
          </a:p>
          <a:p>
            <a:pPr algn="l" marL="629979" indent="-314989" lvl="1">
              <a:lnSpc>
                <a:spcPts val="3939"/>
              </a:lnSpc>
              <a:buFont typeface="Arial"/>
              <a:buChar char="•"/>
            </a:pPr>
            <a:r>
              <a:rPr lang="en-US" sz="2917" spc="175">
                <a:solidFill>
                  <a:srgbClr val="000000"/>
                </a:solidFill>
                <a:latin typeface="DM Sans"/>
                <a:ea typeface="DM Sans"/>
                <a:cs typeface="DM Sans"/>
                <a:sym typeface="DM Sans"/>
              </a:rPr>
              <a:t>Ensures lights turn on only when rooms or conference areas are in use, reducing electricity costs.</a:t>
            </a:r>
          </a:p>
          <a:p>
            <a:pPr algn="l" marL="629979" indent="-314989" lvl="1">
              <a:lnSpc>
                <a:spcPts val="3939"/>
              </a:lnSpc>
              <a:buFont typeface="Arial"/>
              <a:buChar char="•"/>
            </a:pPr>
            <a:r>
              <a:rPr lang="en-US" sz="2917" spc="175">
                <a:solidFill>
                  <a:srgbClr val="000000"/>
                </a:solidFill>
                <a:latin typeface="DM Sans"/>
                <a:ea typeface="DM Sans"/>
                <a:cs typeface="DM Sans"/>
                <a:sym typeface="DM Sans"/>
              </a:rPr>
              <a:t>Lights and ventilation turn on when someone enters, improving hygiene and energy efficiency.</a:t>
            </a:r>
          </a:p>
          <a:p>
            <a:pPr algn="l" marL="629979" indent="-314989" lvl="1">
              <a:lnSpc>
                <a:spcPts val="3939"/>
              </a:lnSpc>
              <a:buFont typeface="Arial"/>
              <a:buChar char="•"/>
            </a:pPr>
            <a:r>
              <a:rPr lang="en-US" sz="2917" spc="175">
                <a:solidFill>
                  <a:srgbClr val="000000"/>
                </a:solidFill>
                <a:latin typeface="DM Sans"/>
                <a:ea typeface="DM Sans"/>
                <a:cs typeface="DM Sans"/>
                <a:sym typeface="DM Sans"/>
              </a:rPr>
              <a:t>Smart streetlights light up only when pedestrians or vehicles pass, conserving power in low-traffic areas.</a:t>
            </a:r>
          </a:p>
          <a:p>
            <a:pPr algn="l" marL="629979" indent="-314989" lvl="1">
              <a:lnSpc>
                <a:spcPts val="3939"/>
              </a:lnSpc>
              <a:buFont typeface="Arial"/>
              <a:buChar char="•"/>
            </a:pPr>
            <a:r>
              <a:rPr lang="en-US" sz="2917" spc="175">
                <a:solidFill>
                  <a:srgbClr val="000000"/>
                </a:solidFill>
                <a:latin typeface="DM Sans"/>
                <a:ea typeface="DM Sans"/>
                <a:cs typeface="DM Sans"/>
                <a:sym typeface="DM Sans"/>
              </a:rPr>
              <a:t>Lights automatically adjust based on occupancy, maintaining focus and conserving energy.</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10800000">
            <a:off x="-1261979" y="3838669"/>
            <a:ext cx="20485678" cy="8955967"/>
            <a:chOff x="0" y="0"/>
            <a:chExt cx="6857749" cy="2998084"/>
          </a:xfrm>
        </p:grpSpPr>
        <p:sp>
          <p:nvSpPr>
            <p:cNvPr name="Freeform 3" id="3"/>
            <p:cNvSpPr/>
            <p:nvPr/>
          </p:nvSpPr>
          <p:spPr>
            <a:xfrm flipH="false" flipV="false" rot="0">
              <a:off x="0" y="0"/>
              <a:ext cx="6857749" cy="2998084"/>
            </a:xfrm>
            <a:custGeom>
              <a:avLst/>
              <a:gdLst/>
              <a:ahLst/>
              <a:cxnLst/>
              <a:rect r="r" b="b" t="t" l="l"/>
              <a:pathLst>
                <a:path h="2998084" w="6857749">
                  <a:moveTo>
                    <a:pt x="18896" y="0"/>
                  </a:moveTo>
                  <a:lnTo>
                    <a:pt x="6838853" y="0"/>
                  </a:lnTo>
                  <a:cubicBezTo>
                    <a:pt x="6849289" y="0"/>
                    <a:pt x="6857749" y="8460"/>
                    <a:pt x="6857749" y="18896"/>
                  </a:cubicBezTo>
                  <a:lnTo>
                    <a:pt x="6857749" y="2979188"/>
                  </a:lnTo>
                  <a:cubicBezTo>
                    <a:pt x="6857749" y="2989624"/>
                    <a:pt x="6849289" y="2998084"/>
                    <a:pt x="6838853" y="2998084"/>
                  </a:cubicBezTo>
                  <a:lnTo>
                    <a:pt x="18896" y="2998084"/>
                  </a:lnTo>
                  <a:cubicBezTo>
                    <a:pt x="8460" y="2998084"/>
                    <a:pt x="0" y="2989624"/>
                    <a:pt x="0" y="2979188"/>
                  </a:cubicBezTo>
                  <a:lnTo>
                    <a:pt x="0" y="18896"/>
                  </a:lnTo>
                  <a:cubicBezTo>
                    <a:pt x="0" y="8460"/>
                    <a:pt x="8460" y="0"/>
                    <a:pt x="18896" y="0"/>
                  </a:cubicBezTo>
                  <a:close/>
                </a:path>
              </a:pathLst>
            </a:custGeom>
            <a:solidFill>
              <a:srgbClr val="AAD7D4"/>
            </a:solidFill>
          </p:spPr>
        </p:sp>
        <p:sp>
          <p:nvSpPr>
            <p:cNvPr name="TextBox 4" id="4"/>
            <p:cNvSpPr txBox="true"/>
            <p:nvPr/>
          </p:nvSpPr>
          <p:spPr>
            <a:xfrm>
              <a:off x="0" y="85725"/>
              <a:ext cx="6857749" cy="2912359"/>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2088579" y="4765596"/>
            <a:ext cx="14110841" cy="3765067"/>
          </a:xfrm>
          <a:prstGeom prst="rect">
            <a:avLst/>
          </a:prstGeom>
        </p:spPr>
        <p:txBody>
          <a:bodyPr anchor="t" rtlCol="false" tIns="0" lIns="0" bIns="0" rIns="0">
            <a:spAutoFit/>
          </a:bodyPr>
          <a:lstStyle/>
          <a:p>
            <a:pPr algn="l" marL="0" indent="0" lvl="0">
              <a:lnSpc>
                <a:spcPts val="4238"/>
              </a:lnSpc>
              <a:spcBef>
                <a:spcPct val="0"/>
              </a:spcBef>
            </a:pPr>
            <a:r>
              <a:rPr lang="en-US" sz="3139" spc="188">
                <a:solidFill>
                  <a:srgbClr val="000000"/>
                </a:solidFill>
                <a:latin typeface="Helvetica World"/>
                <a:ea typeface="Helvetica World"/>
                <a:cs typeface="Helvetica World"/>
                <a:sym typeface="Helvetica World"/>
              </a:rPr>
              <a:t>The Motion-Based Smart Light System is a practical and energy-efficient solution widely used in homes, offices, public spaces, and industrial areas. By automatically controlling lighting based on human presence, it enhances convenience, reduces electricity consumption, and contributes to smart, sustainable living. Its simplicity, effectiveness, and adaptability make it an essential component in modern automation and IoT-based systems</a:t>
            </a:r>
          </a:p>
        </p:txBody>
      </p:sp>
      <p:sp>
        <p:nvSpPr>
          <p:cNvPr name="TextBox 6" id="6"/>
          <p:cNvSpPr txBox="true"/>
          <p:nvPr/>
        </p:nvSpPr>
        <p:spPr>
          <a:xfrm rot="0">
            <a:off x="4665118" y="1133475"/>
            <a:ext cx="10334820" cy="1239297"/>
          </a:xfrm>
          <a:prstGeom prst="rect">
            <a:avLst/>
          </a:prstGeom>
        </p:spPr>
        <p:txBody>
          <a:bodyPr anchor="t" rtlCol="false" tIns="0" lIns="0" bIns="0" rIns="0">
            <a:spAutoFit/>
          </a:bodyPr>
          <a:lstStyle/>
          <a:p>
            <a:pPr algn="l">
              <a:lnSpc>
                <a:spcPts val="8574"/>
              </a:lnSpc>
            </a:pPr>
            <a:r>
              <a:rPr lang="en-US" sz="8840" b="true">
                <a:solidFill>
                  <a:srgbClr val="1C2120"/>
                </a:solidFill>
                <a:latin typeface="Poppins Bold"/>
                <a:ea typeface="Poppins Bold"/>
                <a:cs typeface="Poppins Bold"/>
                <a:sym typeface="Poppins Bold"/>
              </a:rPr>
              <a:t>CONCLUSION</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DAGuj5CO1T4</dc:identifier>
  <dcterms:modified xsi:type="dcterms:W3CDTF">2011-08-01T06:04:30Z</dcterms:modified>
  <cp:revision>1</cp:revision>
  <dc:title>NASSCOM PROJECT</dc:title>
</cp:coreProperties>
</file>