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20"/>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5" r:id="rId15"/>
    <p:sldId id="276" r:id="rId16"/>
    <p:sldId id="278" r:id="rId17"/>
    <p:sldId id="271"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99374C"/>
    <a:srgbClr val="000000"/>
    <a:srgbClr val="FF33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901F58-90DE-4BB1-A0E2-77797C7B99AA}" type="datetimeFigureOut">
              <a:rPr lang="en-US" smtClean="0"/>
              <a:pPr/>
              <a:t>6/9/2022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8326CD-01A1-49A8-8493-AD58D88743C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238F228-3A99-4203-84AB-496696384367}" type="datetime1">
              <a:rPr lang="en-US" smtClean="0"/>
              <a:pPr/>
              <a:t>6/9/2022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t>ASSISTIVE VISION FOR THE BLIND</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4AFD874-0AA4-4905-9096-505EF89D1C5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28BF59B-8C24-458F-BCE0-DC2F60CB4F20}" type="datetime1">
              <a:rPr lang="en-US" smtClean="0"/>
              <a:pPr/>
              <a:t>6/9/2022</a:t>
            </a:fld>
            <a:endParaRPr lang="en-US"/>
          </a:p>
        </p:txBody>
      </p:sp>
      <p:sp>
        <p:nvSpPr>
          <p:cNvPr id="5" name="Footer Placeholder 4"/>
          <p:cNvSpPr>
            <a:spLocks noGrp="1"/>
          </p:cNvSpPr>
          <p:nvPr>
            <p:ph type="ftr" sz="quarter" idx="11"/>
          </p:nvPr>
        </p:nvSpPr>
        <p:spPr/>
        <p:txBody>
          <a:bodyPr/>
          <a:lstStyle/>
          <a:p>
            <a:r>
              <a:rPr lang="en-US"/>
              <a:t>ASSISTIVE VISION FOR THE BLIND</a:t>
            </a:r>
          </a:p>
        </p:txBody>
      </p:sp>
      <p:sp>
        <p:nvSpPr>
          <p:cNvPr id="6" name="Slide Number Placeholder 5"/>
          <p:cNvSpPr>
            <a:spLocks noGrp="1"/>
          </p:cNvSpPr>
          <p:nvPr>
            <p:ph type="sldNum" sz="quarter" idx="12"/>
          </p:nvPr>
        </p:nvSpPr>
        <p:spPr/>
        <p:txBody>
          <a:bodyPr/>
          <a:lstStyle/>
          <a:p>
            <a:fld id="{F4AFD874-0AA4-4905-9096-505EF89D1C5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E83F0686-E3B9-4846-A1EB-1F0D8CECB536}" type="datetime1">
              <a:rPr lang="en-US" smtClean="0"/>
              <a:pPr/>
              <a:t>6/9/2022</a:t>
            </a:fld>
            <a:endParaRPr lang="en-US"/>
          </a:p>
        </p:txBody>
      </p:sp>
      <p:sp>
        <p:nvSpPr>
          <p:cNvPr id="5" name="Footer Placeholder 4"/>
          <p:cNvSpPr>
            <a:spLocks noGrp="1"/>
          </p:cNvSpPr>
          <p:nvPr>
            <p:ph type="ftr" sz="quarter" idx="11"/>
          </p:nvPr>
        </p:nvSpPr>
        <p:spPr>
          <a:xfrm>
            <a:off x="457201" y="6248207"/>
            <a:ext cx="5573483" cy="365125"/>
          </a:xfrm>
        </p:spPr>
        <p:txBody>
          <a:bodyPr/>
          <a:lstStyle/>
          <a:p>
            <a:r>
              <a:rPr lang="en-US"/>
              <a:t>ASSISTIVE VISION FOR THE BLIND</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4AFD874-0AA4-4905-9096-505EF89D1C5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F8BB0511-9EB5-432F-9073-1DA3C59EFEDD}" type="datetime1">
              <a:rPr lang="en-US" smtClean="0"/>
              <a:pPr/>
              <a:t>6/9/2022</a:t>
            </a:fld>
            <a:endParaRPr lang="en-US"/>
          </a:p>
        </p:txBody>
      </p:sp>
      <p:sp>
        <p:nvSpPr>
          <p:cNvPr id="5" name="Footer Placeholder 4"/>
          <p:cNvSpPr>
            <a:spLocks noGrp="1"/>
          </p:cNvSpPr>
          <p:nvPr>
            <p:ph type="ftr" sz="quarter" idx="11"/>
          </p:nvPr>
        </p:nvSpPr>
        <p:spPr/>
        <p:txBody>
          <a:bodyPr/>
          <a:lstStyle/>
          <a:p>
            <a:r>
              <a:rPr lang="en-US"/>
              <a:t>ASSISTIVE VISION FOR THE BLIND</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4AFD874-0AA4-4905-9096-505EF89D1C58}"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3F291FD5-F728-4E3A-91FD-426C87598EAE}" type="datetime1">
              <a:rPr lang="en-US" smtClean="0"/>
              <a:pPr/>
              <a:t>6/9/2022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F4AFD874-0AA4-4905-9096-505EF89D1C58}" type="slidenum">
              <a:rPr lang="en-US" smtClean="0"/>
              <a:pPr/>
              <a:t>‹#›</a:t>
            </a:fld>
            <a:endParaRPr lang="en-US"/>
          </a:p>
        </p:txBody>
      </p:sp>
      <p:sp>
        <p:nvSpPr>
          <p:cNvPr id="14" name="Footer Placeholder 13"/>
          <p:cNvSpPr>
            <a:spLocks noGrp="1"/>
          </p:cNvSpPr>
          <p:nvPr>
            <p:ph type="ftr" sz="quarter" idx="12"/>
          </p:nvPr>
        </p:nvSpPr>
        <p:spPr/>
        <p:txBody>
          <a:bodyPr/>
          <a:lstStyle/>
          <a:p>
            <a:r>
              <a:rPr lang="en-US"/>
              <a:t>ASSISTIVE VISION FOR THE BLIND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635043F1-97D1-4B7E-9C92-A109A53B4162}" type="datetime1">
              <a:rPr lang="en-US" smtClean="0"/>
              <a:pPr/>
              <a:t>6/9/2022</a:t>
            </a:fld>
            <a:endParaRPr lang="en-US"/>
          </a:p>
        </p:txBody>
      </p:sp>
      <p:sp>
        <p:nvSpPr>
          <p:cNvPr id="10" name="Slide Number Placeholder 9"/>
          <p:cNvSpPr>
            <a:spLocks noGrp="1"/>
          </p:cNvSpPr>
          <p:nvPr>
            <p:ph type="sldNum" sz="quarter" idx="16"/>
          </p:nvPr>
        </p:nvSpPr>
        <p:spPr/>
        <p:txBody>
          <a:bodyPr rtlCol="0"/>
          <a:lstStyle/>
          <a:p>
            <a:fld id="{F4AFD874-0AA4-4905-9096-505EF89D1C58}" type="slidenum">
              <a:rPr lang="en-US" smtClean="0"/>
              <a:pPr/>
              <a:t>‹#›</a:t>
            </a:fld>
            <a:endParaRPr lang="en-US"/>
          </a:p>
        </p:txBody>
      </p:sp>
      <p:sp>
        <p:nvSpPr>
          <p:cNvPr id="12" name="Footer Placeholder 11"/>
          <p:cNvSpPr>
            <a:spLocks noGrp="1"/>
          </p:cNvSpPr>
          <p:nvPr>
            <p:ph type="ftr" sz="quarter" idx="17"/>
          </p:nvPr>
        </p:nvSpPr>
        <p:spPr/>
        <p:txBody>
          <a:bodyPr rtlCol="0"/>
          <a:lstStyle/>
          <a:p>
            <a:r>
              <a:rPr lang="en-US"/>
              <a:t>ASSISTIVE VISION FOR THE BLIND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BBA6E291-C653-4788-A9D2-E19026CF5447}" type="datetime1">
              <a:rPr lang="en-US" smtClean="0"/>
              <a:pPr/>
              <a:t>6/9/2022</a:t>
            </a:fld>
            <a:endParaRPr lang="en-US"/>
          </a:p>
        </p:txBody>
      </p:sp>
      <p:sp>
        <p:nvSpPr>
          <p:cNvPr id="12" name="Slide Number Placeholder 11"/>
          <p:cNvSpPr>
            <a:spLocks noGrp="1"/>
          </p:cNvSpPr>
          <p:nvPr>
            <p:ph type="sldNum" sz="quarter" idx="16"/>
          </p:nvPr>
        </p:nvSpPr>
        <p:spPr/>
        <p:txBody>
          <a:bodyPr rtlCol="0"/>
          <a:lstStyle/>
          <a:p>
            <a:fld id="{F4AFD874-0AA4-4905-9096-505EF89D1C58}"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a:t>ASSISTIVE VISION FOR THE BLIND</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7F813F8-F40B-4AE7-8204-8B6DD7380119}" type="datetime1">
              <a:rPr lang="en-US" smtClean="0"/>
              <a:pPr/>
              <a:t>6/9/2022</a:t>
            </a:fld>
            <a:endParaRPr lang="en-US"/>
          </a:p>
        </p:txBody>
      </p:sp>
      <p:sp>
        <p:nvSpPr>
          <p:cNvPr id="4" name="Footer Placeholder 3"/>
          <p:cNvSpPr>
            <a:spLocks noGrp="1"/>
          </p:cNvSpPr>
          <p:nvPr>
            <p:ph type="ftr" sz="quarter" idx="11"/>
          </p:nvPr>
        </p:nvSpPr>
        <p:spPr/>
        <p:txBody>
          <a:bodyPr/>
          <a:lstStyle/>
          <a:p>
            <a:r>
              <a:rPr lang="en-US"/>
              <a:t>ASSISTIVE VISION FOR THE BLIND</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4AFD874-0AA4-4905-9096-505EF89D1C5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73C31E-BAD6-4456-ACC8-2EF19552EF11}" type="datetime1">
              <a:rPr lang="en-US" smtClean="0"/>
              <a:pPr/>
              <a:t>6/9/2022</a:t>
            </a:fld>
            <a:endParaRPr lang="en-US"/>
          </a:p>
        </p:txBody>
      </p:sp>
      <p:sp>
        <p:nvSpPr>
          <p:cNvPr id="3" name="Footer Placeholder 2"/>
          <p:cNvSpPr>
            <a:spLocks noGrp="1"/>
          </p:cNvSpPr>
          <p:nvPr>
            <p:ph type="ftr" sz="quarter" idx="11"/>
          </p:nvPr>
        </p:nvSpPr>
        <p:spPr/>
        <p:txBody>
          <a:bodyPr/>
          <a:lstStyle/>
          <a:p>
            <a:r>
              <a:rPr lang="en-US"/>
              <a:t>ASSISTIVE VISION FOR THE BLIND</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4AFD874-0AA4-4905-9096-505EF89D1C5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060AC9C7-3E85-4E9F-815E-EFBD0EDB175D}" type="datetime1">
              <a:rPr lang="en-US" smtClean="0"/>
              <a:pPr/>
              <a:t>6/9/2022</a:t>
            </a:fld>
            <a:endParaRPr lang="en-US"/>
          </a:p>
        </p:txBody>
      </p:sp>
      <p:sp>
        <p:nvSpPr>
          <p:cNvPr id="6" name="Footer Placeholder 5"/>
          <p:cNvSpPr>
            <a:spLocks noGrp="1"/>
          </p:cNvSpPr>
          <p:nvPr>
            <p:ph type="ftr" sz="quarter" idx="11"/>
          </p:nvPr>
        </p:nvSpPr>
        <p:spPr/>
        <p:txBody>
          <a:bodyPr/>
          <a:lstStyle/>
          <a:p>
            <a:r>
              <a:rPr lang="en-US"/>
              <a:t>ASSISTIVE VISION FOR THE BLIND</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4AFD874-0AA4-4905-9096-505EF89D1C58}"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F8031B4F-D835-42D9-9E3F-206FC6B9A939}" type="datetime1">
              <a:rPr lang="en-US" smtClean="0"/>
              <a:pPr/>
              <a:t>6/9/2022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F4AFD874-0AA4-4905-9096-505EF89D1C58}"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a:t>ASSISTIVE VISION FOR THE BLIND</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DBF314E-33A6-443E-8781-F190D871548E}" type="datetime1">
              <a:rPr lang="en-US" smtClean="0"/>
              <a:pPr/>
              <a:t>6/9/2022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ASSISTIVE VISION FOR THE BLIND</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F4AFD874-0AA4-4905-9096-505EF89D1C5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0"/>
            <a:ext cx="8534400" cy="1447800"/>
          </a:xfrm>
        </p:spPr>
        <p:txBody>
          <a:bodyPr>
            <a:normAutofit fontScale="90000"/>
          </a:bodyPr>
          <a:lstStyle/>
          <a:p>
            <a:r>
              <a:rPr lang="en-US" dirty="0"/>
              <a:t>      </a:t>
            </a:r>
            <a:br>
              <a:rPr lang="en-US" dirty="0"/>
            </a:br>
            <a:br>
              <a:rPr lang="en-US" dirty="0"/>
            </a:br>
            <a:br>
              <a:rPr lang="en-US" dirty="0"/>
            </a:br>
            <a:r>
              <a:rPr lang="en-US" dirty="0"/>
              <a:t>          </a:t>
            </a:r>
            <a:r>
              <a:rPr lang="en-US" sz="3600" b="1" dirty="0">
                <a:solidFill>
                  <a:srgbClr val="7030A0"/>
                </a:solidFill>
                <a:latin typeface="Arial" pitchFamily="34" charset="0"/>
                <a:cs typeface="Arial" pitchFamily="34" charset="0"/>
              </a:rPr>
              <a:t>CMR </a:t>
            </a:r>
            <a:r>
              <a:rPr lang="en-US" sz="3600" b="1" dirty="0" err="1">
                <a:solidFill>
                  <a:srgbClr val="7030A0"/>
                </a:solidFill>
                <a:latin typeface="Arial" pitchFamily="34" charset="0"/>
                <a:cs typeface="Arial" pitchFamily="34" charset="0"/>
              </a:rPr>
              <a:t>TECHNiCAL</a:t>
            </a:r>
            <a:r>
              <a:rPr lang="en-US" sz="3600" b="1" dirty="0">
                <a:solidFill>
                  <a:srgbClr val="7030A0"/>
                </a:solidFill>
                <a:latin typeface="Arial" pitchFamily="34" charset="0"/>
                <a:cs typeface="Arial" pitchFamily="34" charset="0"/>
              </a:rPr>
              <a:t> CAMPUS</a:t>
            </a:r>
            <a:br>
              <a:rPr lang="en-US" b="1" dirty="0">
                <a:solidFill>
                  <a:srgbClr val="7030A0"/>
                </a:solidFill>
                <a:latin typeface="Arial" pitchFamily="34" charset="0"/>
                <a:cs typeface="Arial" pitchFamily="34" charset="0"/>
              </a:rPr>
            </a:br>
            <a:r>
              <a:rPr lang="en-US" sz="2200" dirty="0">
                <a:solidFill>
                  <a:srgbClr val="7030A0"/>
                </a:solidFill>
                <a:latin typeface="Times New Roman" pitchFamily="18" charset="0"/>
                <a:cs typeface="Times New Roman" pitchFamily="18" charset="0"/>
              </a:rPr>
              <a:t>                                         </a:t>
            </a:r>
            <a:r>
              <a:rPr lang="en-US" sz="2200" dirty="0">
                <a:solidFill>
                  <a:srgbClr val="FF0000"/>
                </a:solidFill>
                <a:latin typeface="Times New Roman" pitchFamily="18" charset="0"/>
                <a:cs typeface="Times New Roman" pitchFamily="18" charset="0"/>
              </a:rPr>
              <a:t>UGC AUTONOMOUS </a:t>
            </a:r>
            <a:br>
              <a:rPr lang="en-US" sz="2700" dirty="0">
                <a:latin typeface="Times New Roman" pitchFamily="18" charset="0"/>
                <a:cs typeface="Times New Roman" pitchFamily="18" charset="0"/>
              </a:rPr>
            </a:br>
            <a:r>
              <a:rPr lang="en-US" sz="2700" dirty="0">
                <a:solidFill>
                  <a:schemeClr val="tx1"/>
                </a:solidFill>
                <a:latin typeface="Times New Roman" pitchFamily="18" charset="0"/>
                <a:cs typeface="Times New Roman" pitchFamily="18" charset="0"/>
              </a:rPr>
              <a:t>                      </a:t>
            </a:r>
            <a:r>
              <a:rPr lang="en-US" sz="1600" b="1" dirty="0">
                <a:solidFill>
                  <a:schemeClr val="tx1"/>
                </a:solidFill>
                <a:latin typeface="Times New Roman" pitchFamily="18" charset="0"/>
                <a:cs typeface="Times New Roman" pitchFamily="18" charset="0"/>
              </a:rPr>
              <a:t>Accredited by NBA &amp; NAAC with A Grade</a:t>
            </a:r>
            <a:r>
              <a:rPr lang="en-US" sz="1600" dirty="0">
                <a:solidFill>
                  <a:schemeClr val="tx1"/>
                </a:solidFill>
                <a:latin typeface="Times New Roman" pitchFamily="18" charset="0"/>
                <a:cs typeface="Times New Roman" pitchFamily="18" charset="0"/>
              </a:rPr>
              <a:t>  </a:t>
            </a:r>
            <a:br>
              <a:rPr lang="en-US" sz="1600" dirty="0">
                <a:solidFill>
                  <a:schemeClr val="tx1"/>
                </a:solidFill>
                <a:latin typeface="Times New Roman" pitchFamily="18" charset="0"/>
                <a:cs typeface="Times New Roman" pitchFamily="18" charset="0"/>
              </a:rPr>
            </a:br>
            <a:r>
              <a:rPr lang="en-US" sz="1600" dirty="0">
                <a:solidFill>
                  <a:schemeClr val="tx1"/>
                </a:solidFill>
                <a:latin typeface="Times New Roman" pitchFamily="18" charset="0"/>
                <a:cs typeface="Times New Roman" pitchFamily="18" charset="0"/>
              </a:rPr>
              <a:t>                 </a:t>
            </a:r>
            <a:r>
              <a:rPr lang="en-US" sz="1600" b="1" dirty="0">
                <a:solidFill>
                  <a:schemeClr val="tx1"/>
                </a:solidFill>
                <a:latin typeface="Times New Roman" pitchFamily="18" charset="0"/>
                <a:cs typeface="Times New Roman" pitchFamily="18" charset="0"/>
              </a:rPr>
              <a:t>Approved by AICTE, New Delhi and Affiliated to JNTU, Hyderabad</a:t>
            </a:r>
            <a:r>
              <a:rPr lang="en-US" sz="1600" dirty="0">
                <a:solidFill>
                  <a:schemeClr val="tx1"/>
                </a:solidFill>
                <a:latin typeface="Times New Roman" pitchFamily="18" charset="0"/>
                <a:cs typeface="Times New Roman" pitchFamily="18" charset="0"/>
              </a:rPr>
              <a:t> </a:t>
            </a:r>
            <a:endParaRPr lang="en-US" sz="1600" b="1" dirty="0">
              <a:solidFill>
                <a:schemeClr val="tx1"/>
              </a:solidFill>
              <a:latin typeface="Times New Roman" pitchFamily="18" charset="0"/>
              <a:cs typeface="Times New Roman" pitchFamily="18" charset="0"/>
            </a:endParaRPr>
          </a:p>
        </p:txBody>
      </p:sp>
      <p:pic>
        <p:nvPicPr>
          <p:cNvPr id="4" name="image1.png" descr="CMRGI Logo New2"/>
          <p:cNvPicPr>
            <a:picLocks noChangeAspect="1" noChangeArrowheads="1"/>
          </p:cNvPicPr>
          <p:nvPr/>
        </p:nvPicPr>
        <p:blipFill>
          <a:blip r:embed="rId2" cstate="print"/>
          <a:srcRect/>
          <a:stretch>
            <a:fillRect/>
          </a:stretch>
        </p:blipFill>
        <p:spPr bwMode="auto">
          <a:xfrm>
            <a:off x="304800" y="228600"/>
            <a:ext cx="1371600" cy="918210"/>
          </a:xfrm>
          <a:prstGeom prst="rect">
            <a:avLst/>
          </a:prstGeom>
          <a:noFill/>
          <a:ln w="9525">
            <a:noFill/>
            <a:miter lim="800000"/>
            <a:headEnd/>
            <a:tailEnd/>
          </a:ln>
        </p:spPr>
      </p:pic>
      <p:pic>
        <p:nvPicPr>
          <p:cNvPr id="5" name="image2.png" descr="C:\Users\Dean Academic\Desktop\Images for Canva\naac_a_grade.jpg"/>
          <p:cNvPicPr>
            <a:picLocks noChangeAspect="1" noChangeArrowheads="1"/>
          </p:cNvPicPr>
          <p:nvPr/>
        </p:nvPicPr>
        <p:blipFill>
          <a:blip r:embed="rId3" cstate="print"/>
          <a:srcRect/>
          <a:stretch>
            <a:fillRect/>
          </a:stretch>
        </p:blipFill>
        <p:spPr bwMode="auto">
          <a:xfrm>
            <a:off x="7848600" y="152400"/>
            <a:ext cx="1066800" cy="887307"/>
          </a:xfrm>
          <a:prstGeom prst="rect">
            <a:avLst/>
          </a:prstGeom>
          <a:noFill/>
          <a:ln w="9525">
            <a:noFill/>
            <a:miter lim="800000"/>
            <a:headEnd/>
            <a:tailEnd/>
          </a:ln>
        </p:spPr>
      </p:pic>
      <p:sp>
        <p:nvSpPr>
          <p:cNvPr id="7" name="Title 1"/>
          <p:cNvSpPr txBox="1">
            <a:spLocks/>
          </p:cNvSpPr>
          <p:nvPr/>
        </p:nvSpPr>
        <p:spPr>
          <a:xfrm>
            <a:off x="381000" y="1981200"/>
            <a:ext cx="8534400" cy="3657600"/>
          </a:xfrm>
          <a:prstGeom prst="rect">
            <a:avLst/>
          </a:prstGeom>
        </p:spPr>
        <p:txBody>
          <a:bodyPr vert="horz"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all" spc="0" normalizeH="0" baseline="0" noProof="0" dirty="0">
                <a:ln>
                  <a:noFill/>
                </a:ln>
                <a:solidFill>
                  <a:schemeClr val="tx2"/>
                </a:solidFill>
                <a:effectLst/>
                <a:uLnTx/>
                <a:uFillTx/>
                <a:latin typeface="+mj-lt"/>
                <a:ea typeface="+mj-ea"/>
                <a:cs typeface="+mj-cs"/>
              </a:rPr>
              <a:t>      </a:t>
            </a:r>
            <a:br>
              <a:rPr kumimoji="0" lang="en-US" sz="4400" b="0" i="0" u="none" strike="noStrike" kern="1200" cap="all" spc="0" normalizeH="0" baseline="0" noProof="0" dirty="0">
                <a:ln>
                  <a:noFill/>
                </a:ln>
                <a:solidFill>
                  <a:schemeClr val="tx2"/>
                </a:solidFill>
                <a:effectLst/>
                <a:uLnTx/>
                <a:uFillTx/>
                <a:latin typeface="+mj-lt"/>
                <a:ea typeface="+mj-ea"/>
                <a:cs typeface="+mj-cs"/>
              </a:rPr>
            </a:br>
            <a:br>
              <a:rPr kumimoji="0" lang="en-US" sz="4400" b="0" i="0" u="none" strike="noStrike" kern="1200" cap="all" spc="0" normalizeH="0" baseline="0" noProof="0" dirty="0">
                <a:ln>
                  <a:noFill/>
                </a:ln>
                <a:solidFill>
                  <a:schemeClr val="tx2"/>
                </a:solidFill>
                <a:effectLst/>
                <a:uLnTx/>
                <a:uFillTx/>
                <a:latin typeface="+mj-lt"/>
                <a:ea typeface="+mj-ea"/>
                <a:cs typeface="+mj-cs"/>
              </a:rPr>
            </a:br>
            <a:br>
              <a:rPr kumimoji="0" lang="en-US" sz="4400" b="0" i="0" u="none" strike="noStrike" kern="1200" cap="all" spc="0" normalizeH="0" baseline="0" noProof="0" dirty="0">
                <a:ln>
                  <a:noFill/>
                </a:ln>
                <a:solidFill>
                  <a:schemeClr val="tx2"/>
                </a:solidFill>
                <a:effectLst/>
                <a:uLnTx/>
                <a:uFillTx/>
                <a:latin typeface="+mj-lt"/>
                <a:ea typeface="+mj-ea"/>
                <a:cs typeface="+mj-cs"/>
              </a:rPr>
            </a:br>
            <a:endParaRPr kumimoji="0" lang="en-US" sz="1600" b="1" i="0" u="none" strike="noStrike" kern="1200" cap="all"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8" name="TextBox 7"/>
          <p:cNvSpPr txBox="1"/>
          <p:nvPr/>
        </p:nvSpPr>
        <p:spPr>
          <a:xfrm>
            <a:off x="697892" y="2280345"/>
            <a:ext cx="7467600" cy="2246769"/>
          </a:xfrm>
          <a:prstGeom prst="rect">
            <a:avLst/>
          </a:prstGeom>
          <a:noFill/>
        </p:spPr>
        <p:txBody>
          <a:bodyPr wrap="square" rtlCol="0">
            <a:spAutoFit/>
          </a:bodyPr>
          <a:lstStyle/>
          <a:p>
            <a:pPr algn="ctr"/>
            <a:r>
              <a:rPr lang="en-US" sz="2700" b="1" dirty="0">
                <a:solidFill>
                  <a:srgbClr val="3333CC"/>
                </a:solidFill>
                <a:latin typeface="Times New Roman" pitchFamily="18" charset="0"/>
                <a:cs typeface="Times New Roman" pitchFamily="18" charset="0"/>
              </a:rPr>
              <a:t>MAJOR PROJECT</a:t>
            </a:r>
          </a:p>
          <a:p>
            <a:pPr algn="ctr"/>
            <a:r>
              <a:rPr lang="en-US" sz="2700" b="1" dirty="0">
                <a:solidFill>
                  <a:srgbClr val="3333CC"/>
                </a:solidFill>
                <a:latin typeface="Times New Roman" pitchFamily="18" charset="0"/>
                <a:cs typeface="Times New Roman" pitchFamily="18" charset="0"/>
              </a:rPr>
              <a:t>ON   </a:t>
            </a:r>
          </a:p>
          <a:p>
            <a:pPr algn="ctr"/>
            <a:r>
              <a:rPr lang="en-US" sz="2700" b="1" dirty="0">
                <a:solidFill>
                  <a:srgbClr val="3333CC"/>
                </a:solidFill>
                <a:latin typeface="Times New Roman" pitchFamily="18" charset="0"/>
                <a:cs typeface="Times New Roman" pitchFamily="18" charset="0"/>
              </a:rPr>
              <a:t>SECURING DATA IN IOT USING CRYPTOGRAPHY AND STEGANOGRAPHY TECHNIQUES</a:t>
            </a:r>
          </a:p>
        </p:txBody>
      </p:sp>
      <p:sp>
        <p:nvSpPr>
          <p:cNvPr id="9" name="TextBox 8"/>
          <p:cNvSpPr txBox="1"/>
          <p:nvPr/>
        </p:nvSpPr>
        <p:spPr>
          <a:xfrm>
            <a:off x="1066800" y="1828800"/>
            <a:ext cx="7090916" cy="369332"/>
          </a:xfrm>
          <a:prstGeom prst="rect">
            <a:avLst/>
          </a:prstGeom>
          <a:noFill/>
        </p:spPr>
        <p:txBody>
          <a:bodyPr wrap="none" rtlCol="0">
            <a:spAutoFit/>
          </a:bodyPr>
          <a:lstStyle/>
          <a:p>
            <a:r>
              <a:rPr lang="en-US" b="1" dirty="0">
                <a:solidFill>
                  <a:srgbClr val="FF3300"/>
                </a:solidFill>
                <a:latin typeface="Times New Roman" pitchFamily="18" charset="0"/>
                <a:cs typeface="Times New Roman" pitchFamily="18" charset="0"/>
              </a:rPr>
              <a:t>DEPARTMENT OF COMPUTER SCIENCE AND ENGINEERING</a:t>
            </a:r>
          </a:p>
        </p:txBody>
      </p:sp>
      <p:sp>
        <p:nvSpPr>
          <p:cNvPr id="10" name="TextBox 9"/>
          <p:cNvSpPr txBox="1"/>
          <p:nvPr/>
        </p:nvSpPr>
        <p:spPr>
          <a:xfrm>
            <a:off x="-3110" y="4375735"/>
            <a:ext cx="6096000" cy="1077218"/>
          </a:xfrm>
          <a:prstGeom prst="rect">
            <a:avLst/>
          </a:prstGeom>
          <a:noFill/>
        </p:spPr>
        <p:txBody>
          <a:bodyPr wrap="square" rtlCol="0">
            <a:spAutoFit/>
          </a:bodyPr>
          <a:lstStyle/>
          <a:p>
            <a:r>
              <a:rPr lang="en-US" sz="1400" dirty="0"/>
              <a:t>        </a:t>
            </a:r>
            <a:r>
              <a:rPr lang="en-US" sz="1600" b="1" dirty="0">
                <a:latin typeface="Times New Roman" pitchFamily="18" charset="0"/>
                <a:cs typeface="Times New Roman" pitchFamily="18" charset="0"/>
              </a:rPr>
              <a:t>PRESENTED BY</a:t>
            </a:r>
          </a:p>
          <a:p>
            <a:r>
              <a:rPr lang="en-US" sz="1600" b="1" dirty="0">
                <a:latin typeface="Times New Roman" pitchFamily="18" charset="0"/>
                <a:cs typeface="Times New Roman" pitchFamily="18" charset="0"/>
              </a:rPr>
              <a:t>        N. SAI VARDHAN REDDY                                  (167R1A05A0)</a:t>
            </a:r>
          </a:p>
          <a:p>
            <a:r>
              <a:rPr lang="en-US" sz="1600" b="1" dirty="0">
                <a:latin typeface="Times New Roman" pitchFamily="18" charset="0"/>
                <a:cs typeface="Times New Roman" pitchFamily="18" charset="0"/>
              </a:rPr>
              <a:t>        ERRABELLI SWETHA                                        (177R1A0513)</a:t>
            </a:r>
          </a:p>
          <a:p>
            <a:r>
              <a:rPr lang="en-US" sz="1600" b="1" dirty="0">
                <a:latin typeface="Times New Roman" pitchFamily="18" charset="0"/>
                <a:cs typeface="Times New Roman" pitchFamily="18" charset="0"/>
              </a:rPr>
              <a:t>        NESE YASHWANTH SAI VENKATESHULU   (177R1A05M3)</a:t>
            </a:r>
          </a:p>
        </p:txBody>
      </p:sp>
      <p:sp>
        <p:nvSpPr>
          <p:cNvPr id="3" name="TextBox 2">
            <a:extLst>
              <a:ext uri="{FF2B5EF4-FFF2-40B4-BE49-F238E27FC236}">
                <a16:creationId xmlns:a16="http://schemas.microsoft.com/office/drawing/2014/main" id="{CB4C4A86-68A2-44EB-B9F2-E01597EA405F}"/>
              </a:ext>
            </a:extLst>
          </p:cNvPr>
          <p:cNvSpPr txBox="1"/>
          <p:nvPr/>
        </p:nvSpPr>
        <p:spPr>
          <a:xfrm>
            <a:off x="6092890" y="4548284"/>
            <a:ext cx="3206620" cy="923330"/>
          </a:xfrm>
          <a:prstGeom prst="rect">
            <a:avLst/>
          </a:prstGeom>
          <a:noFill/>
        </p:spPr>
        <p:txBody>
          <a:bodyPr wrap="square" rtlCol="0">
            <a:spAutoFit/>
          </a:bodyPr>
          <a:lstStyle/>
          <a:p>
            <a:pPr algn="ctr"/>
            <a:r>
              <a:rPr lang="en-US" b="1" dirty="0">
                <a:solidFill>
                  <a:srgbClr val="3333CC"/>
                </a:solidFill>
                <a:latin typeface="Times New Roman" panose="02020603050405020304" pitchFamily="18" charset="0"/>
                <a:cs typeface="Times New Roman" panose="02020603050405020304" pitchFamily="18" charset="0"/>
              </a:rPr>
              <a:t>UNDER THE GUIDANCE OF</a:t>
            </a:r>
          </a:p>
          <a:p>
            <a:pPr algn="ctr"/>
            <a:r>
              <a:rPr lang="en-US" b="1" dirty="0">
                <a:solidFill>
                  <a:srgbClr val="3333CC"/>
                </a:solidFill>
                <a:latin typeface="Times New Roman" panose="02020603050405020304" pitchFamily="18" charset="0"/>
                <a:cs typeface="Times New Roman" panose="02020603050405020304" pitchFamily="18" charset="0"/>
              </a:rPr>
              <a:t>K. PRAVEEN KUMAR</a:t>
            </a:r>
            <a:endParaRPr lang="en-IN" b="1" dirty="0">
              <a:solidFill>
                <a:srgbClr val="3333CC"/>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0D144-8413-4155-924F-D9E4C0F7B44F}"/>
              </a:ext>
            </a:extLst>
          </p:cNvPr>
          <p:cNvSpPr>
            <a:spLocks noGrp="1"/>
          </p:cNvSpPr>
          <p:nvPr>
            <p:ph type="ctrTitle"/>
          </p:nvPr>
        </p:nvSpPr>
        <p:spPr>
          <a:xfrm>
            <a:off x="990600" y="990600"/>
            <a:ext cx="6477000" cy="1828800"/>
          </a:xfrm>
        </p:spPr>
        <p:txBody>
          <a:bodyPr/>
          <a:lstStyle/>
          <a:p>
            <a:r>
              <a:rPr lang="en-US" dirty="0"/>
              <a:t>     </a:t>
            </a:r>
            <a:r>
              <a:rPr lang="en-US" sz="6000" dirty="0"/>
              <a:t>UML DIAGRAMS</a:t>
            </a:r>
          </a:p>
        </p:txBody>
      </p:sp>
    </p:spTree>
    <p:extLst>
      <p:ext uri="{BB962C8B-B14F-4D97-AF65-F5344CB8AC3E}">
        <p14:creationId xmlns:p14="http://schemas.microsoft.com/office/powerpoint/2010/main" val="2945350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326BF-A35A-45C8-B87E-2EB792658E8E}"/>
              </a:ext>
            </a:extLst>
          </p:cNvPr>
          <p:cNvSpPr>
            <a:spLocks noGrp="1"/>
          </p:cNvSpPr>
          <p:nvPr>
            <p:ph type="title"/>
          </p:nvPr>
        </p:nvSpPr>
        <p:spPr/>
        <p:txBody>
          <a:bodyPr/>
          <a:lstStyle/>
          <a:p>
            <a:r>
              <a:rPr lang="en-US" dirty="0" err="1"/>
              <a:t>Usecase</a:t>
            </a:r>
            <a:r>
              <a:rPr lang="en-US" dirty="0"/>
              <a:t> Diagram</a:t>
            </a:r>
          </a:p>
        </p:txBody>
      </p:sp>
      <p:sp>
        <p:nvSpPr>
          <p:cNvPr id="5" name="Footer Placeholder 4"/>
          <p:cNvSpPr>
            <a:spLocks noGrp="1"/>
          </p:cNvSpPr>
          <p:nvPr>
            <p:ph type="ftr" sz="quarter" idx="11"/>
          </p:nvPr>
        </p:nvSpPr>
        <p:spPr/>
        <p:txBody>
          <a:bodyPr/>
          <a:lstStyle/>
          <a:p>
            <a:pPr algn="l"/>
            <a:r>
              <a:rPr lang="en-US" dirty="0"/>
              <a:t>ASSISTIVE VISION FOR THE BLIND</a:t>
            </a:r>
          </a:p>
        </p:txBody>
      </p:sp>
      <p:pic>
        <p:nvPicPr>
          <p:cNvPr id="7" name="Content Placeholder 6">
            <a:extLst>
              <a:ext uri="{FF2B5EF4-FFF2-40B4-BE49-F238E27FC236}">
                <a16:creationId xmlns:a16="http://schemas.microsoft.com/office/drawing/2014/main" id="{0D6C730F-DCF4-4A28-84BA-C60F63C97088}"/>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303517" y="1600200"/>
            <a:ext cx="6771916" cy="4495800"/>
          </a:xfrm>
        </p:spPr>
      </p:pic>
    </p:spTree>
    <p:extLst>
      <p:ext uri="{BB962C8B-B14F-4D97-AF65-F5344CB8AC3E}">
        <p14:creationId xmlns:p14="http://schemas.microsoft.com/office/powerpoint/2010/main" val="2344236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48672-FA7A-4A94-AED5-70EDA2DD9F54}"/>
              </a:ext>
            </a:extLst>
          </p:cNvPr>
          <p:cNvSpPr>
            <a:spLocks noGrp="1"/>
          </p:cNvSpPr>
          <p:nvPr>
            <p:ph type="title"/>
          </p:nvPr>
        </p:nvSpPr>
        <p:spPr/>
        <p:txBody>
          <a:bodyPr/>
          <a:lstStyle/>
          <a:p>
            <a:r>
              <a:rPr lang="en-US" dirty="0"/>
              <a:t>Class Diagram </a:t>
            </a:r>
          </a:p>
        </p:txBody>
      </p:sp>
      <p:sp>
        <p:nvSpPr>
          <p:cNvPr id="5" name="Footer Placeholder 4"/>
          <p:cNvSpPr>
            <a:spLocks noGrp="1"/>
          </p:cNvSpPr>
          <p:nvPr>
            <p:ph type="ftr" sz="quarter" idx="11"/>
          </p:nvPr>
        </p:nvSpPr>
        <p:spPr/>
        <p:txBody>
          <a:bodyPr/>
          <a:lstStyle/>
          <a:p>
            <a:pPr algn="l"/>
            <a:r>
              <a:rPr lang="en-US" dirty="0"/>
              <a:t>ASSISTIVE VISION FOR THE BLIND</a:t>
            </a:r>
          </a:p>
        </p:txBody>
      </p:sp>
      <p:pic>
        <p:nvPicPr>
          <p:cNvPr id="7" name="Content Placeholder 6">
            <a:extLst>
              <a:ext uri="{FF2B5EF4-FFF2-40B4-BE49-F238E27FC236}">
                <a16:creationId xmlns:a16="http://schemas.microsoft.com/office/drawing/2014/main" id="{0FBD0EB9-B6F1-4E22-ABF4-44FD7C617A22}"/>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22942" y="1600200"/>
            <a:ext cx="6333066" cy="4495800"/>
          </a:xfrm>
        </p:spPr>
      </p:pic>
    </p:spTree>
    <p:extLst>
      <p:ext uri="{BB962C8B-B14F-4D97-AF65-F5344CB8AC3E}">
        <p14:creationId xmlns:p14="http://schemas.microsoft.com/office/powerpoint/2010/main" val="1182603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C3AB0-2B69-4F29-96E1-7E19DE7716FE}"/>
              </a:ext>
            </a:extLst>
          </p:cNvPr>
          <p:cNvSpPr>
            <a:spLocks noGrp="1"/>
          </p:cNvSpPr>
          <p:nvPr>
            <p:ph type="title"/>
          </p:nvPr>
        </p:nvSpPr>
        <p:spPr/>
        <p:txBody>
          <a:bodyPr/>
          <a:lstStyle/>
          <a:p>
            <a:r>
              <a:rPr lang="en-US" dirty="0"/>
              <a:t>Sequence Diagram</a:t>
            </a:r>
          </a:p>
        </p:txBody>
      </p:sp>
      <p:sp>
        <p:nvSpPr>
          <p:cNvPr id="5" name="Footer Placeholder 4"/>
          <p:cNvSpPr>
            <a:spLocks noGrp="1"/>
          </p:cNvSpPr>
          <p:nvPr>
            <p:ph type="ftr" sz="quarter" idx="11"/>
          </p:nvPr>
        </p:nvSpPr>
        <p:spPr/>
        <p:txBody>
          <a:bodyPr/>
          <a:lstStyle/>
          <a:p>
            <a:pPr algn="l"/>
            <a:r>
              <a:rPr lang="en-US" dirty="0"/>
              <a:t>ASSISTIVE VISION FOR THE BLIND</a:t>
            </a:r>
          </a:p>
        </p:txBody>
      </p:sp>
      <p:pic>
        <p:nvPicPr>
          <p:cNvPr id="8" name="Content Placeholder 7">
            <a:extLst>
              <a:ext uri="{FF2B5EF4-FFF2-40B4-BE49-F238E27FC236}">
                <a16:creationId xmlns:a16="http://schemas.microsoft.com/office/drawing/2014/main" id="{48CC083E-ADA4-4F64-8B27-62B8B8A60F3C}"/>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219200" y="1600200"/>
            <a:ext cx="6629399" cy="4495800"/>
          </a:xfrm>
        </p:spPr>
      </p:pic>
    </p:spTree>
    <p:extLst>
      <p:ext uri="{BB962C8B-B14F-4D97-AF65-F5344CB8AC3E}">
        <p14:creationId xmlns:p14="http://schemas.microsoft.com/office/powerpoint/2010/main" val="3486630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C4CFB-1E4C-D2D6-FA7E-7E436A83F8A7}"/>
              </a:ext>
            </a:extLst>
          </p:cNvPr>
          <p:cNvSpPr>
            <a:spLocks noGrp="1"/>
          </p:cNvSpPr>
          <p:nvPr>
            <p:ph type="title"/>
          </p:nvPr>
        </p:nvSpPr>
        <p:spPr/>
        <p:txBody>
          <a:bodyPr/>
          <a:lstStyle/>
          <a:p>
            <a:r>
              <a:rPr lang="en-IN" dirty="0"/>
              <a:t>Screenshots (Login Page)</a:t>
            </a:r>
          </a:p>
        </p:txBody>
      </p:sp>
      <p:sp>
        <p:nvSpPr>
          <p:cNvPr id="3" name="Footer Placeholder 2">
            <a:extLst>
              <a:ext uri="{FF2B5EF4-FFF2-40B4-BE49-F238E27FC236}">
                <a16:creationId xmlns:a16="http://schemas.microsoft.com/office/drawing/2014/main" id="{72866273-E4CE-563F-16D2-B91BC7C0523C}"/>
              </a:ext>
            </a:extLst>
          </p:cNvPr>
          <p:cNvSpPr>
            <a:spLocks noGrp="1"/>
          </p:cNvSpPr>
          <p:nvPr>
            <p:ph type="ftr" sz="quarter" idx="11"/>
          </p:nvPr>
        </p:nvSpPr>
        <p:spPr/>
        <p:txBody>
          <a:bodyPr/>
          <a:lstStyle/>
          <a:p>
            <a:r>
              <a:rPr lang="en-US"/>
              <a:t>ASSISTIVE VISION FOR THE BLIND</a:t>
            </a:r>
          </a:p>
        </p:txBody>
      </p:sp>
      <p:pic>
        <p:nvPicPr>
          <p:cNvPr id="5" name="image16.jpeg">
            <a:extLst>
              <a:ext uri="{FF2B5EF4-FFF2-40B4-BE49-F238E27FC236}">
                <a16:creationId xmlns:a16="http://schemas.microsoft.com/office/drawing/2014/main" id="{64A98D6D-C69C-1B87-E6B0-AC5F48836E5D}"/>
              </a:ext>
            </a:extLst>
          </p:cNvPr>
          <p:cNvPicPr>
            <a:picLocks noGrp="1" noChangeAspect="1"/>
          </p:cNvPicPr>
          <p:nvPr>
            <p:ph sz="quarter" idx="1"/>
          </p:nvPr>
        </p:nvPicPr>
        <p:blipFill>
          <a:blip r:embed="rId2" cstate="print"/>
          <a:stretch>
            <a:fillRect/>
          </a:stretch>
        </p:blipFill>
        <p:spPr>
          <a:xfrm>
            <a:off x="1807161" y="1600200"/>
            <a:ext cx="5764628" cy="4495800"/>
          </a:xfrm>
          <a:prstGeom prst="rect">
            <a:avLst/>
          </a:prstGeom>
        </p:spPr>
      </p:pic>
    </p:spTree>
    <p:extLst>
      <p:ext uri="{BB962C8B-B14F-4D97-AF65-F5344CB8AC3E}">
        <p14:creationId xmlns:p14="http://schemas.microsoft.com/office/powerpoint/2010/main" val="1923222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C0950-A839-91A1-9DE5-721BABD63E75}"/>
              </a:ext>
            </a:extLst>
          </p:cNvPr>
          <p:cNvSpPr>
            <a:spLocks noGrp="1"/>
          </p:cNvSpPr>
          <p:nvPr>
            <p:ph type="title"/>
          </p:nvPr>
        </p:nvSpPr>
        <p:spPr/>
        <p:txBody>
          <a:bodyPr/>
          <a:lstStyle/>
          <a:p>
            <a:r>
              <a:rPr lang="en-IN" dirty="0"/>
              <a:t>Encryption</a:t>
            </a:r>
          </a:p>
        </p:txBody>
      </p:sp>
      <p:sp>
        <p:nvSpPr>
          <p:cNvPr id="3" name="Footer Placeholder 2">
            <a:extLst>
              <a:ext uri="{FF2B5EF4-FFF2-40B4-BE49-F238E27FC236}">
                <a16:creationId xmlns:a16="http://schemas.microsoft.com/office/drawing/2014/main" id="{31B2340B-9A3C-9B42-2D23-EA3C24BCE8A3}"/>
              </a:ext>
            </a:extLst>
          </p:cNvPr>
          <p:cNvSpPr>
            <a:spLocks noGrp="1"/>
          </p:cNvSpPr>
          <p:nvPr>
            <p:ph type="ftr" sz="quarter" idx="11"/>
          </p:nvPr>
        </p:nvSpPr>
        <p:spPr/>
        <p:txBody>
          <a:bodyPr/>
          <a:lstStyle/>
          <a:p>
            <a:r>
              <a:rPr lang="en-US"/>
              <a:t>ASSISTIVE VISION FOR THE BLIND</a:t>
            </a:r>
          </a:p>
        </p:txBody>
      </p:sp>
      <p:pic>
        <p:nvPicPr>
          <p:cNvPr id="5" name="image18.jpeg">
            <a:extLst>
              <a:ext uri="{FF2B5EF4-FFF2-40B4-BE49-F238E27FC236}">
                <a16:creationId xmlns:a16="http://schemas.microsoft.com/office/drawing/2014/main" id="{6DAACE45-A0FA-F456-9D98-CF6301479DD4}"/>
              </a:ext>
            </a:extLst>
          </p:cNvPr>
          <p:cNvPicPr>
            <a:picLocks noGrp="1" noChangeAspect="1"/>
          </p:cNvPicPr>
          <p:nvPr>
            <p:ph sz="quarter" idx="1"/>
          </p:nvPr>
        </p:nvPicPr>
        <p:blipFill>
          <a:blip r:embed="rId2" cstate="print"/>
          <a:stretch>
            <a:fillRect/>
          </a:stretch>
        </p:blipFill>
        <p:spPr>
          <a:xfrm>
            <a:off x="695096" y="1600199"/>
            <a:ext cx="7686903" cy="4325927"/>
          </a:xfrm>
          <a:prstGeom prst="rect">
            <a:avLst/>
          </a:prstGeom>
        </p:spPr>
      </p:pic>
    </p:spTree>
    <p:extLst>
      <p:ext uri="{BB962C8B-B14F-4D97-AF65-F5344CB8AC3E}">
        <p14:creationId xmlns:p14="http://schemas.microsoft.com/office/powerpoint/2010/main" val="257500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ECB7B-46D5-360F-3767-991226014987}"/>
              </a:ext>
            </a:extLst>
          </p:cNvPr>
          <p:cNvSpPr>
            <a:spLocks noGrp="1"/>
          </p:cNvSpPr>
          <p:nvPr>
            <p:ph type="title"/>
          </p:nvPr>
        </p:nvSpPr>
        <p:spPr/>
        <p:txBody>
          <a:bodyPr/>
          <a:lstStyle/>
          <a:p>
            <a:r>
              <a:rPr lang="en-IN" dirty="0"/>
              <a:t>Decryption</a:t>
            </a:r>
          </a:p>
        </p:txBody>
      </p:sp>
      <p:sp>
        <p:nvSpPr>
          <p:cNvPr id="3" name="Footer Placeholder 2">
            <a:extLst>
              <a:ext uri="{FF2B5EF4-FFF2-40B4-BE49-F238E27FC236}">
                <a16:creationId xmlns:a16="http://schemas.microsoft.com/office/drawing/2014/main" id="{23901087-1679-AB61-DDF7-59B249336F71}"/>
              </a:ext>
            </a:extLst>
          </p:cNvPr>
          <p:cNvSpPr>
            <a:spLocks noGrp="1"/>
          </p:cNvSpPr>
          <p:nvPr>
            <p:ph type="ftr" sz="quarter" idx="11"/>
          </p:nvPr>
        </p:nvSpPr>
        <p:spPr/>
        <p:txBody>
          <a:bodyPr/>
          <a:lstStyle/>
          <a:p>
            <a:r>
              <a:rPr lang="en-US"/>
              <a:t>ASSISTIVE VISION FOR THE BLIND</a:t>
            </a:r>
          </a:p>
        </p:txBody>
      </p:sp>
      <p:pic>
        <p:nvPicPr>
          <p:cNvPr id="5" name="image25.jpeg">
            <a:extLst>
              <a:ext uri="{FF2B5EF4-FFF2-40B4-BE49-F238E27FC236}">
                <a16:creationId xmlns:a16="http://schemas.microsoft.com/office/drawing/2014/main" id="{1B322F82-2945-8E6E-E982-1C71B5BEA182}"/>
              </a:ext>
            </a:extLst>
          </p:cNvPr>
          <p:cNvPicPr>
            <a:picLocks noGrp="1" noChangeAspect="1"/>
          </p:cNvPicPr>
          <p:nvPr>
            <p:ph sz="quarter" idx="1"/>
          </p:nvPr>
        </p:nvPicPr>
        <p:blipFill>
          <a:blip r:embed="rId2" cstate="print"/>
          <a:stretch>
            <a:fillRect/>
          </a:stretch>
        </p:blipFill>
        <p:spPr>
          <a:xfrm>
            <a:off x="695097" y="1600200"/>
            <a:ext cx="7988756" cy="4495800"/>
          </a:xfrm>
          <a:prstGeom prst="rect">
            <a:avLst/>
          </a:prstGeom>
        </p:spPr>
      </p:pic>
    </p:spTree>
    <p:extLst>
      <p:ext uri="{BB962C8B-B14F-4D97-AF65-F5344CB8AC3E}">
        <p14:creationId xmlns:p14="http://schemas.microsoft.com/office/powerpoint/2010/main" val="718471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B1AEB-AAB8-4CC3-9806-09771E69B650}"/>
              </a:ext>
            </a:extLst>
          </p:cNvPr>
          <p:cNvSpPr>
            <a:spLocks noGrp="1"/>
          </p:cNvSpPr>
          <p:nvPr>
            <p:ph type="title"/>
          </p:nvPr>
        </p:nvSpPr>
        <p:spPr/>
        <p:txBody>
          <a:bodyPr/>
          <a:lstStyle/>
          <a:p>
            <a:r>
              <a:rPr lang="en-US" dirty="0"/>
              <a:t>             CONCLUSION</a:t>
            </a:r>
          </a:p>
        </p:txBody>
      </p:sp>
      <p:sp>
        <p:nvSpPr>
          <p:cNvPr id="3" name="Content Placeholder 2">
            <a:extLst>
              <a:ext uri="{FF2B5EF4-FFF2-40B4-BE49-F238E27FC236}">
                <a16:creationId xmlns:a16="http://schemas.microsoft.com/office/drawing/2014/main" id="{2C0C9E11-321B-4484-BD9E-D6070F313D65}"/>
              </a:ext>
            </a:extLst>
          </p:cNvPr>
          <p:cNvSpPr>
            <a:spLocks noGrp="1"/>
          </p:cNvSpPr>
          <p:nvPr>
            <p:ph sz="quarter" idx="1"/>
          </p:nvPr>
        </p:nvSpPr>
        <p:spPr/>
        <p:txBody>
          <a:bodyPr>
            <a:normAutofit/>
          </a:bodyPr>
          <a:lstStyle/>
          <a:p>
            <a:pPr marL="0" indent="0" algn="just">
              <a:buNone/>
            </a:pPr>
            <a:r>
              <a:rPr lang="en-IN" sz="1800" dirty="0">
                <a:effectLst/>
                <a:latin typeface="Times New Roman" panose="02020603050405020304" pitchFamily="18" charset="0"/>
                <a:ea typeface="Calibri" panose="020F0502020204030204" pitchFamily="34" charset="0"/>
              </a:rPr>
              <a:t>In order to protect data during IOT transmission, the ECG protocol generated a high level of data security. The proposed ECG protocol improved security with the latest ECG on the Galois region. Because of the increased integration performance, advanced capabilities for hiding data are feasible. Due to the suggested specification and configuration of the adaptive firefly, some volume of the PSNR, carrier capacity, time complexity and the SSE are evaluated using parameters. Finally, the proposed work is implemented in a MATLAB simulator, and approximately 86% steganography embedding efficiency was achieved. Results from this proposed protocol were compared to existing methods, such as OMME, FMO, and LSB.</a:t>
            </a:r>
            <a:endParaRPr lang="en-US" dirty="0"/>
          </a:p>
        </p:txBody>
      </p:sp>
      <p:sp>
        <p:nvSpPr>
          <p:cNvPr id="4" name="Footer Placeholder 3"/>
          <p:cNvSpPr>
            <a:spLocks noGrp="1"/>
          </p:cNvSpPr>
          <p:nvPr>
            <p:ph type="ftr" sz="quarter" idx="11"/>
          </p:nvPr>
        </p:nvSpPr>
        <p:spPr/>
        <p:txBody>
          <a:bodyPr/>
          <a:lstStyle/>
          <a:p>
            <a:pPr algn="l"/>
            <a:r>
              <a:rPr lang="en-US" dirty="0"/>
              <a:t>ASSISTIVE VISION FOR THE BLIND</a:t>
            </a:r>
          </a:p>
        </p:txBody>
      </p:sp>
    </p:spTree>
    <p:extLst>
      <p:ext uri="{BB962C8B-B14F-4D97-AF65-F5344CB8AC3E}">
        <p14:creationId xmlns:p14="http://schemas.microsoft.com/office/powerpoint/2010/main" val="3630521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126B-8E14-4CCD-B782-C580F1876C22}"/>
              </a:ext>
            </a:extLst>
          </p:cNvPr>
          <p:cNvSpPr>
            <a:spLocks noGrp="1"/>
          </p:cNvSpPr>
          <p:nvPr>
            <p:ph type="title"/>
          </p:nvPr>
        </p:nvSpPr>
        <p:spPr>
          <a:xfrm>
            <a:off x="495300" y="2933700"/>
            <a:ext cx="8153400" cy="990600"/>
          </a:xfrm>
        </p:spPr>
        <p:txBody>
          <a:bodyPr/>
          <a:lstStyle/>
          <a:p>
            <a:pPr algn="ctr"/>
            <a:r>
              <a:rPr lang="en-US" dirty="0"/>
              <a:t>THANK YOU</a:t>
            </a:r>
            <a:endParaRPr lang="en-IN" dirty="0"/>
          </a:p>
        </p:txBody>
      </p:sp>
    </p:spTree>
    <p:extLst>
      <p:ext uri="{BB962C8B-B14F-4D97-AF65-F5344CB8AC3E}">
        <p14:creationId xmlns:p14="http://schemas.microsoft.com/office/powerpoint/2010/main" val="1886752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solidFill>
                  <a:srgbClr val="3333CC"/>
                </a:solidFill>
                <a:latin typeface="Times New Roman" pitchFamily="18" charset="0"/>
                <a:cs typeface="Times New Roman" pitchFamily="18" charset="0"/>
              </a:rPr>
              <a:t>Abstract</a:t>
            </a:r>
          </a:p>
        </p:txBody>
      </p:sp>
      <p:sp>
        <p:nvSpPr>
          <p:cNvPr id="3" name="Content Placeholder 2"/>
          <p:cNvSpPr>
            <a:spLocks noGrp="1"/>
          </p:cNvSpPr>
          <p:nvPr>
            <p:ph sz="quarter" idx="1"/>
          </p:nvPr>
        </p:nvSpPr>
        <p:spPr/>
        <p:txBody>
          <a:bodyPr>
            <a:normAutofit/>
          </a:bodyPr>
          <a:lstStyle/>
          <a:p>
            <a:pPr algn="just">
              <a:buClrTx/>
              <a:buFont typeface="Wingdings" pitchFamily="2" charset="2"/>
              <a:buChar char="Ø"/>
            </a:pPr>
            <a:r>
              <a:rPr lang="en-IN" sz="1800" dirty="0">
                <a:effectLst/>
                <a:latin typeface="Times New Roman" panose="02020603050405020304" pitchFamily="18" charset="0"/>
                <a:ea typeface="Calibri" panose="020F0502020204030204" pitchFamily="34" charset="0"/>
              </a:rPr>
              <a:t>Internet of Things (IOT) </a:t>
            </a:r>
            <a:r>
              <a:rPr lang="en-IN" sz="1800" spc="-15" dirty="0">
                <a:effectLst/>
                <a:latin typeface="Times New Roman" panose="02020603050405020304" pitchFamily="18" charset="0"/>
                <a:ea typeface="Calibri" panose="020F0502020204030204" pitchFamily="34" charset="0"/>
              </a:rPr>
              <a:t>is </a:t>
            </a:r>
            <a:r>
              <a:rPr lang="en-IN" sz="1800" dirty="0">
                <a:effectLst/>
                <a:latin typeface="Times New Roman" panose="02020603050405020304" pitchFamily="18" charset="0"/>
                <a:ea typeface="Calibri" panose="020F0502020204030204" pitchFamily="34" charset="0"/>
              </a:rPr>
              <a:t>a domain where the transfer of data </a:t>
            </a:r>
            <a:r>
              <a:rPr lang="en-IN" sz="1800" spc="-25" dirty="0">
                <a:effectLst/>
                <a:latin typeface="Times New Roman" panose="02020603050405020304" pitchFamily="18" charset="0"/>
                <a:ea typeface="Calibri" panose="020F0502020204030204" pitchFamily="34" charset="0"/>
              </a:rPr>
              <a:t>is </a:t>
            </a:r>
            <a:r>
              <a:rPr lang="en-IN" sz="1800" dirty="0">
                <a:effectLst/>
                <a:latin typeface="Times New Roman" panose="02020603050405020304" pitchFamily="18" charset="0"/>
                <a:ea typeface="Calibri" panose="020F0502020204030204" pitchFamily="34" charset="0"/>
              </a:rPr>
              <a:t>taking place </a:t>
            </a:r>
            <a:r>
              <a:rPr lang="en-IN" sz="1800" spc="10" dirty="0">
                <a:effectLst/>
                <a:latin typeface="Times New Roman" panose="02020603050405020304" pitchFamily="18" charset="0"/>
                <a:ea typeface="Calibri" panose="020F0502020204030204" pitchFamily="34" charset="0"/>
              </a:rPr>
              <a:t>every </a:t>
            </a:r>
            <a:r>
              <a:rPr lang="en-IN" sz="1800" dirty="0">
                <a:effectLst/>
                <a:latin typeface="Times New Roman" panose="02020603050405020304" pitchFamily="18" charset="0"/>
                <a:ea typeface="Calibri" panose="020F0502020204030204" pitchFamily="34" charset="0"/>
              </a:rPr>
              <a:t>single second. The security of these data </a:t>
            </a:r>
            <a:r>
              <a:rPr lang="en-IN" sz="1800" spc="-15" dirty="0">
                <a:effectLst/>
                <a:latin typeface="Times New Roman" panose="02020603050405020304" pitchFamily="18" charset="0"/>
                <a:ea typeface="Calibri" panose="020F0502020204030204" pitchFamily="34" charset="0"/>
              </a:rPr>
              <a:t>is </a:t>
            </a:r>
            <a:r>
              <a:rPr lang="en-IN" sz="1800" dirty="0">
                <a:effectLst/>
                <a:latin typeface="Times New Roman" panose="02020603050405020304" pitchFamily="18" charset="0"/>
                <a:ea typeface="Calibri" panose="020F0502020204030204" pitchFamily="34" charset="0"/>
              </a:rPr>
              <a:t>a challenging task; however, security challenges can </a:t>
            </a:r>
            <a:r>
              <a:rPr lang="en-IN" sz="1800" spc="-15" dirty="0">
                <a:effectLst/>
                <a:latin typeface="Times New Roman" panose="02020603050405020304" pitchFamily="18" charset="0"/>
                <a:ea typeface="Calibri" panose="020F0502020204030204" pitchFamily="34" charset="0"/>
              </a:rPr>
              <a:t>be </a:t>
            </a:r>
            <a:r>
              <a:rPr lang="en-IN" sz="1800" dirty="0">
                <a:effectLst/>
                <a:latin typeface="Times New Roman" panose="02020603050405020304" pitchFamily="18" charset="0"/>
                <a:ea typeface="Calibri" panose="020F0502020204030204" pitchFamily="34" charset="0"/>
              </a:rPr>
              <a:t>mitigated with cryptography and steganography techniques.</a:t>
            </a:r>
          </a:p>
          <a:p>
            <a:pPr algn="just">
              <a:buClrTx/>
              <a:buFont typeface="Wingdings" pitchFamily="2" charset="2"/>
              <a:buChar char="Ø"/>
            </a:pPr>
            <a:r>
              <a:rPr lang="en-IN" sz="1800" dirty="0">
                <a:effectLst/>
                <a:latin typeface="Times New Roman" panose="02020603050405020304" pitchFamily="18" charset="0"/>
                <a:ea typeface="Calibri" panose="020F0502020204030204" pitchFamily="34" charset="0"/>
              </a:rPr>
              <a:t>These techniques are crucial when dealing with user authentication and data </a:t>
            </a:r>
            <a:r>
              <a:rPr lang="en-IN" sz="1800" spc="-15" dirty="0">
                <a:effectLst/>
                <a:latin typeface="Times New Roman" panose="02020603050405020304" pitchFamily="18" charset="0"/>
                <a:ea typeface="Calibri" panose="020F0502020204030204" pitchFamily="34" charset="0"/>
              </a:rPr>
              <a:t>privacy. </a:t>
            </a:r>
            <a:r>
              <a:rPr lang="en-IN" sz="1800" dirty="0">
                <a:effectLst/>
                <a:latin typeface="Times New Roman" panose="02020603050405020304" pitchFamily="18" charset="0"/>
                <a:ea typeface="Calibri" panose="020F0502020204030204" pitchFamily="34" charset="0"/>
              </a:rPr>
              <a:t>In the proposed work, the elliptic Galois cryptography protocol </a:t>
            </a:r>
            <a:r>
              <a:rPr lang="en-IN" sz="1800" spc="-15" dirty="0">
                <a:effectLst/>
                <a:latin typeface="Times New Roman" panose="02020603050405020304" pitchFamily="18" charset="0"/>
                <a:ea typeface="Calibri" panose="020F0502020204030204" pitchFamily="34" charset="0"/>
              </a:rPr>
              <a:t>is </a:t>
            </a:r>
            <a:r>
              <a:rPr lang="en-IN" sz="1800" dirty="0">
                <a:effectLst/>
                <a:latin typeface="Times New Roman" panose="02020603050405020304" pitchFamily="18" charset="0"/>
                <a:ea typeface="Calibri" panose="020F0502020204030204" pitchFamily="34" charset="0"/>
              </a:rPr>
              <a:t>introduced and discussed. In</a:t>
            </a:r>
            <a:r>
              <a:rPr lang="en-IN" sz="1800" spc="-75"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this</a:t>
            </a:r>
            <a:r>
              <a:rPr lang="en-IN" sz="1800" spc="-55"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protocol,</a:t>
            </a:r>
            <a:r>
              <a:rPr lang="en-IN" sz="1800" spc="-35"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a</a:t>
            </a:r>
            <a:r>
              <a:rPr lang="en-IN" sz="1800" spc="-55"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cryptography</a:t>
            </a:r>
            <a:r>
              <a:rPr lang="en-IN" sz="1800" spc="-95"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technique</a:t>
            </a:r>
            <a:r>
              <a:rPr lang="en-IN" sz="1800" spc="-35" dirty="0">
                <a:effectLst/>
                <a:latin typeface="Times New Roman" panose="02020603050405020304" pitchFamily="18" charset="0"/>
                <a:ea typeface="Calibri" panose="020F0502020204030204" pitchFamily="34" charset="0"/>
              </a:rPr>
              <a:t> </a:t>
            </a:r>
            <a:r>
              <a:rPr lang="en-IN" sz="1800" spc="-25" dirty="0">
                <a:effectLst/>
                <a:latin typeface="Times New Roman" panose="02020603050405020304" pitchFamily="18" charset="0"/>
                <a:ea typeface="Calibri" panose="020F0502020204030204" pitchFamily="34" charset="0"/>
              </a:rPr>
              <a:t>is</a:t>
            </a:r>
            <a:r>
              <a:rPr lang="en-IN" sz="1800" spc="-60"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used</a:t>
            </a:r>
            <a:r>
              <a:rPr lang="en-IN" sz="1800" spc="-55" dirty="0">
                <a:effectLst/>
                <a:latin typeface="Times New Roman" panose="02020603050405020304" pitchFamily="18" charset="0"/>
                <a:ea typeface="Calibri" panose="020F0502020204030204" pitchFamily="34" charset="0"/>
              </a:rPr>
              <a:t> </a:t>
            </a:r>
            <a:r>
              <a:rPr lang="en-IN" sz="1800" spc="10" dirty="0">
                <a:effectLst/>
                <a:latin typeface="Times New Roman" panose="02020603050405020304" pitchFamily="18" charset="0"/>
                <a:ea typeface="Calibri" panose="020F0502020204030204" pitchFamily="34" charset="0"/>
              </a:rPr>
              <a:t>to</a:t>
            </a:r>
            <a:r>
              <a:rPr lang="en-IN" sz="1800" spc="-50"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encrypt</a:t>
            </a:r>
            <a:r>
              <a:rPr lang="en-IN" sz="1800" spc="-30"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confidential</a:t>
            </a:r>
            <a:r>
              <a:rPr lang="en-IN" sz="1800" spc="-95"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data</a:t>
            </a:r>
            <a:r>
              <a:rPr lang="en-IN" sz="1800" spc="-75"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that</a:t>
            </a:r>
            <a:r>
              <a:rPr lang="en-IN" sz="1800" spc="-30"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came from</a:t>
            </a:r>
            <a:r>
              <a:rPr lang="en-IN" sz="1800" spc="-125"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different</a:t>
            </a:r>
            <a:r>
              <a:rPr lang="en-IN" sz="1800" spc="-50"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medical</a:t>
            </a:r>
            <a:r>
              <a:rPr lang="en-IN" sz="1800" spc="-80"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sources.</a:t>
            </a:r>
            <a:endParaRPr lang="en-IN" sz="1800" spc="-65" dirty="0">
              <a:latin typeface="Times New Roman" panose="02020603050405020304" pitchFamily="18" charset="0"/>
              <a:ea typeface="Calibri" panose="020F0502020204030204" pitchFamily="34" charset="0"/>
            </a:endParaRPr>
          </a:p>
          <a:p>
            <a:pPr algn="just">
              <a:buClrTx/>
              <a:buFont typeface="Wingdings" pitchFamily="2" charset="2"/>
              <a:buChar char="Ø"/>
            </a:pPr>
            <a:r>
              <a:rPr lang="en-IN" sz="1800" dirty="0">
                <a:effectLst/>
                <a:latin typeface="Times New Roman" panose="02020603050405020304" pitchFamily="18" charset="0"/>
                <a:ea typeface="Calibri" panose="020F0502020204030204" pitchFamily="34" charset="0"/>
              </a:rPr>
              <a:t>Next,</a:t>
            </a:r>
            <a:r>
              <a:rPr lang="en-IN" sz="1800" spc="-65"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a</a:t>
            </a:r>
            <a:r>
              <a:rPr lang="en-IN" sz="1800" spc="-80"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Matrix</a:t>
            </a:r>
            <a:r>
              <a:rPr lang="en-IN" sz="1800" spc="-95"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XOR</a:t>
            </a:r>
            <a:r>
              <a:rPr lang="en-IN" sz="1800" spc="-85"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encoding</a:t>
            </a:r>
            <a:r>
              <a:rPr lang="en-IN" sz="1800" spc="-75"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steganography</a:t>
            </a:r>
            <a:r>
              <a:rPr lang="en-IN" sz="1800" spc="-95"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technique </a:t>
            </a:r>
            <a:r>
              <a:rPr lang="en-IN" sz="1800" spc="-15" dirty="0">
                <a:effectLst/>
                <a:latin typeface="Times New Roman" panose="02020603050405020304" pitchFamily="18" charset="0"/>
                <a:ea typeface="Calibri" panose="020F0502020204030204" pitchFamily="34" charset="0"/>
              </a:rPr>
              <a:t>is </a:t>
            </a:r>
            <a:r>
              <a:rPr lang="en-IN" sz="1800" dirty="0">
                <a:effectLst/>
                <a:latin typeface="Times New Roman" panose="02020603050405020304" pitchFamily="18" charset="0"/>
                <a:ea typeface="Calibri" panose="020F0502020204030204" pitchFamily="34" charset="0"/>
              </a:rPr>
              <a:t>used to embed the encrypted data into a low complexity image. The proposed work also</a:t>
            </a:r>
            <a:r>
              <a:rPr lang="en-IN" sz="1800" spc="-10"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uses</a:t>
            </a:r>
            <a:r>
              <a:rPr lang="en-IN" sz="1800" spc="-45"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an</a:t>
            </a:r>
            <a:r>
              <a:rPr lang="en-IN" sz="1800" spc="-75"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optimization</a:t>
            </a:r>
            <a:r>
              <a:rPr lang="en-IN" sz="1800" spc="-45"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algorithm</a:t>
            </a:r>
            <a:r>
              <a:rPr lang="en-IN" sz="1800" spc="-75"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called</a:t>
            </a:r>
            <a:r>
              <a:rPr lang="en-IN" sz="1800" spc="-10"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Adaptive</a:t>
            </a:r>
            <a:r>
              <a:rPr lang="en-IN" sz="1800" spc="-35"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Firefly</a:t>
            </a:r>
            <a:r>
              <a:rPr lang="en-IN" sz="1800" spc="-55"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to</a:t>
            </a:r>
            <a:r>
              <a:rPr lang="en-IN" sz="1800" spc="-30"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optimize</a:t>
            </a:r>
            <a:r>
              <a:rPr lang="en-IN" sz="1800" spc="-40"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the</a:t>
            </a:r>
            <a:r>
              <a:rPr lang="en-IN" sz="1800" spc="-35"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selection</a:t>
            </a:r>
            <a:r>
              <a:rPr lang="en-IN" sz="1800" spc="-60"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of cover blocks within the image. Based on the results, various parameters are evaluated and compared with the existing techniques. Finally, the data that </a:t>
            </a:r>
            <a:r>
              <a:rPr lang="en-IN" sz="1800" spc="-25" dirty="0">
                <a:effectLst/>
                <a:latin typeface="Times New Roman" panose="02020603050405020304" pitchFamily="18" charset="0"/>
                <a:ea typeface="Calibri" panose="020F0502020204030204" pitchFamily="34" charset="0"/>
              </a:rPr>
              <a:t>is </a:t>
            </a:r>
            <a:r>
              <a:rPr lang="en-IN" sz="1800" dirty="0">
                <a:effectLst/>
                <a:latin typeface="Times New Roman" panose="02020603050405020304" pitchFamily="18" charset="0"/>
                <a:ea typeface="Calibri" panose="020F0502020204030204" pitchFamily="34" charset="0"/>
              </a:rPr>
              <a:t>hidden </a:t>
            </a:r>
            <a:r>
              <a:rPr lang="en-IN" sz="1800" spc="-15" dirty="0">
                <a:effectLst/>
                <a:latin typeface="Times New Roman" panose="02020603050405020304" pitchFamily="18" charset="0"/>
                <a:ea typeface="Calibri" panose="020F0502020204030204" pitchFamily="34" charset="0"/>
              </a:rPr>
              <a:t>in </a:t>
            </a:r>
            <a:r>
              <a:rPr lang="en-IN" sz="1800" dirty="0">
                <a:effectLst/>
                <a:latin typeface="Times New Roman" panose="02020603050405020304" pitchFamily="18" charset="0"/>
                <a:ea typeface="Calibri" panose="020F0502020204030204" pitchFamily="34" charset="0"/>
              </a:rPr>
              <a:t>the image </a:t>
            </a:r>
            <a:r>
              <a:rPr lang="en-IN" sz="1800" spc="-15" dirty="0">
                <a:effectLst/>
                <a:latin typeface="Times New Roman" panose="02020603050405020304" pitchFamily="18" charset="0"/>
                <a:ea typeface="Calibri" panose="020F0502020204030204" pitchFamily="34" charset="0"/>
              </a:rPr>
              <a:t>is </a:t>
            </a:r>
            <a:r>
              <a:rPr lang="en-IN" sz="1800" dirty="0">
                <a:effectLst/>
                <a:latin typeface="Times New Roman" panose="02020603050405020304" pitchFamily="18" charset="0"/>
                <a:ea typeface="Calibri" panose="020F0502020204030204" pitchFamily="34" charset="0"/>
              </a:rPr>
              <a:t>recovered and </a:t>
            </a:r>
            <a:r>
              <a:rPr lang="en-IN" sz="1800" spc="-25" dirty="0">
                <a:effectLst/>
                <a:latin typeface="Times New Roman" panose="02020603050405020304" pitchFamily="18" charset="0"/>
                <a:ea typeface="Calibri" panose="020F0502020204030204" pitchFamily="34" charset="0"/>
              </a:rPr>
              <a:t>is </a:t>
            </a:r>
            <a:r>
              <a:rPr lang="en-IN" sz="1800" dirty="0">
                <a:effectLst/>
                <a:latin typeface="Times New Roman" panose="02020603050405020304" pitchFamily="18" charset="0"/>
                <a:ea typeface="Calibri" panose="020F0502020204030204" pitchFamily="34" charset="0"/>
              </a:rPr>
              <a:t>then</a:t>
            </a:r>
            <a:r>
              <a:rPr lang="en-IN" sz="1800" spc="75"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decrypted.</a:t>
            </a:r>
            <a:endParaRPr lang="en-US" sz="2000" dirty="0">
              <a:latin typeface="+mj-lt"/>
            </a:endParaRPr>
          </a:p>
        </p:txBody>
      </p:sp>
      <p:sp>
        <p:nvSpPr>
          <p:cNvPr id="4" name="Footer Placeholder 3"/>
          <p:cNvSpPr>
            <a:spLocks noGrp="1"/>
          </p:cNvSpPr>
          <p:nvPr>
            <p:ph type="ftr" sz="quarter" idx="11"/>
          </p:nvPr>
        </p:nvSpPr>
        <p:spPr>
          <a:xfrm>
            <a:off x="609600" y="6248400"/>
            <a:ext cx="5421083" cy="365125"/>
          </a:xfrm>
        </p:spPr>
        <p:txBody>
          <a:bodyPr/>
          <a:lstStyle/>
          <a:p>
            <a:pPr algn="l"/>
            <a:r>
              <a:rPr lang="en-US" dirty="0"/>
              <a:t>ASSISTIVE VISION FOR THE BLIND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6AB32-6F36-427C-A114-C0155C96F930}"/>
              </a:ext>
            </a:extLst>
          </p:cNvPr>
          <p:cNvSpPr>
            <a:spLocks noGrp="1"/>
          </p:cNvSpPr>
          <p:nvPr>
            <p:ph type="title"/>
          </p:nvPr>
        </p:nvSpPr>
        <p:spPr/>
        <p:txBody>
          <a:bodyPr/>
          <a:lstStyle/>
          <a:p>
            <a:r>
              <a:rPr lang="en-US" dirty="0">
                <a:solidFill>
                  <a:schemeClr val="accent1">
                    <a:lumMod val="75000"/>
                  </a:schemeClr>
                </a:solidFill>
              </a:rPr>
              <a:t>EXISTING SYSTEM</a:t>
            </a:r>
          </a:p>
        </p:txBody>
      </p:sp>
      <p:sp>
        <p:nvSpPr>
          <p:cNvPr id="3" name="Content Placeholder 2">
            <a:extLst>
              <a:ext uri="{FF2B5EF4-FFF2-40B4-BE49-F238E27FC236}">
                <a16:creationId xmlns:a16="http://schemas.microsoft.com/office/drawing/2014/main" id="{8730B03D-1E93-427D-AF91-BCAAEBD84F15}"/>
              </a:ext>
            </a:extLst>
          </p:cNvPr>
          <p:cNvSpPr>
            <a:spLocks noGrp="1"/>
          </p:cNvSpPr>
          <p:nvPr>
            <p:ph sz="quarter" idx="1"/>
          </p:nvPr>
        </p:nvSpPr>
        <p:spPr>
          <a:xfrm>
            <a:off x="612648" y="1600200"/>
            <a:ext cx="8153400" cy="4800600"/>
          </a:xfrm>
        </p:spPr>
        <p:txBody>
          <a:bodyPr>
            <a:normAutofit/>
          </a:bodyPr>
          <a:lstStyle/>
          <a:p>
            <a:pPr algn="just"/>
            <a:r>
              <a:rPr lang="en-IN" sz="1800" dirty="0">
                <a:latin typeface="Times New Roman" panose="02020603050405020304" pitchFamily="18" charset="0"/>
                <a:cs typeface="Times New Roman" panose="02020603050405020304" pitchFamily="18" charset="0"/>
              </a:rPr>
              <a:t>Micro Visor Middleware, which uses software virtualization and assembly level </a:t>
            </a:r>
            <a:r>
              <a:rPr lang="en-IN" sz="1800" dirty="0">
                <a:effectLst/>
                <a:latin typeface="Times New Roman" panose="02020603050405020304" pitchFamily="18" charset="0"/>
                <a:ea typeface="Calibri" panose="020F0502020204030204" pitchFamily="34" charset="0"/>
              </a:rPr>
              <a:t>code verification to provide memory isolation and custom security.</a:t>
            </a:r>
          </a:p>
          <a:p>
            <a:pPr algn="just"/>
            <a:r>
              <a:rPr lang="en-IN" sz="1800" dirty="0">
                <a:latin typeface="Times New Roman" panose="02020603050405020304" pitchFamily="18" charset="0"/>
                <a:ea typeface="Calibri" panose="020F0502020204030204" pitchFamily="34" charset="0"/>
              </a:rPr>
              <a:t>E</a:t>
            </a:r>
            <a:r>
              <a:rPr lang="en-IN" sz="1800" dirty="0">
                <a:effectLst/>
                <a:latin typeface="Times New Roman" panose="02020603050405020304" pitchFamily="18" charset="0"/>
                <a:ea typeface="Calibri" panose="020F0502020204030204" pitchFamily="34" charset="0"/>
              </a:rPr>
              <a:t>nergy-Efficient Datagram Transport </a:t>
            </a:r>
            <a:r>
              <a:rPr lang="en-IN" sz="1800" spc="-15" dirty="0">
                <a:latin typeface="Times New Roman" panose="02020603050405020304" pitchFamily="18" charset="0"/>
                <a:ea typeface="Calibri" panose="020F0502020204030204" pitchFamily="34" charset="0"/>
              </a:rPr>
              <a:t>L</a:t>
            </a:r>
            <a:r>
              <a:rPr lang="en-IN" sz="1800" spc="-15" dirty="0">
                <a:effectLst/>
                <a:latin typeface="Times New Roman" panose="02020603050405020304" pitchFamily="18" charset="0"/>
                <a:ea typeface="Calibri" panose="020F0502020204030204" pitchFamily="34" charset="0"/>
              </a:rPr>
              <a:t>ayer </a:t>
            </a:r>
            <a:r>
              <a:rPr lang="en-IN" sz="1800" spc="-15" dirty="0">
                <a:latin typeface="Times New Roman" panose="02020603050405020304" pitchFamily="18" charset="0"/>
                <a:ea typeface="Calibri" panose="020F0502020204030204" pitchFamily="34" charset="0"/>
              </a:rPr>
              <a:t>S</a:t>
            </a:r>
            <a:r>
              <a:rPr lang="en-IN" sz="1800" dirty="0">
                <a:effectLst/>
                <a:latin typeface="Times New Roman" panose="02020603050405020304" pitchFamily="18" charset="0"/>
                <a:ea typeface="Calibri" panose="020F0502020204030204" pitchFamily="34" charset="0"/>
              </a:rPr>
              <a:t>ecurity (EEDTLS),</a:t>
            </a:r>
            <a:r>
              <a:rPr lang="en-IN" sz="1800" spc="-55" dirty="0">
                <a:effectLst/>
                <a:latin typeface="Times New Roman" panose="02020603050405020304" pitchFamily="18" charset="0"/>
                <a:ea typeface="Calibri" panose="020F0502020204030204" pitchFamily="34" charset="0"/>
              </a:rPr>
              <a:t> </a:t>
            </a:r>
            <a:r>
              <a:rPr lang="en-IN" sz="1800" spc="-15" dirty="0">
                <a:effectLst/>
                <a:latin typeface="Times New Roman" panose="02020603050405020304" pitchFamily="18" charset="0"/>
                <a:ea typeface="Calibri" panose="020F0502020204030204" pitchFamily="34" charset="0"/>
              </a:rPr>
              <a:t>which</a:t>
            </a:r>
            <a:r>
              <a:rPr lang="en-IN" sz="1800" spc="-65" dirty="0">
                <a:effectLst/>
                <a:latin typeface="Times New Roman" panose="02020603050405020304" pitchFamily="18" charset="0"/>
                <a:ea typeface="Calibri" panose="020F0502020204030204" pitchFamily="34" charset="0"/>
              </a:rPr>
              <a:t> </a:t>
            </a:r>
            <a:r>
              <a:rPr lang="en-IN" sz="1800" spc="-15" dirty="0">
                <a:effectLst/>
                <a:latin typeface="Times New Roman" panose="02020603050405020304" pitchFamily="18" charset="0"/>
                <a:ea typeface="Calibri" panose="020F0502020204030204" pitchFamily="34" charset="0"/>
              </a:rPr>
              <a:t>is</a:t>
            </a:r>
            <a:r>
              <a:rPr lang="en-IN" sz="1800" spc="-85"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a</a:t>
            </a:r>
            <a:r>
              <a:rPr lang="en-IN" sz="1800" spc="-50"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low</a:t>
            </a:r>
            <a:r>
              <a:rPr lang="en-IN" sz="1800" spc="-75"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energy</a:t>
            </a:r>
            <a:r>
              <a:rPr lang="en-IN" sz="1800" spc="-85" dirty="0">
                <a:effectLst/>
                <a:latin typeface="Times New Roman" panose="02020603050405020304" pitchFamily="18" charset="0"/>
                <a:ea typeface="Calibri" panose="020F0502020204030204" pitchFamily="34" charset="0"/>
              </a:rPr>
              <a:t> </a:t>
            </a:r>
            <a:r>
              <a:rPr lang="en-IN" sz="1800" spc="-15" dirty="0">
                <a:effectLst/>
                <a:latin typeface="Times New Roman" panose="02020603050405020304" pitchFamily="18" charset="0"/>
                <a:ea typeface="Calibri" panose="020F0502020204030204" pitchFamily="34" charset="0"/>
              </a:rPr>
              <a:t>variant</a:t>
            </a:r>
            <a:r>
              <a:rPr lang="en-IN" sz="1800" spc="-40"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of</a:t>
            </a:r>
            <a:r>
              <a:rPr lang="en-IN" sz="1800" spc="-130" dirty="0">
                <a:effectLst/>
                <a:latin typeface="Times New Roman" panose="02020603050405020304" pitchFamily="18" charset="0"/>
                <a:ea typeface="Calibri" panose="020F0502020204030204" pitchFamily="34" charset="0"/>
              </a:rPr>
              <a:t> </a:t>
            </a:r>
            <a:r>
              <a:rPr lang="en-IN" sz="1800" spc="-130" dirty="0">
                <a:latin typeface="Times New Roman" panose="02020603050405020304" pitchFamily="18" charset="0"/>
                <a:ea typeface="Calibri" panose="020F0502020204030204" pitchFamily="34" charset="0"/>
              </a:rPr>
              <a:t>D</a:t>
            </a:r>
            <a:r>
              <a:rPr lang="en-IN" sz="1800" dirty="0">
                <a:effectLst/>
                <a:latin typeface="Times New Roman" panose="02020603050405020304" pitchFamily="18" charset="0"/>
                <a:ea typeface="Calibri" panose="020F0502020204030204" pitchFamily="34" charset="0"/>
              </a:rPr>
              <a:t>atagram</a:t>
            </a:r>
            <a:r>
              <a:rPr lang="en-IN" sz="1800" spc="-135" dirty="0">
                <a:effectLst/>
                <a:latin typeface="Times New Roman" panose="02020603050405020304" pitchFamily="18" charset="0"/>
                <a:ea typeface="Calibri" panose="020F0502020204030204" pitchFamily="34" charset="0"/>
              </a:rPr>
              <a:t> </a:t>
            </a:r>
            <a:r>
              <a:rPr lang="en-IN" sz="1800" spc="-135" dirty="0">
                <a:latin typeface="Times New Roman" panose="02020603050405020304" pitchFamily="18" charset="0"/>
                <a:ea typeface="Calibri" panose="020F0502020204030204" pitchFamily="34" charset="0"/>
              </a:rPr>
              <a:t>T</a:t>
            </a:r>
            <a:r>
              <a:rPr lang="en-IN" sz="1800" dirty="0">
                <a:effectLst/>
                <a:latin typeface="Times New Roman" panose="02020603050405020304" pitchFamily="18" charset="0"/>
                <a:ea typeface="Calibri" panose="020F0502020204030204" pitchFamily="34" charset="0"/>
              </a:rPr>
              <a:t>ransport</a:t>
            </a:r>
            <a:r>
              <a:rPr lang="en-IN" sz="1800" spc="-40" dirty="0">
                <a:effectLst/>
                <a:latin typeface="Times New Roman" panose="02020603050405020304" pitchFamily="18" charset="0"/>
                <a:ea typeface="Calibri" panose="020F0502020204030204" pitchFamily="34" charset="0"/>
              </a:rPr>
              <a:t> </a:t>
            </a:r>
            <a:r>
              <a:rPr lang="en-IN" sz="1800" spc="-15" dirty="0">
                <a:effectLst/>
                <a:latin typeface="Times New Roman" panose="02020603050405020304" pitchFamily="18" charset="0"/>
                <a:ea typeface="Calibri" panose="020F0502020204030204" pitchFamily="34" charset="0"/>
              </a:rPr>
              <a:t>Layer</a:t>
            </a:r>
            <a:r>
              <a:rPr lang="en-IN" sz="1800" spc="-35" dirty="0">
                <a:effectLst/>
                <a:latin typeface="Times New Roman" panose="02020603050405020304" pitchFamily="18" charset="0"/>
                <a:ea typeface="Calibri" panose="020F0502020204030204" pitchFamily="34" charset="0"/>
              </a:rPr>
              <a:t> </a:t>
            </a:r>
            <a:r>
              <a:rPr lang="en-IN" sz="1800" spc="-35" dirty="0">
                <a:latin typeface="Times New Roman" panose="02020603050405020304" pitchFamily="18" charset="0"/>
                <a:ea typeface="Calibri" panose="020F0502020204030204" pitchFamily="34" charset="0"/>
              </a:rPr>
              <a:t>S</a:t>
            </a:r>
            <a:r>
              <a:rPr lang="en-IN" sz="1800" dirty="0">
                <a:effectLst/>
                <a:latin typeface="Times New Roman" panose="02020603050405020304" pitchFamily="18" charset="0"/>
                <a:ea typeface="Calibri" panose="020F0502020204030204" pitchFamily="34" charset="0"/>
              </a:rPr>
              <a:t>ecurity</a:t>
            </a:r>
            <a:r>
              <a:rPr lang="en-IN" sz="1800" spc="-135"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(DTLS)</a:t>
            </a:r>
            <a:r>
              <a:rPr lang="en-IN" sz="1800" spc="-55"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that</a:t>
            </a:r>
            <a:r>
              <a:rPr lang="en-IN" sz="1800" spc="-45"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had the same security strength but a lower energy requirement.</a:t>
            </a:r>
          </a:p>
          <a:p>
            <a:pPr algn="just"/>
            <a:r>
              <a:rPr lang="en-IN" sz="1800" dirty="0">
                <a:latin typeface="Times New Roman" panose="02020603050405020304" pitchFamily="18" charset="0"/>
                <a:ea typeface="Calibri" panose="020F0502020204030204" pitchFamily="34" charset="0"/>
              </a:rPr>
              <a:t>L</a:t>
            </a:r>
            <a:r>
              <a:rPr lang="en-IN" sz="1800" dirty="0">
                <a:effectLst/>
                <a:latin typeface="Times New Roman" panose="02020603050405020304" pitchFamily="18" charset="0"/>
                <a:ea typeface="Calibri" panose="020F0502020204030204" pitchFamily="34" charset="0"/>
              </a:rPr>
              <a:t>ightweight </a:t>
            </a:r>
            <a:r>
              <a:rPr lang="en-IN" sz="1800" dirty="0">
                <a:latin typeface="Times New Roman" panose="02020603050405020304" pitchFamily="18" charset="0"/>
                <a:ea typeface="Calibri" panose="020F0502020204030204" pitchFamily="34" charset="0"/>
              </a:rPr>
              <a:t>B</a:t>
            </a:r>
            <a:r>
              <a:rPr lang="en-IN" sz="1800" dirty="0">
                <a:effectLst/>
                <a:latin typeface="Times New Roman" panose="02020603050405020304" pitchFamily="18" charset="0"/>
                <a:ea typeface="Calibri" panose="020F0502020204030204" pitchFamily="34" charset="0"/>
              </a:rPr>
              <a:t>reak-glass </a:t>
            </a:r>
            <a:r>
              <a:rPr lang="en-IN" sz="1800" dirty="0">
                <a:latin typeface="Times New Roman" panose="02020603050405020304" pitchFamily="18" charset="0"/>
                <a:ea typeface="Calibri" panose="020F0502020204030204" pitchFamily="34" charset="0"/>
              </a:rPr>
              <a:t>A</a:t>
            </a:r>
            <a:r>
              <a:rPr lang="en-IN" sz="1800" dirty="0">
                <a:effectLst/>
                <a:latin typeface="Times New Roman" panose="02020603050405020304" pitchFamily="18" charset="0"/>
                <a:ea typeface="Calibri" panose="020F0502020204030204" pitchFamily="34" charset="0"/>
              </a:rPr>
              <a:t>ccess </a:t>
            </a:r>
            <a:r>
              <a:rPr lang="en-IN" sz="1800" dirty="0">
                <a:latin typeface="Times New Roman" panose="02020603050405020304" pitchFamily="18" charset="0"/>
                <a:ea typeface="Calibri" panose="020F0502020204030204" pitchFamily="34" charset="0"/>
              </a:rPr>
              <a:t>C</a:t>
            </a:r>
            <a:r>
              <a:rPr lang="en-IN" sz="1800" dirty="0">
                <a:effectLst/>
                <a:latin typeface="Times New Roman" panose="02020603050405020304" pitchFamily="18" charset="0"/>
                <a:ea typeface="Calibri" panose="020F0502020204030204" pitchFamily="34" charset="0"/>
              </a:rPr>
              <a:t>ontrol (LIBAC) system in which medical files can be encrypted in two ways:</a:t>
            </a:r>
          </a:p>
          <a:p>
            <a:pPr lvl="1" algn="just"/>
            <a:r>
              <a:rPr lang="en-IN" sz="1900" dirty="0">
                <a:latin typeface="Times New Roman" panose="02020603050405020304" pitchFamily="18" charset="0"/>
                <a:cs typeface="Times New Roman" panose="02020603050405020304" pitchFamily="18" charset="0"/>
              </a:rPr>
              <a:t>Attribute- based access</a:t>
            </a:r>
          </a:p>
          <a:p>
            <a:pPr lvl="1" algn="just"/>
            <a:r>
              <a:rPr lang="en-IN" sz="1900" dirty="0">
                <a:latin typeface="Times New Roman" panose="02020603050405020304" pitchFamily="18" charset="0"/>
                <a:cs typeface="Times New Roman" panose="02020603050405020304" pitchFamily="18" charset="0"/>
              </a:rPr>
              <a:t>Break-Glass access</a:t>
            </a:r>
          </a:p>
        </p:txBody>
      </p:sp>
      <p:sp>
        <p:nvSpPr>
          <p:cNvPr id="4" name="Footer Placeholder 3"/>
          <p:cNvSpPr>
            <a:spLocks noGrp="1"/>
          </p:cNvSpPr>
          <p:nvPr>
            <p:ph type="ftr" sz="quarter" idx="11"/>
          </p:nvPr>
        </p:nvSpPr>
        <p:spPr/>
        <p:txBody>
          <a:bodyPr/>
          <a:lstStyle/>
          <a:p>
            <a:pPr algn="l"/>
            <a:r>
              <a:rPr lang="en-US" dirty="0"/>
              <a:t>ASSISTIVE VISION FOR THE BLIND</a:t>
            </a:r>
          </a:p>
        </p:txBody>
      </p:sp>
    </p:spTree>
    <p:extLst>
      <p:ext uri="{BB962C8B-B14F-4D97-AF65-F5344CB8AC3E}">
        <p14:creationId xmlns:p14="http://schemas.microsoft.com/office/powerpoint/2010/main" val="357062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D57B-2CEF-4BB3-8DE5-B3813DE06E7C}"/>
              </a:ext>
            </a:extLst>
          </p:cNvPr>
          <p:cNvSpPr>
            <a:spLocks noGrp="1"/>
          </p:cNvSpPr>
          <p:nvPr>
            <p:ph type="title"/>
          </p:nvPr>
        </p:nvSpPr>
        <p:spPr/>
        <p:txBody>
          <a:bodyPr>
            <a:normAutofit/>
          </a:bodyPr>
          <a:lstStyle/>
          <a:p>
            <a:r>
              <a:rPr lang="en-US" sz="3200" dirty="0">
                <a:solidFill>
                  <a:schemeClr val="accent1">
                    <a:lumMod val="75000"/>
                  </a:schemeClr>
                </a:solidFill>
              </a:rPr>
              <a:t>DISADVANTAGES OF EXISTING SYSTEMS</a:t>
            </a:r>
          </a:p>
        </p:txBody>
      </p:sp>
      <p:sp>
        <p:nvSpPr>
          <p:cNvPr id="3" name="Content Placeholder 2">
            <a:extLst>
              <a:ext uri="{FF2B5EF4-FFF2-40B4-BE49-F238E27FC236}">
                <a16:creationId xmlns:a16="http://schemas.microsoft.com/office/drawing/2014/main" id="{078C90B8-BDA0-445D-8A97-909BC822A626}"/>
              </a:ext>
            </a:extLst>
          </p:cNvPr>
          <p:cNvSpPr>
            <a:spLocks noGrp="1"/>
          </p:cNvSpPr>
          <p:nvPr>
            <p:ph sz="quarter" idx="1"/>
          </p:nvPr>
        </p:nvSpPr>
        <p:spPr/>
        <p:txBody>
          <a:bodyPr>
            <a:normAutofit/>
          </a:bodyPr>
          <a:lstStyle/>
          <a:p>
            <a:pPr algn="just">
              <a:buFont typeface="Wingdings" pitchFamily="2" charset="2"/>
              <a:buChar char="Ø"/>
            </a:pPr>
            <a:r>
              <a:rPr lang="en-IN" sz="1800" dirty="0">
                <a:effectLst/>
                <a:latin typeface="Times New Roman" panose="02020603050405020304" pitchFamily="18" charset="0"/>
                <a:ea typeface="Calibri" panose="020F0502020204030204" pitchFamily="34" charset="0"/>
              </a:rPr>
              <a:t>There is no effective secret key used for data hiding.</a:t>
            </a:r>
          </a:p>
          <a:p>
            <a:pPr algn="just">
              <a:buFont typeface="Wingdings" pitchFamily="2" charset="2"/>
              <a:buChar char="Ø"/>
            </a:pPr>
            <a:r>
              <a:rPr lang="en-IN" sz="1800" dirty="0">
                <a:effectLst/>
                <a:latin typeface="Times New Roman" panose="02020603050405020304" pitchFamily="18" charset="0"/>
                <a:ea typeface="Calibri" panose="020F0502020204030204" pitchFamily="34" charset="0"/>
              </a:rPr>
              <a:t>Less secure cryptographic techniques have been used.</a:t>
            </a:r>
            <a:endParaRPr lang="en-US" sz="2200" dirty="0">
              <a:latin typeface="Tw Cen MT" pitchFamily="34" charset="0"/>
            </a:endParaRPr>
          </a:p>
        </p:txBody>
      </p:sp>
      <p:sp>
        <p:nvSpPr>
          <p:cNvPr id="4" name="Footer Placeholder 3"/>
          <p:cNvSpPr>
            <a:spLocks noGrp="1"/>
          </p:cNvSpPr>
          <p:nvPr>
            <p:ph type="ftr" sz="quarter" idx="11"/>
          </p:nvPr>
        </p:nvSpPr>
        <p:spPr/>
        <p:txBody>
          <a:bodyPr/>
          <a:lstStyle/>
          <a:p>
            <a:pPr algn="l"/>
            <a:r>
              <a:rPr lang="en-US" dirty="0"/>
              <a:t>ASSISTIVE VISION FOR THE BLIND</a:t>
            </a:r>
          </a:p>
        </p:txBody>
      </p:sp>
    </p:spTree>
    <p:extLst>
      <p:ext uri="{BB962C8B-B14F-4D97-AF65-F5344CB8AC3E}">
        <p14:creationId xmlns:p14="http://schemas.microsoft.com/office/powerpoint/2010/main" val="2015484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28C59-22D3-4D55-8237-2C2BD3D39583}"/>
              </a:ext>
            </a:extLst>
          </p:cNvPr>
          <p:cNvSpPr>
            <a:spLocks noGrp="1"/>
          </p:cNvSpPr>
          <p:nvPr>
            <p:ph type="title"/>
          </p:nvPr>
        </p:nvSpPr>
        <p:spPr/>
        <p:txBody>
          <a:bodyPr>
            <a:normAutofit/>
          </a:bodyPr>
          <a:lstStyle/>
          <a:p>
            <a:r>
              <a:rPr lang="en-US" sz="3200" dirty="0">
                <a:solidFill>
                  <a:schemeClr val="accent1">
                    <a:lumMod val="75000"/>
                  </a:schemeClr>
                </a:solidFill>
              </a:rPr>
              <a:t>PROPOSED SYSTEM </a:t>
            </a:r>
          </a:p>
        </p:txBody>
      </p:sp>
      <p:sp>
        <p:nvSpPr>
          <p:cNvPr id="3" name="Content Placeholder 2">
            <a:extLst>
              <a:ext uri="{FF2B5EF4-FFF2-40B4-BE49-F238E27FC236}">
                <a16:creationId xmlns:a16="http://schemas.microsoft.com/office/drawing/2014/main" id="{93FBA671-96AD-43C3-BBC0-23377B228113}"/>
              </a:ext>
            </a:extLst>
          </p:cNvPr>
          <p:cNvSpPr>
            <a:spLocks noGrp="1"/>
          </p:cNvSpPr>
          <p:nvPr>
            <p:ph sz="quarter" idx="1"/>
          </p:nvPr>
        </p:nvSpPr>
        <p:spPr/>
        <p:txBody>
          <a:bodyPr>
            <a:normAutofit/>
          </a:bodyPr>
          <a:lstStyle/>
          <a:p>
            <a:pPr algn="jus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The proposed system uses the elliptic Galois cryptography (EGC) protocol for protection against data infiltration during transmission over the IOT network. </a:t>
            </a:r>
            <a:endParaRPr lang="en-IN" sz="1800" dirty="0">
              <a:latin typeface="Times New Roman" panose="02020603050405020304" pitchFamily="18" charset="0"/>
              <a:ea typeface="Calibri" panose="020F0502020204030204" pitchFamily="34" charset="0"/>
            </a:endParaRPr>
          </a:p>
          <a:p>
            <a:pPr algn="jus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Different</a:t>
            </a:r>
            <a:r>
              <a:rPr lang="en-IN" sz="1800" spc="5"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devices </a:t>
            </a:r>
            <a:r>
              <a:rPr lang="en-IN" sz="1800" spc="-15" dirty="0">
                <a:effectLst/>
                <a:latin typeface="Times New Roman" panose="02020603050405020304" pitchFamily="18" charset="0"/>
                <a:ea typeface="Calibri" panose="020F0502020204030204" pitchFamily="34" charset="0"/>
              </a:rPr>
              <a:t>in</a:t>
            </a:r>
            <a:r>
              <a:rPr lang="en-IN" sz="1800" spc="-40"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the</a:t>
            </a:r>
            <a:r>
              <a:rPr lang="en-IN" sz="1800" spc="-25"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IOT</a:t>
            </a:r>
            <a:r>
              <a:rPr lang="en-IN" sz="1800" spc="-5"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network</a:t>
            </a:r>
            <a:r>
              <a:rPr lang="en-IN" sz="1800" spc="-15"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transmit</a:t>
            </a:r>
            <a:r>
              <a:rPr lang="en-IN" sz="1800" spc="5"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data</a:t>
            </a:r>
            <a:r>
              <a:rPr lang="en-IN" sz="1800" spc="-45"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through</a:t>
            </a:r>
            <a:r>
              <a:rPr lang="en-IN" sz="1800" spc="-60"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the</a:t>
            </a:r>
            <a:r>
              <a:rPr lang="en-IN" sz="1800" spc="-25"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proposed</a:t>
            </a:r>
            <a:r>
              <a:rPr lang="en-IN" sz="1800" spc="-15"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protocol</a:t>
            </a:r>
            <a:r>
              <a:rPr lang="en-IN" sz="1800" spc="-60"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as</a:t>
            </a:r>
            <a:r>
              <a:rPr lang="en-IN" sz="1800" spc="-30"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a</a:t>
            </a:r>
            <a:r>
              <a:rPr lang="en-IN" sz="1800" spc="-20"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part</a:t>
            </a:r>
            <a:r>
              <a:rPr lang="en-IN" sz="1800" spc="-15"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of</a:t>
            </a:r>
            <a:r>
              <a:rPr lang="en-IN" sz="1800" spc="-25"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the controller. </a:t>
            </a:r>
          </a:p>
          <a:p>
            <a:pPr algn="jus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The encrypted algorithm within the controller encrypts the data </a:t>
            </a:r>
            <a:r>
              <a:rPr lang="en-IN" sz="1800" spc="-15" dirty="0">
                <a:effectLst/>
                <a:latin typeface="Times New Roman" panose="02020603050405020304" pitchFamily="18" charset="0"/>
                <a:ea typeface="Calibri" panose="020F0502020204030204" pitchFamily="34" charset="0"/>
              </a:rPr>
              <a:t>using </a:t>
            </a:r>
            <a:r>
              <a:rPr lang="en-IN" sz="1800" dirty="0">
                <a:effectLst/>
                <a:latin typeface="Times New Roman" panose="02020603050405020304" pitchFamily="18" charset="0"/>
                <a:ea typeface="Calibri" panose="020F0502020204030204" pitchFamily="34" charset="0"/>
              </a:rPr>
              <a:t>the EGC protocol and then the encrypted and secured message </a:t>
            </a:r>
            <a:r>
              <a:rPr lang="en-IN" sz="1800" spc="-15" dirty="0">
                <a:effectLst/>
                <a:latin typeface="Times New Roman" panose="02020603050405020304" pitchFamily="18" charset="0"/>
                <a:ea typeface="Calibri" panose="020F0502020204030204" pitchFamily="34" charset="0"/>
              </a:rPr>
              <a:t>is </a:t>
            </a:r>
            <a:r>
              <a:rPr lang="en-IN" sz="1800" dirty="0">
                <a:effectLst/>
                <a:latin typeface="Times New Roman" panose="02020603050405020304" pitchFamily="18" charset="0"/>
                <a:ea typeface="Calibri" panose="020F0502020204030204" pitchFamily="34" charset="0"/>
              </a:rPr>
              <a:t>hidden </a:t>
            </a:r>
            <a:r>
              <a:rPr lang="en-IN" sz="1800" spc="-15" dirty="0">
                <a:effectLst/>
                <a:latin typeface="Times New Roman" panose="02020603050405020304" pitchFamily="18" charset="0"/>
                <a:ea typeface="Calibri" panose="020F0502020204030204" pitchFamily="34" charset="0"/>
              </a:rPr>
              <a:t>in </a:t>
            </a:r>
            <a:r>
              <a:rPr lang="en-IN" sz="1800" dirty="0">
                <a:effectLst/>
                <a:latin typeface="Times New Roman" panose="02020603050405020304" pitchFamily="18" charset="0"/>
                <a:ea typeface="Calibri" panose="020F0502020204030204" pitchFamily="34" charset="0"/>
              </a:rPr>
              <a:t>layers of the </a:t>
            </a:r>
            <a:r>
              <a:rPr lang="en-IN" sz="1800" spc="-10" dirty="0">
                <a:effectLst/>
                <a:latin typeface="Times New Roman" panose="02020603050405020304" pitchFamily="18" charset="0"/>
                <a:ea typeface="Calibri" panose="020F0502020204030204" pitchFamily="34" charset="0"/>
              </a:rPr>
              <a:t>image, </a:t>
            </a:r>
            <a:r>
              <a:rPr lang="en-IN" sz="1800" dirty="0">
                <a:effectLst/>
                <a:latin typeface="Times New Roman" panose="02020603050405020304" pitchFamily="18" charset="0"/>
                <a:ea typeface="Calibri" panose="020F0502020204030204" pitchFamily="34" charset="0"/>
              </a:rPr>
              <a:t>with help from the steganography</a:t>
            </a:r>
            <a:r>
              <a:rPr lang="en-IN" sz="1800" spc="-130"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technique.</a:t>
            </a:r>
          </a:p>
          <a:p>
            <a:pPr algn="jus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The image can then be easily transferred throughout the Internet such that an intruder cannot extract the message hidden inside the image.</a:t>
            </a:r>
            <a:endParaRPr lang="en-US" sz="2200" dirty="0"/>
          </a:p>
        </p:txBody>
      </p:sp>
      <p:sp>
        <p:nvSpPr>
          <p:cNvPr id="4" name="Footer Placeholder 3"/>
          <p:cNvSpPr>
            <a:spLocks noGrp="1"/>
          </p:cNvSpPr>
          <p:nvPr>
            <p:ph type="ftr" sz="quarter" idx="11"/>
          </p:nvPr>
        </p:nvSpPr>
        <p:spPr/>
        <p:txBody>
          <a:bodyPr/>
          <a:lstStyle/>
          <a:p>
            <a:pPr algn="l"/>
            <a:r>
              <a:rPr lang="en-US" dirty="0"/>
              <a:t>ASSISTIVE VISION FOR THE BLIND</a:t>
            </a:r>
          </a:p>
        </p:txBody>
      </p:sp>
    </p:spTree>
    <p:extLst>
      <p:ext uri="{BB962C8B-B14F-4D97-AF65-F5344CB8AC3E}">
        <p14:creationId xmlns:p14="http://schemas.microsoft.com/office/powerpoint/2010/main" val="1046009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082D-5476-4AB1-9E46-AA028502C860}"/>
              </a:ext>
            </a:extLst>
          </p:cNvPr>
          <p:cNvSpPr>
            <a:spLocks noGrp="1"/>
          </p:cNvSpPr>
          <p:nvPr>
            <p:ph type="title"/>
          </p:nvPr>
        </p:nvSpPr>
        <p:spPr/>
        <p:txBody>
          <a:bodyPr>
            <a:normAutofit/>
          </a:bodyPr>
          <a:lstStyle/>
          <a:p>
            <a:r>
              <a:rPr lang="en-US" sz="3600" dirty="0">
                <a:solidFill>
                  <a:schemeClr val="accent1">
                    <a:lumMod val="75000"/>
                  </a:schemeClr>
                </a:solidFill>
              </a:rPr>
              <a:t>ADVANTAGES OF PROPOSED SYSTEM</a:t>
            </a:r>
          </a:p>
        </p:txBody>
      </p:sp>
      <p:sp>
        <p:nvSpPr>
          <p:cNvPr id="3" name="Content Placeholder 2">
            <a:extLst>
              <a:ext uri="{FF2B5EF4-FFF2-40B4-BE49-F238E27FC236}">
                <a16:creationId xmlns:a16="http://schemas.microsoft.com/office/drawing/2014/main" id="{5480C4CB-9711-4295-883B-38B3B0A9AF9D}"/>
              </a:ext>
            </a:extLst>
          </p:cNvPr>
          <p:cNvSpPr>
            <a:spLocks noGrp="1"/>
          </p:cNvSpPr>
          <p:nvPr>
            <p:ph sz="quarter"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The Elliptic Galois Cryptography Technique uses the equations from the elliptic curve, so trespassing into the system is harder.</a:t>
            </a:r>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pPr algn="l"/>
            <a:r>
              <a:rPr lang="en-US" dirty="0"/>
              <a:t>ASSISTIVE VISION FOR THE BLIND</a:t>
            </a:r>
          </a:p>
        </p:txBody>
      </p:sp>
    </p:spTree>
    <p:extLst>
      <p:ext uri="{BB962C8B-B14F-4D97-AF65-F5344CB8AC3E}">
        <p14:creationId xmlns:p14="http://schemas.microsoft.com/office/powerpoint/2010/main" val="1239183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EC7E-5AAD-4757-8355-66F3C9067FB8}"/>
              </a:ext>
            </a:extLst>
          </p:cNvPr>
          <p:cNvSpPr>
            <a:spLocks noGrp="1"/>
          </p:cNvSpPr>
          <p:nvPr>
            <p:ph type="title"/>
          </p:nvPr>
        </p:nvSpPr>
        <p:spPr/>
        <p:txBody>
          <a:bodyPr/>
          <a:lstStyle/>
          <a:p>
            <a:r>
              <a:rPr lang="en-US" dirty="0">
                <a:solidFill>
                  <a:schemeClr val="accent1">
                    <a:lumMod val="75000"/>
                  </a:schemeClr>
                </a:solidFill>
              </a:rPr>
              <a:t>Hardware requirements </a:t>
            </a:r>
          </a:p>
        </p:txBody>
      </p:sp>
      <p:sp>
        <p:nvSpPr>
          <p:cNvPr id="3" name="Content Placeholder 2">
            <a:extLst>
              <a:ext uri="{FF2B5EF4-FFF2-40B4-BE49-F238E27FC236}">
                <a16:creationId xmlns:a16="http://schemas.microsoft.com/office/drawing/2014/main" id="{5BD45947-C839-4B3C-BEB4-C8A34EEF1FFE}"/>
              </a:ext>
            </a:extLst>
          </p:cNvPr>
          <p:cNvSpPr>
            <a:spLocks noGrp="1"/>
          </p:cNvSpPr>
          <p:nvPr>
            <p:ph sz="quarter" idx="1"/>
          </p:nvPr>
        </p:nvSpPr>
        <p:spPr/>
        <p:txBody>
          <a:bodyPr>
            <a:normAutofit/>
          </a:bodyPr>
          <a:lstStyle/>
          <a:p>
            <a:pPr>
              <a:buFont typeface="Wingdings" pitchFamily="2" charset="2"/>
              <a:buChar char="Ø"/>
            </a:pPr>
            <a:r>
              <a:rPr lang="en-IN" sz="1800" dirty="0">
                <a:latin typeface="Times New Roman" panose="02020603050405020304" pitchFamily="18" charset="0"/>
                <a:cs typeface="Times New Roman" panose="02020603050405020304" pitchFamily="18" charset="0"/>
              </a:rPr>
              <a:t>Processor		: Intel core i3 5</a:t>
            </a:r>
            <a:r>
              <a:rPr lang="en-IN" sz="1800" baseline="30000" dirty="0">
                <a:latin typeface="Times New Roman" panose="02020603050405020304" pitchFamily="18" charset="0"/>
                <a:cs typeface="Times New Roman" panose="02020603050405020304" pitchFamily="18" charset="0"/>
              </a:rPr>
              <a:t>th</a:t>
            </a:r>
            <a:r>
              <a:rPr lang="en-IN" sz="1800" dirty="0">
                <a:latin typeface="Times New Roman" panose="02020603050405020304" pitchFamily="18" charset="0"/>
                <a:cs typeface="Times New Roman" panose="02020603050405020304" pitchFamily="18" charset="0"/>
              </a:rPr>
              <a:t> gen</a:t>
            </a:r>
          </a:p>
          <a:p>
            <a:pPr>
              <a:buFont typeface="Wingdings" pitchFamily="2" charset="2"/>
              <a:buChar char="Ø"/>
            </a:pPr>
            <a:r>
              <a:rPr lang="en-IN" sz="1800" dirty="0">
                <a:latin typeface="Times New Roman" panose="02020603050405020304" pitchFamily="18" charset="0"/>
                <a:cs typeface="Times New Roman" panose="02020603050405020304" pitchFamily="18" charset="0"/>
              </a:rPr>
              <a:t>RAM			: 4 GB</a:t>
            </a:r>
          </a:p>
          <a:p>
            <a:pPr>
              <a:buFont typeface="Wingdings" pitchFamily="2" charset="2"/>
              <a:buChar char="Ø"/>
            </a:pPr>
            <a:r>
              <a:rPr lang="en-IN" sz="1800" dirty="0">
                <a:latin typeface="Times New Roman" panose="02020603050405020304" pitchFamily="18" charset="0"/>
                <a:cs typeface="Times New Roman" panose="02020603050405020304" pitchFamily="18" charset="0"/>
              </a:rPr>
              <a:t>Space on Hard Disk	: 10 GB</a:t>
            </a:r>
          </a:p>
        </p:txBody>
      </p:sp>
      <p:sp>
        <p:nvSpPr>
          <p:cNvPr id="4" name="Footer Placeholder 3"/>
          <p:cNvSpPr>
            <a:spLocks noGrp="1"/>
          </p:cNvSpPr>
          <p:nvPr>
            <p:ph type="ftr" sz="quarter" idx="11"/>
          </p:nvPr>
        </p:nvSpPr>
        <p:spPr/>
        <p:txBody>
          <a:bodyPr/>
          <a:lstStyle/>
          <a:p>
            <a:pPr algn="l"/>
            <a:r>
              <a:rPr lang="en-US" dirty="0"/>
              <a:t>ASSISTIVE VISION FOR THE BLIND</a:t>
            </a:r>
          </a:p>
        </p:txBody>
      </p:sp>
    </p:spTree>
    <p:extLst>
      <p:ext uri="{BB962C8B-B14F-4D97-AF65-F5344CB8AC3E}">
        <p14:creationId xmlns:p14="http://schemas.microsoft.com/office/powerpoint/2010/main" val="825896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232D8-359D-44FE-97F6-EBFA59C586D1}"/>
              </a:ext>
            </a:extLst>
          </p:cNvPr>
          <p:cNvSpPr>
            <a:spLocks noGrp="1"/>
          </p:cNvSpPr>
          <p:nvPr>
            <p:ph type="title"/>
          </p:nvPr>
        </p:nvSpPr>
        <p:spPr/>
        <p:txBody>
          <a:bodyPr/>
          <a:lstStyle/>
          <a:p>
            <a:r>
              <a:rPr lang="en-US" dirty="0">
                <a:solidFill>
                  <a:schemeClr val="accent1">
                    <a:lumMod val="75000"/>
                  </a:schemeClr>
                </a:solidFill>
              </a:rPr>
              <a:t>Software Requirements</a:t>
            </a:r>
          </a:p>
        </p:txBody>
      </p:sp>
      <p:sp>
        <p:nvSpPr>
          <p:cNvPr id="3" name="Content Placeholder 2">
            <a:extLst>
              <a:ext uri="{FF2B5EF4-FFF2-40B4-BE49-F238E27FC236}">
                <a16:creationId xmlns:a16="http://schemas.microsoft.com/office/drawing/2014/main" id="{9FC3A064-495B-4FE5-8DBF-EDB55FB26516}"/>
              </a:ext>
            </a:extLst>
          </p:cNvPr>
          <p:cNvSpPr>
            <a:spLocks noGrp="1"/>
          </p:cNvSpPr>
          <p:nvPr>
            <p:ph sz="quarter" idx="1"/>
          </p:nvPr>
        </p:nvSpPr>
        <p:spPr/>
        <p:txBody>
          <a:bodyPr>
            <a:normAutofit/>
          </a:bodyPr>
          <a:lstStyle/>
          <a:p>
            <a:pPr>
              <a:buFont typeface="Wingdings" pitchFamily="2" charset="2"/>
              <a:buChar char="Ø"/>
            </a:pPr>
            <a:r>
              <a:rPr lang="en-IN" sz="1800" dirty="0">
                <a:latin typeface="Times New Roman" panose="02020603050405020304" pitchFamily="18" charset="0"/>
                <a:cs typeface="Times New Roman" panose="02020603050405020304" pitchFamily="18" charset="0"/>
              </a:rPr>
              <a:t>Operating System	:Windows 7 or 8</a:t>
            </a:r>
          </a:p>
          <a:p>
            <a:pPr>
              <a:buFont typeface="Wingdings" pitchFamily="2" charset="2"/>
              <a:buChar char="Ø"/>
            </a:pPr>
            <a:r>
              <a:rPr lang="en-IN" sz="1800" dirty="0">
                <a:latin typeface="Times New Roman" panose="02020603050405020304" pitchFamily="18" charset="0"/>
                <a:cs typeface="Times New Roman" panose="02020603050405020304" pitchFamily="18" charset="0"/>
              </a:rPr>
              <a:t>Coding Language	:Java-AWT, Swings, Networking</a:t>
            </a:r>
          </a:p>
          <a:p>
            <a:pPr>
              <a:buFont typeface="Wingdings" pitchFamily="2" charset="2"/>
              <a:buChar char="Ø"/>
            </a:pPr>
            <a:r>
              <a:rPr lang="en-IN" sz="1800" dirty="0">
                <a:latin typeface="Times New Roman" panose="02020603050405020304" pitchFamily="18" charset="0"/>
                <a:cs typeface="Times New Roman" panose="02020603050405020304" pitchFamily="18" charset="0"/>
              </a:rPr>
              <a:t>Database		:MySQL/MS Access</a:t>
            </a:r>
          </a:p>
          <a:p>
            <a:pPr>
              <a:buFont typeface="Wingdings" pitchFamily="2" charset="2"/>
              <a:buChar char="Ø"/>
            </a:pPr>
            <a:r>
              <a:rPr lang="en-IN" sz="1800" dirty="0">
                <a:latin typeface="Times New Roman" panose="02020603050405020304" pitchFamily="18" charset="0"/>
                <a:cs typeface="Times New Roman" panose="02020603050405020304" pitchFamily="18" charset="0"/>
              </a:rPr>
              <a:t>IDE			:Eclipse Galileo</a:t>
            </a:r>
          </a:p>
          <a:p>
            <a:pPr>
              <a:buFont typeface="Wingdings" pitchFamily="2" charset="2"/>
              <a:buChar char="Ø"/>
            </a:pPr>
            <a:r>
              <a:rPr lang="en-IN" sz="1800" dirty="0">
                <a:latin typeface="Times New Roman" panose="02020603050405020304" pitchFamily="18" charset="0"/>
                <a:cs typeface="Times New Roman" panose="02020603050405020304" pitchFamily="18" charset="0"/>
              </a:rPr>
              <a:t>Development kit	:JDK 1.6</a:t>
            </a:r>
          </a:p>
        </p:txBody>
      </p:sp>
      <p:sp>
        <p:nvSpPr>
          <p:cNvPr id="4" name="Footer Placeholder 3"/>
          <p:cNvSpPr>
            <a:spLocks noGrp="1"/>
          </p:cNvSpPr>
          <p:nvPr>
            <p:ph type="ftr" sz="quarter" idx="11"/>
          </p:nvPr>
        </p:nvSpPr>
        <p:spPr/>
        <p:txBody>
          <a:bodyPr/>
          <a:lstStyle/>
          <a:p>
            <a:pPr algn="l"/>
            <a:r>
              <a:rPr lang="en-US" dirty="0"/>
              <a:t>ASSISTIVE VISION FOR THE BLIND</a:t>
            </a:r>
          </a:p>
        </p:txBody>
      </p:sp>
    </p:spTree>
    <p:extLst>
      <p:ext uri="{BB962C8B-B14F-4D97-AF65-F5344CB8AC3E}">
        <p14:creationId xmlns:p14="http://schemas.microsoft.com/office/powerpoint/2010/main" val="3646349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2DA59-5617-41B6-902C-9C05DA4C8ED3}"/>
              </a:ext>
            </a:extLst>
          </p:cNvPr>
          <p:cNvSpPr>
            <a:spLocks noGrp="1"/>
          </p:cNvSpPr>
          <p:nvPr>
            <p:ph type="title"/>
          </p:nvPr>
        </p:nvSpPr>
        <p:spPr/>
        <p:txBody>
          <a:bodyPr/>
          <a:lstStyle/>
          <a:p>
            <a:r>
              <a:rPr lang="en-US" dirty="0">
                <a:solidFill>
                  <a:schemeClr val="accent1">
                    <a:lumMod val="75000"/>
                  </a:schemeClr>
                </a:solidFill>
              </a:rPr>
              <a:t>Project Architecture </a:t>
            </a:r>
          </a:p>
        </p:txBody>
      </p:sp>
      <p:sp>
        <p:nvSpPr>
          <p:cNvPr id="5" name="Footer Placeholder 4"/>
          <p:cNvSpPr>
            <a:spLocks noGrp="1"/>
          </p:cNvSpPr>
          <p:nvPr>
            <p:ph type="ftr" sz="quarter" idx="11"/>
          </p:nvPr>
        </p:nvSpPr>
        <p:spPr/>
        <p:txBody>
          <a:bodyPr/>
          <a:lstStyle/>
          <a:p>
            <a:pPr algn="l"/>
            <a:r>
              <a:rPr lang="en-US" dirty="0"/>
              <a:t>ASSISTIVE VISION FOR THE BLIND</a:t>
            </a:r>
          </a:p>
        </p:txBody>
      </p:sp>
      <p:pic>
        <p:nvPicPr>
          <p:cNvPr id="7" name="Content Placeholder 6">
            <a:extLst>
              <a:ext uri="{FF2B5EF4-FFF2-40B4-BE49-F238E27FC236}">
                <a16:creationId xmlns:a16="http://schemas.microsoft.com/office/drawing/2014/main" id="{07B384A1-EBEA-48B6-ABE6-7F607D813318}"/>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55775" y="1600200"/>
            <a:ext cx="5867400" cy="4495800"/>
          </a:xfrm>
        </p:spPr>
      </p:pic>
    </p:spTree>
    <p:extLst>
      <p:ext uri="{BB962C8B-B14F-4D97-AF65-F5344CB8AC3E}">
        <p14:creationId xmlns:p14="http://schemas.microsoft.com/office/powerpoint/2010/main" val="36232780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539</TotalTime>
  <Words>779</Words>
  <Application>Microsoft Office PowerPoint</Application>
  <PresentationFormat>On-screen Show (4:3)</PresentationFormat>
  <Paragraphs>68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Times New Roman</vt:lpstr>
      <vt:lpstr>Tw Cen MT</vt:lpstr>
      <vt:lpstr>Wingdings</vt:lpstr>
      <vt:lpstr>Wingdings 2</vt:lpstr>
      <vt:lpstr>Median</vt:lpstr>
      <vt:lpstr>                   CMR TECHNiCAL CAMPUS                                          UGC AUTONOMOUS                        Accredited by NBA &amp; NAAC with A Grade                    Approved by AICTE, New Delhi and Affiliated to JNTU, Hyderabad </vt:lpstr>
      <vt:lpstr>Abstract</vt:lpstr>
      <vt:lpstr>EXISTING SYSTEM</vt:lpstr>
      <vt:lpstr>DISADVANTAGES OF EXISTING SYSTEMS</vt:lpstr>
      <vt:lpstr>PROPOSED SYSTEM </vt:lpstr>
      <vt:lpstr>ADVANTAGES OF PROPOSED SYSTEM</vt:lpstr>
      <vt:lpstr>Hardware requirements </vt:lpstr>
      <vt:lpstr>Software Requirements</vt:lpstr>
      <vt:lpstr>Project Architecture </vt:lpstr>
      <vt:lpstr>     UML DIAGRAMS</vt:lpstr>
      <vt:lpstr>Usecase Diagram</vt:lpstr>
      <vt:lpstr>Class Diagram </vt:lpstr>
      <vt:lpstr>Sequence Diagram</vt:lpstr>
      <vt:lpstr>Screenshots (Login Page)</vt:lpstr>
      <vt:lpstr>Encryption</vt:lpstr>
      <vt:lpstr>Decryption</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CMR TECHINCAL CAMPUS            UGC AUTONOMOUS  Accredited by NBA &amp; NAAC with A Grade Approved by AICTE,           New Delhi and Affiliated to JNTU, Hyderabad</dc:title>
  <dc:creator>Ranjith</dc:creator>
  <cp:lastModifiedBy>Yashwanth Nese</cp:lastModifiedBy>
  <cp:revision>30</cp:revision>
  <dcterms:created xsi:type="dcterms:W3CDTF">2021-10-04T10:13:51Z</dcterms:created>
  <dcterms:modified xsi:type="dcterms:W3CDTF">2022-06-09T05:59:34Z</dcterms:modified>
</cp:coreProperties>
</file>