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94" r:id="rId2"/>
    <p:sldId id="287" r:id="rId3"/>
    <p:sldId id="288" r:id="rId4"/>
    <p:sldId id="289" r:id="rId5"/>
    <p:sldId id="290" r:id="rId6"/>
    <p:sldId id="291" r:id="rId7"/>
    <p:sldId id="293" r:id="rId8"/>
    <p:sldId id="295" r:id="rId9"/>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52E771-F56C-46D0-8FBF-F567207BA156}" v="247" dt="2024-01-09T14:20:03.627"/>
    <p1510:client id="{57E4A0E3-B047-4AA9-A312-037089C3918B}" v="102" dt="2024-01-09T07:39:34.336"/>
    <p1510:client id="{839AB728-09FE-4B04-8220-ADAAF53D0616}" v="424" dt="2024-01-09T07:17:25.375"/>
    <p1510:client id="{BF3EC241-FFEC-4034-ACD1-E08C104648E1}" v="58" dt="2024-01-09T08:47:48.878"/>
    <p1510:client id="{C5EB9F44-0CF6-42B8-80E6-0018A83C1F27}" v="339" dt="2024-01-09T07:21:43.439"/>
    <p1510:client id="{FBA50BDA-AEA2-4AE0-8728-93D95CF7B121}" v="244" dt="2024-01-09T14:42:48.032"/>
    <p1510:client id="{FBC694E4-9BCB-4EE0-BC59-76F2F4D4B552}" v="2286" dt="2024-01-09T08:52:37.38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ctrTitle"/>
          </p:nvPr>
        </p:nvSpPr>
        <p:spPr>
          <a:xfrm>
            <a:off x="1772920" y="1597300"/>
            <a:ext cx="6060440" cy="2159000"/>
          </a:xfrm>
          <a:prstGeom prst="rect">
            <a:avLst/>
          </a:prstGeom>
        </p:spPr>
        <p:txBody>
          <a:bodyPr wrap="square" lIns="0" tIns="0" rIns="0" bIns="0">
            <a:spAutoFit/>
          </a:bodyPr>
          <a:lstStyle>
            <a:lvl1pPr>
              <a:defRPr sz="3600" b="0" i="0">
                <a:solidFill>
                  <a:schemeClr val="tx1"/>
                </a:solidFill>
                <a:latin typeface="Microsoft Sans Serif"/>
                <a:cs typeface="Microsoft Sans Serif"/>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Microsoft Sans Serif"/>
                <a:cs typeface="Microsoft Sans Serif"/>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609599" y="1016910"/>
            <a:ext cx="4655820" cy="109220"/>
          </a:xfrm>
          <a:custGeom>
            <a:avLst/>
            <a:gdLst/>
            <a:ahLst/>
            <a:cxnLst/>
            <a:rect l="l" t="t" r="r" b="b"/>
            <a:pathLst>
              <a:path w="4655820" h="109219">
                <a:moveTo>
                  <a:pt x="0" y="0"/>
                </a:moveTo>
                <a:lnTo>
                  <a:pt x="4655820" y="0"/>
                </a:lnTo>
                <a:lnTo>
                  <a:pt x="4655820" y="109219"/>
                </a:lnTo>
                <a:lnTo>
                  <a:pt x="0" y="109219"/>
                </a:lnTo>
                <a:lnTo>
                  <a:pt x="0" y="0"/>
                </a:lnTo>
                <a:close/>
              </a:path>
            </a:pathLst>
          </a:custGeom>
          <a:solidFill>
            <a:srgbClr val="91CF4F"/>
          </a:solidFill>
        </p:spPr>
        <p:txBody>
          <a:bodyPr wrap="square" lIns="0" tIns="0" rIns="0" bIns="0" rtlCol="0"/>
          <a:lstStyle/>
          <a:p>
            <a:endParaRPr/>
          </a:p>
        </p:txBody>
      </p:sp>
      <p:sp>
        <p:nvSpPr>
          <p:cNvPr id="17" name="bg object 17"/>
          <p:cNvSpPr/>
          <p:nvPr/>
        </p:nvSpPr>
        <p:spPr>
          <a:xfrm>
            <a:off x="609599" y="1016910"/>
            <a:ext cx="7957820" cy="0"/>
          </a:xfrm>
          <a:custGeom>
            <a:avLst/>
            <a:gdLst/>
            <a:ahLst/>
            <a:cxnLst/>
            <a:rect l="l" t="t" r="r" b="b"/>
            <a:pathLst>
              <a:path w="7957820">
                <a:moveTo>
                  <a:pt x="0" y="0"/>
                </a:moveTo>
                <a:lnTo>
                  <a:pt x="7957820" y="0"/>
                </a:lnTo>
              </a:path>
            </a:pathLst>
          </a:custGeom>
          <a:ln w="9344">
            <a:solidFill>
              <a:srgbClr val="91CF4F"/>
            </a:solidFill>
          </a:ln>
        </p:spPr>
        <p:txBody>
          <a:bodyPr wrap="square" lIns="0" tIns="0" rIns="0" bIns="0" rtlCol="0"/>
          <a:lstStyle/>
          <a:p>
            <a:endParaRPr/>
          </a:p>
        </p:txBody>
      </p:sp>
      <p:sp>
        <p:nvSpPr>
          <p:cNvPr id="18" name="bg object 18"/>
          <p:cNvSpPr/>
          <p:nvPr/>
        </p:nvSpPr>
        <p:spPr>
          <a:xfrm>
            <a:off x="604926" y="1012249"/>
            <a:ext cx="7967345" cy="118745"/>
          </a:xfrm>
          <a:custGeom>
            <a:avLst/>
            <a:gdLst/>
            <a:ahLst/>
            <a:cxnLst/>
            <a:rect l="l" t="t" r="r" b="b"/>
            <a:pathLst>
              <a:path w="7967345" h="118744">
                <a:moveTo>
                  <a:pt x="9334" y="4660"/>
                </a:moveTo>
                <a:lnTo>
                  <a:pt x="7975" y="1358"/>
                </a:lnTo>
                <a:lnTo>
                  <a:pt x="4673" y="0"/>
                </a:lnTo>
                <a:lnTo>
                  <a:pt x="1358" y="1358"/>
                </a:lnTo>
                <a:lnTo>
                  <a:pt x="0" y="4660"/>
                </a:lnTo>
                <a:lnTo>
                  <a:pt x="1358" y="7975"/>
                </a:lnTo>
                <a:lnTo>
                  <a:pt x="4673" y="9334"/>
                </a:lnTo>
                <a:lnTo>
                  <a:pt x="7975" y="7975"/>
                </a:lnTo>
                <a:lnTo>
                  <a:pt x="9334" y="4660"/>
                </a:lnTo>
                <a:close/>
              </a:path>
              <a:path w="7967345" h="118744">
                <a:moveTo>
                  <a:pt x="7967154" y="113880"/>
                </a:moveTo>
                <a:lnTo>
                  <a:pt x="7965795" y="110578"/>
                </a:lnTo>
                <a:lnTo>
                  <a:pt x="7962493" y="109220"/>
                </a:lnTo>
                <a:lnTo>
                  <a:pt x="7959179" y="110578"/>
                </a:lnTo>
                <a:lnTo>
                  <a:pt x="7957820" y="113880"/>
                </a:lnTo>
                <a:lnTo>
                  <a:pt x="7959179" y="117195"/>
                </a:lnTo>
                <a:lnTo>
                  <a:pt x="7962493" y="118554"/>
                </a:lnTo>
                <a:lnTo>
                  <a:pt x="7965795" y="117195"/>
                </a:lnTo>
                <a:lnTo>
                  <a:pt x="7967154" y="113880"/>
                </a:lnTo>
                <a:close/>
              </a:path>
            </a:pathLst>
          </a:custGeom>
          <a:solidFill>
            <a:srgbClr val="91CF4F"/>
          </a:solidFill>
        </p:spPr>
        <p:txBody>
          <a:bodyPr wrap="square" lIns="0" tIns="0" rIns="0" bIns="0" rtlCol="0"/>
          <a:lstStyle/>
          <a:p>
            <a:endParaRPr/>
          </a:p>
        </p:txBody>
      </p:sp>
      <p:sp>
        <p:nvSpPr>
          <p:cNvPr id="19" name="bg object 19"/>
          <p:cNvSpPr/>
          <p:nvPr/>
        </p:nvSpPr>
        <p:spPr>
          <a:xfrm>
            <a:off x="609600" y="6309000"/>
            <a:ext cx="7924800" cy="0"/>
          </a:xfrm>
          <a:custGeom>
            <a:avLst/>
            <a:gdLst/>
            <a:ahLst/>
            <a:cxnLst/>
            <a:rect l="l" t="t" r="r" b="b"/>
            <a:pathLst>
              <a:path w="7924800">
                <a:moveTo>
                  <a:pt x="0" y="0"/>
                </a:moveTo>
                <a:lnTo>
                  <a:pt x="7924800" y="0"/>
                </a:lnTo>
              </a:path>
            </a:pathLst>
          </a:custGeom>
          <a:ln w="3234">
            <a:solidFill>
              <a:srgbClr val="91CF4F"/>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3600" b="0" i="0">
                <a:solidFill>
                  <a:schemeClr val="tx1"/>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1/12/2024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910"/>
            <a:ext cx="9144000" cy="908050"/>
          </a:xfrm>
          <a:custGeom>
            <a:avLst/>
            <a:gdLst/>
            <a:ahLst/>
            <a:cxnLst/>
            <a:rect l="l" t="t" r="r" b="b"/>
            <a:pathLst>
              <a:path w="9144000" h="908050">
                <a:moveTo>
                  <a:pt x="9144000" y="0"/>
                </a:moveTo>
                <a:lnTo>
                  <a:pt x="0" y="0"/>
                </a:lnTo>
                <a:lnTo>
                  <a:pt x="0" y="908050"/>
                </a:lnTo>
                <a:lnTo>
                  <a:pt x="4572000" y="908050"/>
                </a:lnTo>
                <a:lnTo>
                  <a:pt x="9144000" y="908050"/>
                </a:lnTo>
                <a:lnTo>
                  <a:pt x="9144000" y="0"/>
                </a:lnTo>
                <a:close/>
              </a:path>
            </a:pathLst>
          </a:custGeom>
          <a:solidFill>
            <a:srgbClr val="1C2C8A"/>
          </a:solidFill>
        </p:spPr>
        <p:txBody>
          <a:bodyPr wrap="square" lIns="0" tIns="0" rIns="0" bIns="0" rtlCol="0"/>
          <a:lstStyle/>
          <a:p>
            <a:endParaRPr/>
          </a:p>
        </p:txBody>
      </p:sp>
      <p:sp>
        <p:nvSpPr>
          <p:cNvPr id="2" name="Holder 2"/>
          <p:cNvSpPr>
            <a:spLocks noGrp="1"/>
          </p:cNvSpPr>
          <p:nvPr>
            <p:ph type="title"/>
          </p:nvPr>
        </p:nvSpPr>
        <p:spPr>
          <a:xfrm>
            <a:off x="231140" y="174900"/>
            <a:ext cx="8289925" cy="1000760"/>
          </a:xfrm>
          <a:prstGeom prst="rect">
            <a:avLst/>
          </a:prstGeom>
        </p:spPr>
        <p:txBody>
          <a:bodyPr wrap="square" lIns="0" tIns="0" rIns="0" bIns="0">
            <a:spAutoFit/>
          </a:bodyPr>
          <a:lstStyle>
            <a:lvl1pPr>
              <a:defRPr sz="3600" b="0" i="0">
                <a:solidFill>
                  <a:schemeClr val="tx1"/>
                </a:solidFill>
                <a:latin typeface="Microsoft Sans Serif"/>
                <a:cs typeface="Microsoft Sans Serif"/>
              </a:defRPr>
            </a:lvl1pPr>
          </a:lstStyle>
          <a:p>
            <a:endParaRPr/>
          </a:p>
        </p:txBody>
      </p:sp>
      <p:sp>
        <p:nvSpPr>
          <p:cNvPr id="3" name="Holder 3"/>
          <p:cNvSpPr>
            <a:spLocks noGrp="1"/>
          </p:cNvSpPr>
          <p:nvPr>
            <p:ph type="body" idx="1"/>
          </p:nvPr>
        </p:nvSpPr>
        <p:spPr>
          <a:xfrm>
            <a:off x="774640" y="1129881"/>
            <a:ext cx="7342505" cy="4766945"/>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1/12/2024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id="{C46750D1-C233-B155-948D-587E6387F211}"/>
              </a:ext>
            </a:extLst>
          </p:cNvPr>
          <p:cNvPicPr>
            <a:picLocks noChangeAspect="1"/>
          </p:cNvPicPr>
          <p:nvPr/>
        </p:nvPicPr>
        <p:blipFill>
          <a:blip r:embed="rId2"/>
          <a:stretch>
            <a:fillRect/>
          </a:stretch>
        </p:blipFill>
        <p:spPr>
          <a:xfrm>
            <a:off x="-762000" y="152400"/>
            <a:ext cx="11184466" cy="6291262"/>
          </a:xfrm>
          <a:prstGeom prst="rect">
            <a:avLst/>
          </a:prstGeom>
        </p:spPr>
      </p:pic>
      <p:sp>
        <p:nvSpPr>
          <p:cNvPr id="5" name="テキスト ボックス 4">
            <a:extLst>
              <a:ext uri="{FF2B5EF4-FFF2-40B4-BE49-F238E27FC236}">
                <a16:creationId xmlns:a16="http://schemas.microsoft.com/office/drawing/2014/main" id="{3D4E4398-81BE-D7CD-D0FF-A40471E378BF}"/>
              </a:ext>
            </a:extLst>
          </p:cNvPr>
          <p:cNvSpPr txBox="1"/>
          <p:nvPr/>
        </p:nvSpPr>
        <p:spPr>
          <a:xfrm>
            <a:off x="3087617" y="3916545"/>
            <a:ext cx="47434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t>佐藤・大久保・綱島・長田</a:t>
            </a:r>
          </a:p>
        </p:txBody>
      </p:sp>
    </p:spTree>
    <p:extLst>
      <p:ext uri="{BB962C8B-B14F-4D97-AF65-F5344CB8AC3E}">
        <p14:creationId xmlns:p14="http://schemas.microsoft.com/office/powerpoint/2010/main" val="34196509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4927" y="1012238"/>
            <a:ext cx="7967345" cy="118745"/>
            <a:chOff x="604927" y="1012238"/>
            <a:chExt cx="7967345" cy="118745"/>
          </a:xfrm>
        </p:grpSpPr>
        <p:sp>
          <p:nvSpPr>
            <p:cNvPr id="3" name="object 3"/>
            <p:cNvSpPr/>
            <p:nvPr/>
          </p:nvSpPr>
          <p:spPr>
            <a:xfrm>
              <a:off x="609599" y="1016910"/>
              <a:ext cx="4655820" cy="109220"/>
            </a:xfrm>
            <a:custGeom>
              <a:avLst/>
              <a:gdLst/>
              <a:ahLst/>
              <a:cxnLst/>
              <a:rect l="l" t="t" r="r" b="b"/>
              <a:pathLst>
                <a:path w="4655820" h="109219">
                  <a:moveTo>
                    <a:pt x="0" y="0"/>
                  </a:moveTo>
                  <a:lnTo>
                    <a:pt x="4655820" y="0"/>
                  </a:lnTo>
                  <a:lnTo>
                    <a:pt x="4655820" y="109219"/>
                  </a:lnTo>
                  <a:lnTo>
                    <a:pt x="0" y="109219"/>
                  </a:lnTo>
                  <a:lnTo>
                    <a:pt x="0" y="0"/>
                  </a:lnTo>
                  <a:close/>
                </a:path>
              </a:pathLst>
            </a:custGeom>
            <a:solidFill>
              <a:srgbClr val="91CF4F"/>
            </a:solidFill>
          </p:spPr>
          <p:txBody>
            <a:bodyPr wrap="square" lIns="0" tIns="0" rIns="0" bIns="0" rtlCol="0"/>
            <a:lstStyle/>
            <a:p>
              <a:endParaRPr/>
            </a:p>
          </p:txBody>
        </p:sp>
        <p:sp>
          <p:nvSpPr>
            <p:cNvPr id="4" name="object 4"/>
            <p:cNvSpPr/>
            <p:nvPr/>
          </p:nvSpPr>
          <p:spPr>
            <a:xfrm>
              <a:off x="609599" y="1016910"/>
              <a:ext cx="7957820" cy="0"/>
            </a:xfrm>
            <a:custGeom>
              <a:avLst/>
              <a:gdLst/>
              <a:ahLst/>
              <a:cxnLst/>
              <a:rect l="l" t="t" r="r" b="b"/>
              <a:pathLst>
                <a:path w="7957820">
                  <a:moveTo>
                    <a:pt x="0" y="0"/>
                  </a:moveTo>
                  <a:lnTo>
                    <a:pt x="7957820" y="0"/>
                  </a:lnTo>
                </a:path>
              </a:pathLst>
            </a:custGeom>
            <a:ln w="9344">
              <a:solidFill>
                <a:srgbClr val="91CF4F"/>
              </a:solidFill>
            </a:ln>
          </p:spPr>
          <p:txBody>
            <a:bodyPr wrap="square" lIns="0" tIns="0" rIns="0" bIns="0" rtlCol="0"/>
            <a:lstStyle/>
            <a:p>
              <a:endParaRPr/>
            </a:p>
          </p:txBody>
        </p:sp>
        <p:sp>
          <p:nvSpPr>
            <p:cNvPr id="5" name="object 5"/>
            <p:cNvSpPr/>
            <p:nvPr/>
          </p:nvSpPr>
          <p:spPr>
            <a:xfrm>
              <a:off x="604926" y="1012249"/>
              <a:ext cx="7967345" cy="118745"/>
            </a:xfrm>
            <a:custGeom>
              <a:avLst/>
              <a:gdLst/>
              <a:ahLst/>
              <a:cxnLst/>
              <a:rect l="l" t="t" r="r" b="b"/>
              <a:pathLst>
                <a:path w="7967345" h="118744">
                  <a:moveTo>
                    <a:pt x="9334" y="4660"/>
                  </a:moveTo>
                  <a:lnTo>
                    <a:pt x="7975" y="1358"/>
                  </a:lnTo>
                  <a:lnTo>
                    <a:pt x="4673" y="0"/>
                  </a:lnTo>
                  <a:lnTo>
                    <a:pt x="1358" y="1358"/>
                  </a:lnTo>
                  <a:lnTo>
                    <a:pt x="0" y="4660"/>
                  </a:lnTo>
                  <a:lnTo>
                    <a:pt x="1358" y="7975"/>
                  </a:lnTo>
                  <a:lnTo>
                    <a:pt x="4673" y="9334"/>
                  </a:lnTo>
                  <a:lnTo>
                    <a:pt x="7975" y="7975"/>
                  </a:lnTo>
                  <a:lnTo>
                    <a:pt x="9334" y="4660"/>
                  </a:lnTo>
                  <a:close/>
                </a:path>
                <a:path w="7967345" h="118744">
                  <a:moveTo>
                    <a:pt x="7967154" y="113880"/>
                  </a:moveTo>
                  <a:lnTo>
                    <a:pt x="7965795" y="110578"/>
                  </a:lnTo>
                  <a:lnTo>
                    <a:pt x="7962493" y="109220"/>
                  </a:lnTo>
                  <a:lnTo>
                    <a:pt x="7959179" y="110578"/>
                  </a:lnTo>
                  <a:lnTo>
                    <a:pt x="7957820" y="113880"/>
                  </a:lnTo>
                  <a:lnTo>
                    <a:pt x="7959179" y="117195"/>
                  </a:lnTo>
                  <a:lnTo>
                    <a:pt x="7962493" y="118554"/>
                  </a:lnTo>
                  <a:lnTo>
                    <a:pt x="7965795" y="117195"/>
                  </a:lnTo>
                  <a:lnTo>
                    <a:pt x="7967154" y="113880"/>
                  </a:lnTo>
                  <a:close/>
                </a:path>
              </a:pathLst>
            </a:custGeom>
            <a:solidFill>
              <a:srgbClr val="91CF4F"/>
            </a:solidFill>
          </p:spPr>
          <p:txBody>
            <a:bodyPr wrap="square" lIns="0" tIns="0" rIns="0" bIns="0" rtlCol="0"/>
            <a:lstStyle/>
            <a:p>
              <a:endParaRPr/>
            </a:p>
          </p:txBody>
        </p:sp>
      </p:grpSp>
      <p:sp>
        <p:nvSpPr>
          <p:cNvPr id="6" name="object 6"/>
          <p:cNvSpPr/>
          <p:nvPr/>
        </p:nvSpPr>
        <p:spPr>
          <a:xfrm>
            <a:off x="609600" y="6309000"/>
            <a:ext cx="7924800" cy="0"/>
          </a:xfrm>
          <a:custGeom>
            <a:avLst/>
            <a:gdLst/>
            <a:ahLst/>
            <a:cxnLst/>
            <a:rect l="l" t="t" r="r" b="b"/>
            <a:pathLst>
              <a:path w="7924800">
                <a:moveTo>
                  <a:pt x="0" y="0"/>
                </a:moveTo>
                <a:lnTo>
                  <a:pt x="7924800" y="0"/>
                </a:lnTo>
              </a:path>
            </a:pathLst>
          </a:custGeom>
          <a:ln w="3234">
            <a:solidFill>
              <a:srgbClr val="91CF4F"/>
            </a:solidFill>
          </a:ln>
        </p:spPr>
        <p:txBody>
          <a:bodyPr wrap="square" lIns="0" tIns="0" rIns="0" bIns="0" rtlCol="0"/>
          <a:lstStyle/>
          <a:p>
            <a:endParaRPr/>
          </a:p>
        </p:txBody>
      </p:sp>
      <p:sp>
        <p:nvSpPr>
          <p:cNvPr id="7" name="object 7"/>
          <p:cNvSpPr txBox="1"/>
          <p:nvPr/>
        </p:nvSpPr>
        <p:spPr>
          <a:xfrm>
            <a:off x="8299450" y="6302650"/>
            <a:ext cx="309245" cy="330200"/>
          </a:xfrm>
          <a:prstGeom prst="rect">
            <a:avLst/>
          </a:prstGeom>
        </p:spPr>
        <p:txBody>
          <a:bodyPr vert="horz" wrap="square" lIns="0" tIns="12700" rIns="0" bIns="0" rtlCol="0">
            <a:spAutoFit/>
          </a:bodyPr>
          <a:lstStyle/>
          <a:p>
            <a:pPr marL="12700">
              <a:lnSpc>
                <a:spcPct val="100000"/>
              </a:lnSpc>
              <a:spcBef>
                <a:spcPts val="100"/>
              </a:spcBef>
            </a:pPr>
            <a:r>
              <a:rPr sz="2000" spc="-25">
                <a:solidFill>
                  <a:srgbClr val="003366"/>
                </a:solidFill>
                <a:latin typeface="Arial MT"/>
                <a:cs typeface="Arial MT"/>
              </a:rPr>
              <a:t>32</a:t>
            </a:r>
            <a:endParaRPr sz="2000">
              <a:latin typeface="Arial MT"/>
              <a:cs typeface="Arial MT"/>
            </a:endParaRPr>
          </a:p>
        </p:txBody>
      </p:sp>
      <p:sp>
        <p:nvSpPr>
          <p:cNvPr id="8" name="object 8"/>
          <p:cNvSpPr txBox="1">
            <a:spLocks noGrp="1"/>
          </p:cNvSpPr>
          <p:nvPr>
            <p:ph type="title"/>
          </p:nvPr>
        </p:nvSpPr>
        <p:spPr>
          <a:prstGeom prst="rect">
            <a:avLst/>
          </a:prstGeom>
        </p:spPr>
        <p:txBody>
          <a:bodyPr vert="horz" wrap="square" lIns="0" tIns="87630" rIns="0" bIns="0" rtlCol="0">
            <a:spAutoFit/>
          </a:bodyPr>
          <a:lstStyle/>
          <a:p>
            <a:pPr marL="355600">
              <a:lnSpc>
                <a:spcPct val="100000"/>
              </a:lnSpc>
              <a:spcBef>
                <a:spcPts val="100"/>
              </a:spcBef>
            </a:pPr>
            <a:r>
              <a:rPr spc="900">
                <a:latin typeface="MS PGothic"/>
                <a:cs typeface="MS PGothic"/>
              </a:rPr>
              <a:t>練習</a:t>
            </a:r>
            <a:r>
              <a:rPr spc="580">
                <a:latin typeface="MS PGothic"/>
                <a:cs typeface="MS PGothic"/>
              </a:rPr>
              <a:t>：（３C</a:t>
            </a:r>
            <a:r>
              <a:rPr spc="-375">
                <a:latin typeface="MS PGothic"/>
                <a:cs typeface="MS PGothic"/>
              </a:rPr>
              <a:t> </a:t>
            </a:r>
            <a:r>
              <a:rPr spc="1750">
                <a:latin typeface="MS PGothic"/>
                <a:cs typeface="MS PGothic"/>
              </a:rPr>
              <a:t>）</a:t>
            </a:r>
          </a:p>
        </p:txBody>
      </p:sp>
      <p:grpSp>
        <p:nvGrpSpPr>
          <p:cNvPr id="9" name="object 9"/>
          <p:cNvGrpSpPr/>
          <p:nvPr/>
        </p:nvGrpSpPr>
        <p:grpSpPr>
          <a:xfrm>
            <a:off x="3448270" y="1465453"/>
            <a:ext cx="2257680" cy="2164288"/>
            <a:chOff x="3527742" y="1348062"/>
            <a:chExt cx="2526665" cy="2543175"/>
          </a:xfrm>
        </p:grpSpPr>
        <p:sp>
          <p:nvSpPr>
            <p:cNvPr id="10" name="object 10"/>
            <p:cNvSpPr/>
            <p:nvPr/>
          </p:nvSpPr>
          <p:spPr>
            <a:xfrm>
              <a:off x="3540759" y="1361080"/>
              <a:ext cx="2500630" cy="2517140"/>
            </a:xfrm>
            <a:custGeom>
              <a:avLst/>
              <a:gdLst/>
              <a:ahLst/>
              <a:cxnLst/>
              <a:rect l="l" t="t" r="r" b="b"/>
              <a:pathLst>
                <a:path w="2500629" h="2517140">
                  <a:moveTo>
                    <a:pt x="1250950" y="0"/>
                  </a:moveTo>
                  <a:lnTo>
                    <a:pt x="1201698" y="879"/>
                  </a:lnTo>
                  <a:lnTo>
                    <a:pt x="1153023" y="3498"/>
                  </a:lnTo>
                  <a:lnTo>
                    <a:pt x="1104952" y="7828"/>
                  </a:lnTo>
                  <a:lnTo>
                    <a:pt x="1057514" y="13841"/>
                  </a:lnTo>
                  <a:lnTo>
                    <a:pt x="1010736" y="21508"/>
                  </a:lnTo>
                  <a:lnTo>
                    <a:pt x="964646" y="30802"/>
                  </a:lnTo>
                  <a:lnTo>
                    <a:pt x="919274" y="41693"/>
                  </a:lnTo>
                  <a:lnTo>
                    <a:pt x="874645" y="54154"/>
                  </a:lnTo>
                  <a:lnTo>
                    <a:pt x="830790" y="68156"/>
                  </a:lnTo>
                  <a:lnTo>
                    <a:pt x="787735" y="83670"/>
                  </a:lnTo>
                  <a:lnTo>
                    <a:pt x="745510" y="100669"/>
                  </a:lnTo>
                  <a:lnTo>
                    <a:pt x="704141" y="119123"/>
                  </a:lnTo>
                  <a:lnTo>
                    <a:pt x="663657" y="139005"/>
                  </a:lnTo>
                  <a:lnTo>
                    <a:pt x="624087" y="160287"/>
                  </a:lnTo>
                  <a:lnTo>
                    <a:pt x="585458" y="182939"/>
                  </a:lnTo>
                  <a:lnTo>
                    <a:pt x="547798" y="206933"/>
                  </a:lnTo>
                  <a:lnTo>
                    <a:pt x="511136" y="232242"/>
                  </a:lnTo>
                  <a:lnTo>
                    <a:pt x="475499" y="258836"/>
                  </a:lnTo>
                  <a:lnTo>
                    <a:pt x="440915" y="286688"/>
                  </a:lnTo>
                  <a:lnTo>
                    <a:pt x="407414" y="315769"/>
                  </a:lnTo>
                  <a:lnTo>
                    <a:pt x="375022" y="346050"/>
                  </a:lnTo>
                  <a:lnTo>
                    <a:pt x="343768" y="377503"/>
                  </a:lnTo>
                  <a:lnTo>
                    <a:pt x="313679" y="410101"/>
                  </a:lnTo>
                  <a:lnTo>
                    <a:pt x="284785" y="443814"/>
                  </a:lnTo>
                  <a:lnTo>
                    <a:pt x="257113" y="478614"/>
                  </a:lnTo>
                  <a:lnTo>
                    <a:pt x="230691" y="514472"/>
                  </a:lnTo>
                  <a:lnTo>
                    <a:pt x="205547" y="551361"/>
                  </a:lnTo>
                  <a:lnTo>
                    <a:pt x="181710" y="589252"/>
                  </a:lnTo>
                  <a:lnTo>
                    <a:pt x="159207" y="628117"/>
                  </a:lnTo>
                  <a:lnTo>
                    <a:pt x="138066" y="667927"/>
                  </a:lnTo>
                  <a:lnTo>
                    <a:pt x="118316" y="708654"/>
                  </a:lnTo>
                  <a:lnTo>
                    <a:pt x="99984" y="750270"/>
                  </a:lnTo>
                  <a:lnTo>
                    <a:pt x="83100" y="792745"/>
                  </a:lnTo>
                  <a:lnTo>
                    <a:pt x="67690" y="836053"/>
                  </a:lnTo>
                  <a:lnTo>
                    <a:pt x="53783" y="880163"/>
                  </a:lnTo>
                  <a:lnTo>
                    <a:pt x="41407" y="925049"/>
                  </a:lnTo>
                  <a:lnTo>
                    <a:pt x="30590" y="970682"/>
                  </a:lnTo>
                  <a:lnTo>
                    <a:pt x="21360" y="1017033"/>
                  </a:lnTo>
                  <a:lnTo>
                    <a:pt x="13745" y="1064074"/>
                  </a:lnTo>
                  <a:lnTo>
                    <a:pt x="7773" y="1111776"/>
                  </a:lnTo>
                  <a:lnTo>
                    <a:pt x="3473" y="1160112"/>
                  </a:lnTo>
                  <a:lnTo>
                    <a:pt x="873" y="1209052"/>
                  </a:lnTo>
                  <a:lnTo>
                    <a:pt x="0" y="1258570"/>
                  </a:lnTo>
                  <a:lnTo>
                    <a:pt x="873" y="1308002"/>
                  </a:lnTo>
                  <a:lnTo>
                    <a:pt x="3473" y="1356866"/>
                  </a:lnTo>
                  <a:lnTo>
                    <a:pt x="7773" y="1405133"/>
                  </a:lnTo>
                  <a:lnTo>
                    <a:pt x="13745" y="1452774"/>
                  </a:lnTo>
                  <a:lnTo>
                    <a:pt x="21360" y="1499760"/>
                  </a:lnTo>
                  <a:lnTo>
                    <a:pt x="30590" y="1546063"/>
                  </a:lnTo>
                  <a:lnTo>
                    <a:pt x="41407" y="1591655"/>
                  </a:lnTo>
                  <a:lnTo>
                    <a:pt x="53783" y="1636506"/>
                  </a:lnTo>
                  <a:lnTo>
                    <a:pt x="67690" y="1680588"/>
                  </a:lnTo>
                  <a:lnTo>
                    <a:pt x="83100" y="1723872"/>
                  </a:lnTo>
                  <a:lnTo>
                    <a:pt x="99984" y="1766330"/>
                  </a:lnTo>
                  <a:lnTo>
                    <a:pt x="118316" y="1807932"/>
                  </a:lnTo>
                  <a:lnTo>
                    <a:pt x="138066" y="1848651"/>
                  </a:lnTo>
                  <a:lnTo>
                    <a:pt x="159207" y="1888458"/>
                  </a:lnTo>
                  <a:lnTo>
                    <a:pt x="181710" y="1927323"/>
                  </a:lnTo>
                  <a:lnTo>
                    <a:pt x="205547" y="1965219"/>
                  </a:lnTo>
                  <a:lnTo>
                    <a:pt x="230691" y="2002116"/>
                  </a:lnTo>
                  <a:lnTo>
                    <a:pt x="257113" y="2037986"/>
                  </a:lnTo>
                  <a:lnTo>
                    <a:pt x="284785" y="2072801"/>
                  </a:lnTo>
                  <a:lnTo>
                    <a:pt x="313679" y="2106531"/>
                  </a:lnTo>
                  <a:lnTo>
                    <a:pt x="343768" y="2139148"/>
                  </a:lnTo>
                  <a:lnTo>
                    <a:pt x="375022" y="2170624"/>
                  </a:lnTo>
                  <a:lnTo>
                    <a:pt x="407414" y="2200929"/>
                  </a:lnTo>
                  <a:lnTo>
                    <a:pt x="440915" y="2230036"/>
                  </a:lnTo>
                  <a:lnTo>
                    <a:pt x="475499" y="2257914"/>
                  </a:lnTo>
                  <a:lnTo>
                    <a:pt x="511136" y="2284537"/>
                  </a:lnTo>
                  <a:lnTo>
                    <a:pt x="547798" y="2309874"/>
                  </a:lnTo>
                  <a:lnTo>
                    <a:pt x="585458" y="2333898"/>
                  </a:lnTo>
                  <a:lnTo>
                    <a:pt x="624087" y="2356580"/>
                  </a:lnTo>
                  <a:lnTo>
                    <a:pt x="663657" y="2377891"/>
                  </a:lnTo>
                  <a:lnTo>
                    <a:pt x="704141" y="2397802"/>
                  </a:lnTo>
                  <a:lnTo>
                    <a:pt x="745510" y="2416285"/>
                  </a:lnTo>
                  <a:lnTo>
                    <a:pt x="787735" y="2433311"/>
                  </a:lnTo>
                  <a:lnTo>
                    <a:pt x="830790" y="2448851"/>
                  </a:lnTo>
                  <a:lnTo>
                    <a:pt x="874645" y="2462878"/>
                  </a:lnTo>
                  <a:lnTo>
                    <a:pt x="919274" y="2475361"/>
                  </a:lnTo>
                  <a:lnTo>
                    <a:pt x="964646" y="2486273"/>
                  </a:lnTo>
                  <a:lnTo>
                    <a:pt x="1010736" y="2495585"/>
                  </a:lnTo>
                  <a:lnTo>
                    <a:pt x="1057514" y="2503268"/>
                  </a:lnTo>
                  <a:lnTo>
                    <a:pt x="1104952" y="2509294"/>
                  </a:lnTo>
                  <a:lnTo>
                    <a:pt x="1153023" y="2513634"/>
                  </a:lnTo>
                  <a:lnTo>
                    <a:pt x="1201698" y="2516258"/>
                  </a:lnTo>
                  <a:lnTo>
                    <a:pt x="1250950" y="2517140"/>
                  </a:lnTo>
                  <a:lnTo>
                    <a:pt x="1300114" y="2516258"/>
                  </a:lnTo>
                  <a:lnTo>
                    <a:pt x="1348707" y="2513634"/>
                  </a:lnTo>
                  <a:lnTo>
                    <a:pt x="1396699" y="2509294"/>
                  </a:lnTo>
                  <a:lnTo>
                    <a:pt x="1444063" y="2503268"/>
                  </a:lnTo>
                  <a:lnTo>
                    <a:pt x="1490770" y="2495585"/>
                  </a:lnTo>
                  <a:lnTo>
                    <a:pt x="1536792" y="2486273"/>
                  </a:lnTo>
                  <a:lnTo>
                    <a:pt x="1582101" y="2475361"/>
                  </a:lnTo>
                  <a:lnTo>
                    <a:pt x="1626668" y="2462878"/>
                  </a:lnTo>
                  <a:lnTo>
                    <a:pt x="1670467" y="2448851"/>
                  </a:lnTo>
                  <a:lnTo>
                    <a:pt x="1713468" y="2433311"/>
                  </a:lnTo>
                  <a:lnTo>
                    <a:pt x="1755643" y="2416285"/>
                  </a:lnTo>
                  <a:lnTo>
                    <a:pt x="1796964" y="2397802"/>
                  </a:lnTo>
                  <a:lnTo>
                    <a:pt x="1837403" y="2377891"/>
                  </a:lnTo>
                  <a:lnTo>
                    <a:pt x="1876932" y="2356580"/>
                  </a:lnTo>
                  <a:lnTo>
                    <a:pt x="1915522" y="2333898"/>
                  </a:lnTo>
                  <a:lnTo>
                    <a:pt x="1953145" y="2309874"/>
                  </a:lnTo>
                  <a:lnTo>
                    <a:pt x="1989774" y="2284537"/>
                  </a:lnTo>
                  <a:lnTo>
                    <a:pt x="2025380" y="2257914"/>
                  </a:lnTo>
                  <a:lnTo>
                    <a:pt x="2059934" y="2230036"/>
                  </a:lnTo>
                  <a:lnTo>
                    <a:pt x="2093410" y="2200929"/>
                  </a:lnTo>
                  <a:lnTo>
                    <a:pt x="2125777" y="2170624"/>
                  </a:lnTo>
                  <a:lnTo>
                    <a:pt x="2157009" y="2139148"/>
                  </a:lnTo>
                  <a:lnTo>
                    <a:pt x="2187077" y="2106531"/>
                  </a:lnTo>
                  <a:lnTo>
                    <a:pt x="2215953" y="2072801"/>
                  </a:lnTo>
                  <a:lnTo>
                    <a:pt x="2243609" y="2037986"/>
                  </a:lnTo>
                  <a:lnTo>
                    <a:pt x="2270016" y="2002116"/>
                  </a:lnTo>
                  <a:lnTo>
                    <a:pt x="2295147" y="1965219"/>
                  </a:lnTo>
                  <a:lnTo>
                    <a:pt x="2318973" y="1927323"/>
                  </a:lnTo>
                  <a:lnTo>
                    <a:pt x="2341466" y="1888458"/>
                  </a:lnTo>
                  <a:lnTo>
                    <a:pt x="2362598" y="1848651"/>
                  </a:lnTo>
                  <a:lnTo>
                    <a:pt x="2382341" y="1807932"/>
                  </a:lnTo>
                  <a:lnTo>
                    <a:pt x="2400666" y="1766330"/>
                  </a:lnTo>
                  <a:lnTo>
                    <a:pt x="2417545" y="1723872"/>
                  </a:lnTo>
                  <a:lnTo>
                    <a:pt x="2432951" y="1680588"/>
                  </a:lnTo>
                  <a:lnTo>
                    <a:pt x="2446854" y="1636506"/>
                  </a:lnTo>
                  <a:lnTo>
                    <a:pt x="2459228" y="1591655"/>
                  </a:lnTo>
                  <a:lnTo>
                    <a:pt x="2470043" y="1546063"/>
                  </a:lnTo>
                  <a:lnTo>
                    <a:pt x="2479271" y="1499760"/>
                  </a:lnTo>
                  <a:lnTo>
                    <a:pt x="2486885" y="1452774"/>
                  </a:lnTo>
                  <a:lnTo>
                    <a:pt x="2492856" y="1405133"/>
                  </a:lnTo>
                  <a:lnTo>
                    <a:pt x="2497156" y="1356866"/>
                  </a:lnTo>
                  <a:lnTo>
                    <a:pt x="2499756" y="1308002"/>
                  </a:lnTo>
                  <a:lnTo>
                    <a:pt x="2500629" y="1258570"/>
                  </a:lnTo>
                  <a:lnTo>
                    <a:pt x="2499756" y="1209052"/>
                  </a:lnTo>
                  <a:lnTo>
                    <a:pt x="2497156" y="1160112"/>
                  </a:lnTo>
                  <a:lnTo>
                    <a:pt x="2492856" y="1111776"/>
                  </a:lnTo>
                  <a:lnTo>
                    <a:pt x="2486885" y="1064074"/>
                  </a:lnTo>
                  <a:lnTo>
                    <a:pt x="2479271" y="1017033"/>
                  </a:lnTo>
                  <a:lnTo>
                    <a:pt x="2470043" y="970682"/>
                  </a:lnTo>
                  <a:lnTo>
                    <a:pt x="2459228" y="925049"/>
                  </a:lnTo>
                  <a:lnTo>
                    <a:pt x="2446854" y="880163"/>
                  </a:lnTo>
                  <a:lnTo>
                    <a:pt x="2432951" y="836053"/>
                  </a:lnTo>
                  <a:lnTo>
                    <a:pt x="2417545" y="792745"/>
                  </a:lnTo>
                  <a:lnTo>
                    <a:pt x="2400666" y="750270"/>
                  </a:lnTo>
                  <a:lnTo>
                    <a:pt x="2382341" y="708654"/>
                  </a:lnTo>
                  <a:lnTo>
                    <a:pt x="2362598" y="667927"/>
                  </a:lnTo>
                  <a:lnTo>
                    <a:pt x="2341466" y="628117"/>
                  </a:lnTo>
                  <a:lnTo>
                    <a:pt x="2318973" y="589252"/>
                  </a:lnTo>
                  <a:lnTo>
                    <a:pt x="2295147" y="551361"/>
                  </a:lnTo>
                  <a:lnTo>
                    <a:pt x="2270016" y="514472"/>
                  </a:lnTo>
                  <a:lnTo>
                    <a:pt x="2243609" y="478614"/>
                  </a:lnTo>
                  <a:lnTo>
                    <a:pt x="2215953" y="443814"/>
                  </a:lnTo>
                  <a:lnTo>
                    <a:pt x="2187077" y="410101"/>
                  </a:lnTo>
                  <a:lnTo>
                    <a:pt x="2157009" y="377503"/>
                  </a:lnTo>
                  <a:lnTo>
                    <a:pt x="2125777" y="346050"/>
                  </a:lnTo>
                  <a:lnTo>
                    <a:pt x="2093410" y="315769"/>
                  </a:lnTo>
                  <a:lnTo>
                    <a:pt x="2059934" y="286688"/>
                  </a:lnTo>
                  <a:lnTo>
                    <a:pt x="2025380" y="258836"/>
                  </a:lnTo>
                  <a:lnTo>
                    <a:pt x="1989774" y="232242"/>
                  </a:lnTo>
                  <a:lnTo>
                    <a:pt x="1953145" y="206933"/>
                  </a:lnTo>
                  <a:lnTo>
                    <a:pt x="1915522" y="182939"/>
                  </a:lnTo>
                  <a:lnTo>
                    <a:pt x="1876932" y="160287"/>
                  </a:lnTo>
                  <a:lnTo>
                    <a:pt x="1837403" y="139005"/>
                  </a:lnTo>
                  <a:lnTo>
                    <a:pt x="1796964" y="119123"/>
                  </a:lnTo>
                  <a:lnTo>
                    <a:pt x="1755643" y="100669"/>
                  </a:lnTo>
                  <a:lnTo>
                    <a:pt x="1713468" y="83670"/>
                  </a:lnTo>
                  <a:lnTo>
                    <a:pt x="1670467" y="68156"/>
                  </a:lnTo>
                  <a:lnTo>
                    <a:pt x="1626668" y="54154"/>
                  </a:lnTo>
                  <a:lnTo>
                    <a:pt x="1582101" y="41693"/>
                  </a:lnTo>
                  <a:lnTo>
                    <a:pt x="1536792" y="30802"/>
                  </a:lnTo>
                  <a:lnTo>
                    <a:pt x="1490770" y="21508"/>
                  </a:lnTo>
                  <a:lnTo>
                    <a:pt x="1444063" y="13841"/>
                  </a:lnTo>
                  <a:lnTo>
                    <a:pt x="1396699" y="7828"/>
                  </a:lnTo>
                  <a:lnTo>
                    <a:pt x="1348707" y="3498"/>
                  </a:lnTo>
                  <a:lnTo>
                    <a:pt x="1300114" y="879"/>
                  </a:lnTo>
                  <a:lnTo>
                    <a:pt x="1250950" y="0"/>
                  </a:lnTo>
                  <a:close/>
                </a:path>
              </a:pathLst>
            </a:custGeom>
            <a:solidFill>
              <a:srgbClr val="FFFF00"/>
            </a:solidFill>
          </p:spPr>
          <p:txBody>
            <a:bodyPr wrap="square" lIns="0" tIns="0" rIns="0" bIns="0" rtlCol="0"/>
            <a:lstStyle/>
            <a:p>
              <a:endParaRPr/>
            </a:p>
          </p:txBody>
        </p:sp>
        <p:sp>
          <p:nvSpPr>
            <p:cNvPr id="11" name="object 11"/>
            <p:cNvSpPr/>
            <p:nvPr/>
          </p:nvSpPr>
          <p:spPr>
            <a:xfrm>
              <a:off x="3540759" y="1361080"/>
              <a:ext cx="2500630" cy="2517140"/>
            </a:xfrm>
            <a:custGeom>
              <a:avLst/>
              <a:gdLst/>
              <a:ahLst/>
              <a:cxnLst/>
              <a:rect l="l" t="t" r="r" b="b"/>
              <a:pathLst>
                <a:path w="2500629" h="2517140">
                  <a:moveTo>
                    <a:pt x="1250950" y="0"/>
                  </a:moveTo>
                  <a:lnTo>
                    <a:pt x="1300114" y="879"/>
                  </a:lnTo>
                  <a:lnTo>
                    <a:pt x="1348707" y="3498"/>
                  </a:lnTo>
                  <a:lnTo>
                    <a:pt x="1396699" y="7828"/>
                  </a:lnTo>
                  <a:lnTo>
                    <a:pt x="1444063" y="13841"/>
                  </a:lnTo>
                  <a:lnTo>
                    <a:pt x="1490770" y="21508"/>
                  </a:lnTo>
                  <a:lnTo>
                    <a:pt x="1536792" y="30802"/>
                  </a:lnTo>
                  <a:lnTo>
                    <a:pt x="1582101" y="41693"/>
                  </a:lnTo>
                  <a:lnTo>
                    <a:pt x="1626668" y="54154"/>
                  </a:lnTo>
                  <a:lnTo>
                    <a:pt x="1670467" y="68156"/>
                  </a:lnTo>
                  <a:lnTo>
                    <a:pt x="1713468" y="83670"/>
                  </a:lnTo>
                  <a:lnTo>
                    <a:pt x="1755643" y="100669"/>
                  </a:lnTo>
                  <a:lnTo>
                    <a:pt x="1796964" y="119123"/>
                  </a:lnTo>
                  <a:lnTo>
                    <a:pt x="1837403" y="139005"/>
                  </a:lnTo>
                  <a:lnTo>
                    <a:pt x="1876932" y="160287"/>
                  </a:lnTo>
                  <a:lnTo>
                    <a:pt x="1915522" y="182939"/>
                  </a:lnTo>
                  <a:lnTo>
                    <a:pt x="1953145" y="206933"/>
                  </a:lnTo>
                  <a:lnTo>
                    <a:pt x="1989774" y="232242"/>
                  </a:lnTo>
                  <a:lnTo>
                    <a:pt x="2025380" y="258836"/>
                  </a:lnTo>
                  <a:lnTo>
                    <a:pt x="2059934" y="286688"/>
                  </a:lnTo>
                  <a:lnTo>
                    <a:pt x="2093410" y="315769"/>
                  </a:lnTo>
                  <a:lnTo>
                    <a:pt x="2125777" y="346050"/>
                  </a:lnTo>
                  <a:lnTo>
                    <a:pt x="2157009" y="377503"/>
                  </a:lnTo>
                  <a:lnTo>
                    <a:pt x="2187077" y="410101"/>
                  </a:lnTo>
                  <a:lnTo>
                    <a:pt x="2215953" y="443814"/>
                  </a:lnTo>
                  <a:lnTo>
                    <a:pt x="2243609" y="478614"/>
                  </a:lnTo>
                  <a:lnTo>
                    <a:pt x="2270016" y="514472"/>
                  </a:lnTo>
                  <a:lnTo>
                    <a:pt x="2295147" y="551361"/>
                  </a:lnTo>
                  <a:lnTo>
                    <a:pt x="2318973" y="589252"/>
                  </a:lnTo>
                  <a:lnTo>
                    <a:pt x="2341466" y="628117"/>
                  </a:lnTo>
                  <a:lnTo>
                    <a:pt x="2362598" y="667927"/>
                  </a:lnTo>
                  <a:lnTo>
                    <a:pt x="2382341" y="708654"/>
                  </a:lnTo>
                  <a:lnTo>
                    <a:pt x="2400666" y="750270"/>
                  </a:lnTo>
                  <a:lnTo>
                    <a:pt x="2417545" y="792745"/>
                  </a:lnTo>
                  <a:lnTo>
                    <a:pt x="2432951" y="836053"/>
                  </a:lnTo>
                  <a:lnTo>
                    <a:pt x="2446854" y="880163"/>
                  </a:lnTo>
                  <a:lnTo>
                    <a:pt x="2459228" y="925049"/>
                  </a:lnTo>
                  <a:lnTo>
                    <a:pt x="2470043" y="970682"/>
                  </a:lnTo>
                  <a:lnTo>
                    <a:pt x="2479271" y="1017033"/>
                  </a:lnTo>
                  <a:lnTo>
                    <a:pt x="2486885" y="1064074"/>
                  </a:lnTo>
                  <a:lnTo>
                    <a:pt x="2492856" y="1111776"/>
                  </a:lnTo>
                  <a:lnTo>
                    <a:pt x="2497156" y="1160112"/>
                  </a:lnTo>
                  <a:lnTo>
                    <a:pt x="2499756" y="1209052"/>
                  </a:lnTo>
                  <a:lnTo>
                    <a:pt x="2500629" y="1258570"/>
                  </a:lnTo>
                  <a:lnTo>
                    <a:pt x="2499756" y="1308002"/>
                  </a:lnTo>
                  <a:lnTo>
                    <a:pt x="2497156" y="1356866"/>
                  </a:lnTo>
                  <a:lnTo>
                    <a:pt x="2492856" y="1405133"/>
                  </a:lnTo>
                  <a:lnTo>
                    <a:pt x="2486885" y="1452774"/>
                  </a:lnTo>
                  <a:lnTo>
                    <a:pt x="2479271" y="1499760"/>
                  </a:lnTo>
                  <a:lnTo>
                    <a:pt x="2470043" y="1546063"/>
                  </a:lnTo>
                  <a:lnTo>
                    <a:pt x="2459228" y="1591655"/>
                  </a:lnTo>
                  <a:lnTo>
                    <a:pt x="2446854" y="1636506"/>
                  </a:lnTo>
                  <a:lnTo>
                    <a:pt x="2432951" y="1680588"/>
                  </a:lnTo>
                  <a:lnTo>
                    <a:pt x="2417545" y="1723872"/>
                  </a:lnTo>
                  <a:lnTo>
                    <a:pt x="2400666" y="1766330"/>
                  </a:lnTo>
                  <a:lnTo>
                    <a:pt x="2382341" y="1807932"/>
                  </a:lnTo>
                  <a:lnTo>
                    <a:pt x="2362598" y="1848651"/>
                  </a:lnTo>
                  <a:lnTo>
                    <a:pt x="2341466" y="1888458"/>
                  </a:lnTo>
                  <a:lnTo>
                    <a:pt x="2318973" y="1927323"/>
                  </a:lnTo>
                  <a:lnTo>
                    <a:pt x="2295147" y="1965219"/>
                  </a:lnTo>
                  <a:lnTo>
                    <a:pt x="2270016" y="2002116"/>
                  </a:lnTo>
                  <a:lnTo>
                    <a:pt x="2243609" y="2037986"/>
                  </a:lnTo>
                  <a:lnTo>
                    <a:pt x="2215953" y="2072801"/>
                  </a:lnTo>
                  <a:lnTo>
                    <a:pt x="2187077" y="2106531"/>
                  </a:lnTo>
                  <a:lnTo>
                    <a:pt x="2157009" y="2139148"/>
                  </a:lnTo>
                  <a:lnTo>
                    <a:pt x="2125777" y="2170624"/>
                  </a:lnTo>
                  <a:lnTo>
                    <a:pt x="2093410" y="2200929"/>
                  </a:lnTo>
                  <a:lnTo>
                    <a:pt x="2059934" y="2230036"/>
                  </a:lnTo>
                  <a:lnTo>
                    <a:pt x="2025380" y="2257914"/>
                  </a:lnTo>
                  <a:lnTo>
                    <a:pt x="1989774" y="2284537"/>
                  </a:lnTo>
                  <a:lnTo>
                    <a:pt x="1953145" y="2309874"/>
                  </a:lnTo>
                  <a:lnTo>
                    <a:pt x="1915522" y="2333898"/>
                  </a:lnTo>
                  <a:lnTo>
                    <a:pt x="1876932" y="2356580"/>
                  </a:lnTo>
                  <a:lnTo>
                    <a:pt x="1837403" y="2377891"/>
                  </a:lnTo>
                  <a:lnTo>
                    <a:pt x="1796964" y="2397802"/>
                  </a:lnTo>
                  <a:lnTo>
                    <a:pt x="1755643" y="2416285"/>
                  </a:lnTo>
                  <a:lnTo>
                    <a:pt x="1713468" y="2433311"/>
                  </a:lnTo>
                  <a:lnTo>
                    <a:pt x="1670467" y="2448851"/>
                  </a:lnTo>
                  <a:lnTo>
                    <a:pt x="1626668" y="2462878"/>
                  </a:lnTo>
                  <a:lnTo>
                    <a:pt x="1582101" y="2475361"/>
                  </a:lnTo>
                  <a:lnTo>
                    <a:pt x="1536792" y="2486273"/>
                  </a:lnTo>
                  <a:lnTo>
                    <a:pt x="1490770" y="2495585"/>
                  </a:lnTo>
                  <a:lnTo>
                    <a:pt x="1444063" y="2503268"/>
                  </a:lnTo>
                  <a:lnTo>
                    <a:pt x="1396699" y="2509294"/>
                  </a:lnTo>
                  <a:lnTo>
                    <a:pt x="1348707" y="2513634"/>
                  </a:lnTo>
                  <a:lnTo>
                    <a:pt x="1300114" y="2516258"/>
                  </a:lnTo>
                  <a:lnTo>
                    <a:pt x="1250950" y="2517140"/>
                  </a:lnTo>
                  <a:lnTo>
                    <a:pt x="1201698" y="2516258"/>
                  </a:lnTo>
                  <a:lnTo>
                    <a:pt x="1153023" y="2513634"/>
                  </a:lnTo>
                  <a:lnTo>
                    <a:pt x="1104952" y="2509294"/>
                  </a:lnTo>
                  <a:lnTo>
                    <a:pt x="1057514" y="2503268"/>
                  </a:lnTo>
                  <a:lnTo>
                    <a:pt x="1010736" y="2495585"/>
                  </a:lnTo>
                  <a:lnTo>
                    <a:pt x="964646" y="2486273"/>
                  </a:lnTo>
                  <a:lnTo>
                    <a:pt x="919274" y="2475361"/>
                  </a:lnTo>
                  <a:lnTo>
                    <a:pt x="874645" y="2462878"/>
                  </a:lnTo>
                  <a:lnTo>
                    <a:pt x="830790" y="2448851"/>
                  </a:lnTo>
                  <a:lnTo>
                    <a:pt x="787735" y="2433311"/>
                  </a:lnTo>
                  <a:lnTo>
                    <a:pt x="745510" y="2416285"/>
                  </a:lnTo>
                  <a:lnTo>
                    <a:pt x="704141" y="2397802"/>
                  </a:lnTo>
                  <a:lnTo>
                    <a:pt x="663657" y="2377891"/>
                  </a:lnTo>
                  <a:lnTo>
                    <a:pt x="624087" y="2356580"/>
                  </a:lnTo>
                  <a:lnTo>
                    <a:pt x="585458" y="2333898"/>
                  </a:lnTo>
                  <a:lnTo>
                    <a:pt x="547798" y="2309874"/>
                  </a:lnTo>
                  <a:lnTo>
                    <a:pt x="511136" y="2284537"/>
                  </a:lnTo>
                  <a:lnTo>
                    <a:pt x="475499" y="2257914"/>
                  </a:lnTo>
                  <a:lnTo>
                    <a:pt x="440915" y="2230036"/>
                  </a:lnTo>
                  <a:lnTo>
                    <a:pt x="407414" y="2200929"/>
                  </a:lnTo>
                  <a:lnTo>
                    <a:pt x="375022" y="2170624"/>
                  </a:lnTo>
                  <a:lnTo>
                    <a:pt x="343768" y="2139148"/>
                  </a:lnTo>
                  <a:lnTo>
                    <a:pt x="313679" y="2106531"/>
                  </a:lnTo>
                  <a:lnTo>
                    <a:pt x="284785" y="2072801"/>
                  </a:lnTo>
                  <a:lnTo>
                    <a:pt x="257113" y="2037986"/>
                  </a:lnTo>
                  <a:lnTo>
                    <a:pt x="230691" y="2002116"/>
                  </a:lnTo>
                  <a:lnTo>
                    <a:pt x="205547" y="1965219"/>
                  </a:lnTo>
                  <a:lnTo>
                    <a:pt x="181710" y="1927323"/>
                  </a:lnTo>
                  <a:lnTo>
                    <a:pt x="159207" y="1888458"/>
                  </a:lnTo>
                  <a:lnTo>
                    <a:pt x="138066" y="1848651"/>
                  </a:lnTo>
                  <a:lnTo>
                    <a:pt x="118316" y="1807932"/>
                  </a:lnTo>
                  <a:lnTo>
                    <a:pt x="99984" y="1766330"/>
                  </a:lnTo>
                  <a:lnTo>
                    <a:pt x="83100" y="1723872"/>
                  </a:lnTo>
                  <a:lnTo>
                    <a:pt x="67690" y="1680588"/>
                  </a:lnTo>
                  <a:lnTo>
                    <a:pt x="53783" y="1636506"/>
                  </a:lnTo>
                  <a:lnTo>
                    <a:pt x="41407" y="1591655"/>
                  </a:lnTo>
                  <a:lnTo>
                    <a:pt x="30590" y="1546063"/>
                  </a:lnTo>
                  <a:lnTo>
                    <a:pt x="21360" y="1499760"/>
                  </a:lnTo>
                  <a:lnTo>
                    <a:pt x="13745" y="1452774"/>
                  </a:lnTo>
                  <a:lnTo>
                    <a:pt x="7773" y="1405133"/>
                  </a:lnTo>
                  <a:lnTo>
                    <a:pt x="3473" y="1356866"/>
                  </a:lnTo>
                  <a:lnTo>
                    <a:pt x="873" y="1308002"/>
                  </a:lnTo>
                  <a:lnTo>
                    <a:pt x="0" y="1258570"/>
                  </a:lnTo>
                  <a:lnTo>
                    <a:pt x="873" y="1209052"/>
                  </a:lnTo>
                  <a:lnTo>
                    <a:pt x="3473" y="1160112"/>
                  </a:lnTo>
                  <a:lnTo>
                    <a:pt x="7773" y="1111776"/>
                  </a:lnTo>
                  <a:lnTo>
                    <a:pt x="13745" y="1064074"/>
                  </a:lnTo>
                  <a:lnTo>
                    <a:pt x="21360" y="1017033"/>
                  </a:lnTo>
                  <a:lnTo>
                    <a:pt x="30590" y="970682"/>
                  </a:lnTo>
                  <a:lnTo>
                    <a:pt x="41407" y="925049"/>
                  </a:lnTo>
                  <a:lnTo>
                    <a:pt x="53783" y="880163"/>
                  </a:lnTo>
                  <a:lnTo>
                    <a:pt x="67690" y="836053"/>
                  </a:lnTo>
                  <a:lnTo>
                    <a:pt x="83100" y="792745"/>
                  </a:lnTo>
                  <a:lnTo>
                    <a:pt x="99984" y="750270"/>
                  </a:lnTo>
                  <a:lnTo>
                    <a:pt x="118316" y="708654"/>
                  </a:lnTo>
                  <a:lnTo>
                    <a:pt x="138066" y="667927"/>
                  </a:lnTo>
                  <a:lnTo>
                    <a:pt x="159207" y="628117"/>
                  </a:lnTo>
                  <a:lnTo>
                    <a:pt x="181710" y="589252"/>
                  </a:lnTo>
                  <a:lnTo>
                    <a:pt x="205547" y="551361"/>
                  </a:lnTo>
                  <a:lnTo>
                    <a:pt x="230691" y="514472"/>
                  </a:lnTo>
                  <a:lnTo>
                    <a:pt x="257113" y="478614"/>
                  </a:lnTo>
                  <a:lnTo>
                    <a:pt x="284785" y="443814"/>
                  </a:lnTo>
                  <a:lnTo>
                    <a:pt x="313679" y="410101"/>
                  </a:lnTo>
                  <a:lnTo>
                    <a:pt x="343768" y="377503"/>
                  </a:lnTo>
                  <a:lnTo>
                    <a:pt x="375022" y="346050"/>
                  </a:lnTo>
                  <a:lnTo>
                    <a:pt x="407414" y="315769"/>
                  </a:lnTo>
                  <a:lnTo>
                    <a:pt x="440915" y="286688"/>
                  </a:lnTo>
                  <a:lnTo>
                    <a:pt x="475499" y="258836"/>
                  </a:lnTo>
                  <a:lnTo>
                    <a:pt x="511136" y="232242"/>
                  </a:lnTo>
                  <a:lnTo>
                    <a:pt x="547798" y="206933"/>
                  </a:lnTo>
                  <a:lnTo>
                    <a:pt x="585458" y="182939"/>
                  </a:lnTo>
                  <a:lnTo>
                    <a:pt x="624087" y="160287"/>
                  </a:lnTo>
                  <a:lnTo>
                    <a:pt x="663657" y="139005"/>
                  </a:lnTo>
                  <a:lnTo>
                    <a:pt x="704141" y="119123"/>
                  </a:lnTo>
                  <a:lnTo>
                    <a:pt x="745510" y="100669"/>
                  </a:lnTo>
                  <a:lnTo>
                    <a:pt x="787735" y="83670"/>
                  </a:lnTo>
                  <a:lnTo>
                    <a:pt x="830790" y="68156"/>
                  </a:lnTo>
                  <a:lnTo>
                    <a:pt x="874645" y="54154"/>
                  </a:lnTo>
                  <a:lnTo>
                    <a:pt x="919274" y="41693"/>
                  </a:lnTo>
                  <a:lnTo>
                    <a:pt x="964646" y="30802"/>
                  </a:lnTo>
                  <a:lnTo>
                    <a:pt x="1010736" y="21508"/>
                  </a:lnTo>
                  <a:lnTo>
                    <a:pt x="1057514" y="13841"/>
                  </a:lnTo>
                  <a:lnTo>
                    <a:pt x="1104952" y="7828"/>
                  </a:lnTo>
                  <a:lnTo>
                    <a:pt x="1153023" y="3498"/>
                  </a:lnTo>
                  <a:lnTo>
                    <a:pt x="1201698" y="879"/>
                  </a:lnTo>
                  <a:lnTo>
                    <a:pt x="1250950" y="0"/>
                  </a:lnTo>
                  <a:close/>
                </a:path>
              </a:pathLst>
            </a:custGeom>
            <a:ln w="25518">
              <a:solidFill>
                <a:srgbClr val="76818C"/>
              </a:solidFill>
            </a:ln>
          </p:spPr>
          <p:txBody>
            <a:bodyPr wrap="square" lIns="0" tIns="0" rIns="0" bIns="0" rtlCol="0"/>
            <a:lstStyle/>
            <a:p>
              <a:endParaRPr/>
            </a:p>
          </p:txBody>
        </p:sp>
        <p:sp>
          <p:nvSpPr>
            <p:cNvPr id="12" name="object 12"/>
            <p:cNvSpPr/>
            <p:nvPr/>
          </p:nvSpPr>
          <p:spPr>
            <a:xfrm>
              <a:off x="3527996" y="1348329"/>
              <a:ext cx="2526665" cy="2543175"/>
            </a:xfrm>
            <a:custGeom>
              <a:avLst/>
              <a:gdLst/>
              <a:ahLst/>
              <a:cxnLst/>
              <a:rect l="l" t="t" r="r" b="b"/>
              <a:pathLst>
                <a:path w="2526665" h="2543175">
                  <a:moveTo>
                    <a:pt x="25514" y="12750"/>
                  </a:moveTo>
                  <a:lnTo>
                    <a:pt x="21780" y="3733"/>
                  </a:lnTo>
                  <a:lnTo>
                    <a:pt x="12763" y="0"/>
                  </a:lnTo>
                  <a:lnTo>
                    <a:pt x="3733" y="3733"/>
                  </a:lnTo>
                  <a:lnTo>
                    <a:pt x="0" y="12750"/>
                  </a:lnTo>
                  <a:lnTo>
                    <a:pt x="3733" y="21780"/>
                  </a:lnTo>
                  <a:lnTo>
                    <a:pt x="12763" y="25514"/>
                  </a:lnTo>
                  <a:lnTo>
                    <a:pt x="21780" y="21780"/>
                  </a:lnTo>
                  <a:lnTo>
                    <a:pt x="25514" y="12750"/>
                  </a:lnTo>
                  <a:close/>
                </a:path>
                <a:path w="2526665" h="2543175">
                  <a:moveTo>
                    <a:pt x="2526144" y="2529890"/>
                  </a:moveTo>
                  <a:lnTo>
                    <a:pt x="2522410" y="2520873"/>
                  </a:lnTo>
                  <a:lnTo>
                    <a:pt x="2513393" y="2517140"/>
                  </a:lnTo>
                  <a:lnTo>
                    <a:pt x="2504363" y="2520873"/>
                  </a:lnTo>
                  <a:lnTo>
                    <a:pt x="2500630" y="2529890"/>
                  </a:lnTo>
                  <a:lnTo>
                    <a:pt x="2504363" y="2538920"/>
                  </a:lnTo>
                  <a:lnTo>
                    <a:pt x="2513393" y="2542654"/>
                  </a:lnTo>
                  <a:lnTo>
                    <a:pt x="2522410" y="2538920"/>
                  </a:lnTo>
                  <a:lnTo>
                    <a:pt x="2526144" y="2529890"/>
                  </a:lnTo>
                  <a:close/>
                </a:path>
              </a:pathLst>
            </a:custGeom>
            <a:solidFill>
              <a:srgbClr val="76818C"/>
            </a:solidFill>
          </p:spPr>
          <p:txBody>
            <a:bodyPr wrap="square" lIns="0" tIns="0" rIns="0" bIns="0" rtlCol="0"/>
            <a:lstStyle/>
            <a:p>
              <a:endParaRPr/>
            </a:p>
          </p:txBody>
        </p:sp>
      </p:grpSp>
      <p:sp>
        <p:nvSpPr>
          <p:cNvPr id="13" name="object 13"/>
          <p:cNvSpPr txBox="1"/>
          <p:nvPr/>
        </p:nvSpPr>
        <p:spPr>
          <a:xfrm>
            <a:off x="4102100" y="2319596"/>
            <a:ext cx="939800" cy="391160"/>
          </a:xfrm>
          <a:prstGeom prst="rect">
            <a:avLst/>
          </a:prstGeom>
        </p:spPr>
        <p:txBody>
          <a:bodyPr vert="horz" wrap="square" lIns="0" tIns="12700" rIns="0" bIns="0" rtlCol="0">
            <a:spAutoFit/>
          </a:bodyPr>
          <a:lstStyle/>
          <a:p>
            <a:pPr marL="12700">
              <a:lnSpc>
                <a:spcPct val="100000"/>
              </a:lnSpc>
              <a:spcBef>
                <a:spcPts val="100"/>
              </a:spcBef>
            </a:pPr>
            <a:r>
              <a:rPr sz="2400" spc="-20">
                <a:solidFill>
                  <a:srgbClr val="FF0000"/>
                </a:solidFill>
                <a:latin typeface="MS PGothic"/>
                <a:cs typeface="MS PGothic"/>
              </a:rPr>
              <a:t>お客様</a:t>
            </a:r>
            <a:endParaRPr sz="2400">
              <a:latin typeface="MS PGothic"/>
              <a:cs typeface="MS PGothic"/>
            </a:endParaRPr>
          </a:p>
        </p:txBody>
      </p:sp>
      <p:grpSp>
        <p:nvGrpSpPr>
          <p:cNvPr id="14" name="object 14"/>
          <p:cNvGrpSpPr/>
          <p:nvPr/>
        </p:nvGrpSpPr>
        <p:grpSpPr>
          <a:xfrm>
            <a:off x="959802" y="3863932"/>
            <a:ext cx="2526665" cy="2541905"/>
            <a:chOff x="959802" y="3863932"/>
            <a:chExt cx="2526665" cy="2541905"/>
          </a:xfrm>
        </p:grpSpPr>
        <p:sp>
          <p:nvSpPr>
            <p:cNvPr id="15" name="object 15"/>
            <p:cNvSpPr/>
            <p:nvPr/>
          </p:nvSpPr>
          <p:spPr>
            <a:xfrm>
              <a:off x="972819" y="3876950"/>
              <a:ext cx="2500630" cy="2514600"/>
            </a:xfrm>
            <a:custGeom>
              <a:avLst/>
              <a:gdLst/>
              <a:ahLst/>
              <a:cxnLst/>
              <a:rect l="l" t="t" r="r" b="b"/>
              <a:pathLst>
                <a:path w="2500629" h="2514600">
                  <a:moveTo>
                    <a:pt x="1249680" y="0"/>
                  </a:moveTo>
                  <a:lnTo>
                    <a:pt x="1200515" y="879"/>
                  </a:lnTo>
                  <a:lnTo>
                    <a:pt x="1151922" y="3497"/>
                  </a:lnTo>
                  <a:lnTo>
                    <a:pt x="1103930" y="7827"/>
                  </a:lnTo>
                  <a:lnTo>
                    <a:pt x="1056566" y="13840"/>
                  </a:lnTo>
                  <a:lnTo>
                    <a:pt x="1009859" y="21506"/>
                  </a:lnTo>
                  <a:lnTo>
                    <a:pt x="963837" y="30798"/>
                  </a:lnTo>
                  <a:lnTo>
                    <a:pt x="918528" y="41688"/>
                  </a:lnTo>
                  <a:lnTo>
                    <a:pt x="873961" y="54146"/>
                  </a:lnTo>
                  <a:lnTo>
                    <a:pt x="830162" y="68144"/>
                  </a:lnTo>
                  <a:lnTo>
                    <a:pt x="787161" y="83654"/>
                  </a:lnTo>
                  <a:lnTo>
                    <a:pt x="744986" y="100647"/>
                  </a:lnTo>
                  <a:lnTo>
                    <a:pt x="703665" y="119096"/>
                  </a:lnTo>
                  <a:lnTo>
                    <a:pt x="663226" y="138970"/>
                  </a:lnTo>
                  <a:lnTo>
                    <a:pt x="623697" y="160243"/>
                  </a:lnTo>
                  <a:lnTo>
                    <a:pt x="585107" y="182885"/>
                  </a:lnTo>
                  <a:lnTo>
                    <a:pt x="547484" y="206868"/>
                  </a:lnTo>
                  <a:lnTo>
                    <a:pt x="510855" y="232164"/>
                  </a:lnTo>
                  <a:lnTo>
                    <a:pt x="475249" y="258743"/>
                  </a:lnTo>
                  <a:lnTo>
                    <a:pt x="440695" y="286579"/>
                  </a:lnTo>
                  <a:lnTo>
                    <a:pt x="407219" y="315641"/>
                  </a:lnTo>
                  <a:lnTo>
                    <a:pt x="374852" y="345902"/>
                  </a:lnTo>
                  <a:lnTo>
                    <a:pt x="343620" y="377333"/>
                  </a:lnTo>
                  <a:lnTo>
                    <a:pt x="313552" y="409906"/>
                  </a:lnTo>
                  <a:lnTo>
                    <a:pt x="284676" y="443593"/>
                  </a:lnTo>
                  <a:lnTo>
                    <a:pt x="257020" y="478364"/>
                  </a:lnTo>
                  <a:lnTo>
                    <a:pt x="230613" y="514192"/>
                  </a:lnTo>
                  <a:lnTo>
                    <a:pt x="205482" y="551047"/>
                  </a:lnTo>
                  <a:lnTo>
                    <a:pt x="181656" y="588902"/>
                  </a:lnTo>
                  <a:lnTo>
                    <a:pt x="159163" y="627728"/>
                  </a:lnTo>
                  <a:lnTo>
                    <a:pt x="138031" y="667496"/>
                  </a:lnTo>
                  <a:lnTo>
                    <a:pt x="118288" y="708178"/>
                  </a:lnTo>
                  <a:lnTo>
                    <a:pt x="99963" y="749746"/>
                  </a:lnTo>
                  <a:lnTo>
                    <a:pt x="83084" y="792171"/>
                  </a:lnTo>
                  <a:lnTo>
                    <a:pt x="67678" y="835425"/>
                  </a:lnTo>
                  <a:lnTo>
                    <a:pt x="53775" y="879479"/>
                  </a:lnTo>
                  <a:lnTo>
                    <a:pt x="41401" y="924304"/>
                  </a:lnTo>
                  <a:lnTo>
                    <a:pt x="30586" y="969873"/>
                  </a:lnTo>
                  <a:lnTo>
                    <a:pt x="21358" y="1016156"/>
                  </a:lnTo>
                  <a:lnTo>
                    <a:pt x="13744" y="1063126"/>
                  </a:lnTo>
                  <a:lnTo>
                    <a:pt x="7773" y="1110754"/>
                  </a:lnTo>
                  <a:lnTo>
                    <a:pt x="3473" y="1159011"/>
                  </a:lnTo>
                  <a:lnTo>
                    <a:pt x="873" y="1207869"/>
                  </a:lnTo>
                  <a:lnTo>
                    <a:pt x="0" y="1257300"/>
                  </a:lnTo>
                  <a:lnTo>
                    <a:pt x="873" y="1306730"/>
                  </a:lnTo>
                  <a:lnTo>
                    <a:pt x="3473" y="1355588"/>
                  </a:lnTo>
                  <a:lnTo>
                    <a:pt x="7773" y="1403845"/>
                  </a:lnTo>
                  <a:lnTo>
                    <a:pt x="13744" y="1451473"/>
                  </a:lnTo>
                  <a:lnTo>
                    <a:pt x="21358" y="1498443"/>
                  </a:lnTo>
                  <a:lnTo>
                    <a:pt x="30586" y="1544726"/>
                  </a:lnTo>
                  <a:lnTo>
                    <a:pt x="41401" y="1590295"/>
                  </a:lnTo>
                  <a:lnTo>
                    <a:pt x="53775" y="1635120"/>
                  </a:lnTo>
                  <a:lnTo>
                    <a:pt x="67678" y="1679174"/>
                  </a:lnTo>
                  <a:lnTo>
                    <a:pt x="83084" y="1722428"/>
                  </a:lnTo>
                  <a:lnTo>
                    <a:pt x="99963" y="1764853"/>
                  </a:lnTo>
                  <a:lnTo>
                    <a:pt x="118288" y="1806421"/>
                  </a:lnTo>
                  <a:lnTo>
                    <a:pt x="138031" y="1847103"/>
                  </a:lnTo>
                  <a:lnTo>
                    <a:pt x="159163" y="1886871"/>
                  </a:lnTo>
                  <a:lnTo>
                    <a:pt x="181656" y="1925697"/>
                  </a:lnTo>
                  <a:lnTo>
                    <a:pt x="205482" y="1963552"/>
                  </a:lnTo>
                  <a:lnTo>
                    <a:pt x="230613" y="2000407"/>
                  </a:lnTo>
                  <a:lnTo>
                    <a:pt x="257020" y="2036235"/>
                  </a:lnTo>
                  <a:lnTo>
                    <a:pt x="284676" y="2071006"/>
                  </a:lnTo>
                  <a:lnTo>
                    <a:pt x="313552" y="2104693"/>
                  </a:lnTo>
                  <a:lnTo>
                    <a:pt x="343620" y="2137266"/>
                  </a:lnTo>
                  <a:lnTo>
                    <a:pt x="374852" y="2168697"/>
                  </a:lnTo>
                  <a:lnTo>
                    <a:pt x="407219" y="2198958"/>
                  </a:lnTo>
                  <a:lnTo>
                    <a:pt x="440695" y="2228020"/>
                  </a:lnTo>
                  <a:lnTo>
                    <a:pt x="475249" y="2255856"/>
                  </a:lnTo>
                  <a:lnTo>
                    <a:pt x="510855" y="2282435"/>
                  </a:lnTo>
                  <a:lnTo>
                    <a:pt x="547484" y="2307731"/>
                  </a:lnTo>
                  <a:lnTo>
                    <a:pt x="585107" y="2331714"/>
                  </a:lnTo>
                  <a:lnTo>
                    <a:pt x="623697" y="2354356"/>
                  </a:lnTo>
                  <a:lnTo>
                    <a:pt x="663226" y="2375629"/>
                  </a:lnTo>
                  <a:lnTo>
                    <a:pt x="703665" y="2395503"/>
                  </a:lnTo>
                  <a:lnTo>
                    <a:pt x="744986" y="2413952"/>
                  </a:lnTo>
                  <a:lnTo>
                    <a:pt x="787161" y="2430945"/>
                  </a:lnTo>
                  <a:lnTo>
                    <a:pt x="830162" y="2446455"/>
                  </a:lnTo>
                  <a:lnTo>
                    <a:pt x="873961" y="2460453"/>
                  </a:lnTo>
                  <a:lnTo>
                    <a:pt x="918528" y="2472911"/>
                  </a:lnTo>
                  <a:lnTo>
                    <a:pt x="963837" y="2483801"/>
                  </a:lnTo>
                  <a:lnTo>
                    <a:pt x="1009859" y="2493093"/>
                  </a:lnTo>
                  <a:lnTo>
                    <a:pt x="1056566" y="2500759"/>
                  </a:lnTo>
                  <a:lnTo>
                    <a:pt x="1103930" y="2506772"/>
                  </a:lnTo>
                  <a:lnTo>
                    <a:pt x="1151922" y="2511102"/>
                  </a:lnTo>
                  <a:lnTo>
                    <a:pt x="1200515" y="2513720"/>
                  </a:lnTo>
                  <a:lnTo>
                    <a:pt x="1249680" y="2514600"/>
                  </a:lnTo>
                  <a:lnTo>
                    <a:pt x="1298846" y="2513720"/>
                  </a:lnTo>
                  <a:lnTo>
                    <a:pt x="1347445" y="2511102"/>
                  </a:lnTo>
                  <a:lnTo>
                    <a:pt x="1395447" y="2506772"/>
                  </a:lnTo>
                  <a:lnTo>
                    <a:pt x="1442824" y="2500759"/>
                  </a:lnTo>
                  <a:lnTo>
                    <a:pt x="1489547" y="2493093"/>
                  </a:lnTo>
                  <a:lnTo>
                    <a:pt x="1535589" y="2483801"/>
                  </a:lnTo>
                  <a:lnTo>
                    <a:pt x="1580921" y="2472911"/>
                  </a:lnTo>
                  <a:lnTo>
                    <a:pt x="1625514" y="2460453"/>
                  </a:lnTo>
                  <a:lnTo>
                    <a:pt x="1669341" y="2446455"/>
                  </a:lnTo>
                  <a:lnTo>
                    <a:pt x="1712372" y="2430945"/>
                  </a:lnTo>
                  <a:lnTo>
                    <a:pt x="1754580" y="2413952"/>
                  </a:lnTo>
                  <a:lnTo>
                    <a:pt x="1795935" y="2395503"/>
                  </a:lnTo>
                  <a:lnTo>
                    <a:pt x="1836411" y="2375629"/>
                  </a:lnTo>
                  <a:lnTo>
                    <a:pt x="1875978" y="2354356"/>
                  </a:lnTo>
                  <a:lnTo>
                    <a:pt x="1914608" y="2331714"/>
                  </a:lnTo>
                  <a:lnTo>
                    <a:pt x="1952272" y="2307731"/>
                  </a:lnTo>
                  <a:lnTo>
                    <a:pt x="1988943" y="2282435"/>
                  </a:lnTo>
                  <a:lnTo>
                    <a:pt x="2024591" y="2255856"/>
                  </a:lnTo>
                  <a:lnTo>
                    <a:pt x="2059189" y="2228020"/>
                  </a:lnTo>
                  <a:lnTo>
                    <a:pt x="2092708" y="2198958"/>
                  </a:lnTo>
                  <a:lnTo>
                    <a:pt x="2125120" y="2168697"/>
                  </a:lnTo>
                  <a:lnTo>
                    <a:pt x="2156396" y="2137266"/>
                  </a:lnTo>
                  <a:lnTo>
                    <a:pt x="2186509" y="2104693"/>
                  </a:lnTo>
                  <a:lnTo>
                    <a:pt x="2215429" y="2071006"/>
                  </a:lnTo>
                  <a:lnTo>
                    <a:pt x="2243128" y="2036235"/>
                  </a:lnTo>
                  <a:lnTo>
                    <a:pt x="2269578" y="2000407"/>
                  </a:lnTo>
                  <a:lnTo>
                    <a:pt x="2294751" y="1963552"/>
                  </a:lnTo>
                  <a:lnTo>
                    <a:pt x="2318617" y="1925697"/>
                  </a:lnTo>
                  <a:lnTo>
                    <a:pt x="2341150" y="1886871"/>
                  </a:lnTo>
                  <a:lnTo>
                    <a:pt x="2362320" y="1847103"/>
                  </a:lnTo>
                  <a:lnTo>
                    <a:pt x="2382099" y="1806421"/>
                  </a:lnTo>
                  <a:lnTo>
                    <a:pt x="2400459" y="1764853"/>
                  </a:lnTo>
                  <a:lnTo>
                    <a:pt x="2417371" y="1722428"/>
                  </a:lnTo>
                  <a:lnTo>
                    <a:pt x="2432807" y="1679174"/>
                  </a:lnTo>
                  <a:lnTo>
                    <a:pt x="2446739" y="1635120"/>
                  </a:lnTo>
                  <a:lnTo>
                    <a:pt x="2459138" y="1590295"/>
                  </a:lnTo>
                  <a:lnTo>
                    <a:pt x="2469976" y="1544726"/>
                  </a:lnTo>
                  <a:lnTo>
                    <a:pt x="2479224" y="1498443"/>
                  </a:lnTo>
                  <a:lnTo>
                    <a:pt x="2486854" y="1451473"/>
                  </a:lnTo>
                  <a:lnTo>
                    <a:pt x="2492838" y="1403845"/>
                  </a:lnTo>
                  <a:lnTo>
                    <a:pt x="2497148" y="1355588"/>
                  </a:lnTo>
                  <a:lnTo>
                    <a:pt x="2499754" y="1306730"/>
                  </a:lnTo>
                  <a:lnTo>
                    <a:pt x="2500630" y="1257300"/>
                  </a:lnTo>
                  <a:lnTo>
                    <a:pt x="2499754" y="1207869"/>
                  </a:lnTo>
                  <a:lnTo>
                    <a:pt x="2497148" y="1159011"/>
                  </a:lnTo>
                  <a:lnTo>
                    <a:pt x="2492838" y="1110754"/>
                  </a:lnTo>
                  <a:lnTo>
                    <a:pt x="2486854" y="1063126"/>
                  </a:lnTo>
                  <a:lnTo>
                    <a:pt x="2479224" y="1016156"/>
                  </a:lnTo>
                  <a:lnTo>
                    <a:pt x="2469976" y="969873"/>
                  </a:lnTo>
                  <a:lnTo>
                    <a:pt x="2459138" y="924304"/>
                  </a:lnTo>
                  <a:lnTo>
                    <a:pt x="2446739" y="879479"/>
                  </a:lnTo>
                  <a:lnTo>
                    <a:pt x="2432807" y="835425"/>
                  </a:lnTo>
                  <a:lnTo>
                    <a:pt x="2417371" y="792171"/>
                  </a:lnTo>
                  <a:lnTo>
                    <a:pt x="2400459" y="749746"/>
                  </a:lnTo>
                  <a:lnTo>
                    <a:pt x="2382099" y="708178"/>
                  </a:lnTo>
                  <a:lnTo>
                    <a:pt x="2362320" y="667496"/>
                  </a:lnTo>
                  <a:lnTo>
                    <a:pt x="2341150" y="627728"/>
                  </a:lnTo>
                  <a:lnTo>
                    <a:pt x="2318617" y="588902"/>
                  </a:lnTo>
                  <a:lnTo>
                    <a:pt x="2294751" y="551047"/>
                  </a:lnTo>
                  <a:lnTo>
                    <a:pt x="2269578" y="514192"/>
                  </a:lnTo>
                  <a:lnTo>
                    <a:pt x="2243128" y="478364"/>
                  </a:lnTo>
                  <a:lnTo>
                    <a:pt x="2215429" y="443593"/>
                  </a:lnTo>
                  <a:lnTo>
                    <a:pt x="2186509" y="409906"/>
                  </a:lnTo>
                  <a:lnTo>
                    <a:pt x="2156396" y="377333"/>
                  </a:lnTo>
                  <a:lnTo>
                    <a:pt x="2125120" y="345902"/>
                  </a:lnTo>
                  <a:lnTo>
                    <a:pt x="2092708" y="315641"/>
                  </a:lnTo>
                  <a:lnTo>
                    <a:pt x="2059189" y="286579"/>
                  </a:lnTo>
                  <a:lnTo>
                    <a:pt x="2024591" y="258743"/>
                  </a:lnTo>
                  <a:lnTo>
                    <a:pt x="1988943" y="232164"/>
                  </a:lnTo>
                  <a:lnTo>
                    <a:pt x="1952272" y="206868"/>
                  </a:lnTo>
                  <a:lnTo>
                    <a:pt x="1914608" y="182885"/>
                  </a:lnTo>
                  <a:lnTo>
                    <a:pt x="1875978" y="160243"/>
                  </a:lnTo>
                  <a:lnTo>
                    <a:pt x="1836411" y="138970"/>
                  </a:lnTo>
                  <a:lnTo>
                    <a:pt x="1795935" y="119096"/>
                  </a:lnTo>
                  <a:lnTo>
                    <a:pt x="1754580" y="100647"/>
                  </a:lnTo>
                  <a:lnTo>
                    <a:pt x="1712372" y="83654"/>
                  </a:lnTo>
                  <a:lnTo>
                    <a:pt x="1669341" y="68144"/>
                  </a:lnTo>
                  <a:lnTo>
                    <a:pt x="1625514" y="54146"/>
                  </a:lnTo>
                  <a:lnTo>
                    <a:pt x="1580921" y="41688"/>
                  </a:lnTo>
                  <a:lnTo>
                    <a:pt x="1535589" y="30798"/>
                  </a:lnTo>
                  <a:lnTo>
                    <a:pt x="1489547" y="21506"/>
                  </a:lnTo>
                  <a:lnTo>
                    <a:pt x="1442824" y="13840"/>
                  </a:lnTo>
                  <a:lnTo>
                    <a:pt x="1395447" y="7827"/>
                  </a:lnTo>
                  <a:lnTo>
                    <a:pt x="1347445" y="3497"/>
                  </a:lnTo>
                  <a:lnTo>
                    <a:pt x="1298846" y="879"/>
                  </a:lnTo>
                  <a:lnTo>
                    <a:pt x="1249680" y="0"/>
                  </a:lnTo>
                  <a:close/>
                </a:path>
              </a:pathLst>
            </a:custGeom>
            <a:solidFill>
              <a:srgbClr val="FFFF00"/>
            </a:solidFill>
          </p:spPr>
          <p:txBody>
            <a:bodyPr wrap="square" lIns="0" tIns="0" rIns="0" bIns="0" rtlCol="0"/>
            <a:lstStyle/>
            <a:p>
              <a:endParaRPr/>
            </a:p>
          </p:txBody>
        </p:sp>
        <p:sp>
          <p:nvSpPr>
            <p:cNvPr id="16" name="object 16"/>
            <p:cNvSpPr/>
            <p:nvPr/>
          </p:nvSpPr>
          <p:spPr>
            <a:xfrm>
              <a:off x="972819" y="3876950"/>
              <a:ext cx="2500630" cy="2514600"/>
            </a:xfrm>
            <a:custGeom>
              <a:avLst/>
              <a:gdLst/>
              <a:ahLst/>
              <a:cxnLst/>
              <a:rect l="l" t="t" r="r" b="b"/>
              <a:pathLst>
                <a:path w="2500629" h="2514600">
                  <a:moveTo>
                    <a:pt x="1249680" y="0"/>
                  </a:moveTo>
                  <a:lnTo>
                    <a:pt x="1298846" y="879"/>
                  </a:lnTo>
                  <a:lnTo>
                    <a:pt x="1347445" y="3497"/>
                  </a:lnTo>
                  <a:lnTo>
                    <a:pt x="1395447" y="7827"/>
                  </a:lnTo>
                  <a:lnTo>
                    <a:pt x="1442824" y="13840"/>
                  </a:lnTo>
                  <a:lnTo>
                    <a:pt x="1489547" y="21506"/>
                  </a:lnTo>
                  <a:lnTo>
                    <a:pt x="1535589" y="30798"/>
                  </a:lnTo>
                  <a:lnTo>
                    <a:pt x="1580921" y="41688"/>
                  </a:lnTo>
                  <a:lnTo>
                    <a:pt x="1625514" y="54146"/>
                  </a:lnTo>
                  <a:lnTo>
                    <a:pt x="1669341" y="68144"/>
                  </a:lnTo>
                  <a:lnTo>
                    <a:pt x="1712372" y="83654"/>
                  </a:lnTo>
                  <a:lnTo>
                    <a:pt x="1754580" y="100647"/>
                  </a:lnTo>
                  <a:lnTo>
                    <a:pt x="1795935" y="119096"/>
                  </a:lnTo>
                  <a:lnTo>
                    <a:pt x="1836411" y="138970"/>
                  </a:lnTo>
                  <a:lnTo>
                    <a:pt x="1875978" y="160243"/>
                  </a:lnTo>
                  <a:lnTo>
                    <a:pt x="1914608" y="182885"/>
                  </a:lnTo>
                  <a:lnTo>
                    <a:pt x="1952272" y="206868"/>
                  </a:lnTo>
                  <a:lnTo>
                    <a:pt x="1988943" y="232164"/>
                  </a:lnTo>
                  <a:lnTo>
                    <a:pt x="2024591" y="258743"/>
                  </a:lnTo>
                  <a:lnTo>
                    <a:pt x="2059189" y="286579"/>
                  </a:lnTo>
                  <a:lnTo>
                    <a:pt x="2092708" y="315641"/>
                  </a:lnTo>
                  <a:lnTo>
                    <a:pt x="2125120" y="345902"/>
                  </a:lnTo>
                  <a:lnTo>
                    <a:pt x="2156396" y="377333"/>
                  </a:lnTo>
                  <a:lnTo>
                    <a:pt x="2186509" y="409906"/>
                  </a:lnTo>
                  <a:lnTo>
                    <a:pt x="2215429" y="443593"/>
                  </a:lnTo>
                  <a:lnTo>
                    <a:pt x="2243128" y="478364"/>
                  </a:lnTo>
                  <a:lnTo>
                    <a:pt x="2269578" y="514192"/>
                  </a:lnTo>
                  <a:lnTo>
                    <a:pt x="2294751" y="551047"/>
                  </a:lnTo>
                  <a:lnTo>
                    <a:pt x="2318617" y="588902"/>
                  </a:lnTo>
                  <a:lnTo>
                    <a:pt x="2341150" y="627728"/>
                  </a:lnTo>
                  <a:lnTo>
                    <a:pt x="2362320" y="667496"/>
                  </a:lnTo>
                  <a:lnTo>
                    <a:pt x="2382099" y="708178"/>
                  </a:lnTo>
                  <a:lnTo>
                    <a:pt x="2400459" y="749746"/>
                  </a:lnTo>
                  <a:lnTo>
                    <a:pt x="2417371" y="792171"/>
                  </a:lnTo>
                  <a:lnTo>
                    <a:pt x="2432807" y="835425"/>
                  </a:lnTo>
                  <a:lnTo>
                    <a:pt x="2446739" y="879479"/>
                  </a:lnTo>
                  <a:lnTo>
                    <a:pt x="2459138" y="924304"/>
                  </a:lnTo>
                  <a:lnTo>
                    <a:pt x="2469976" y="969873"/>
                  </a:lnTo>
                  <a:lnTo>
                    <a:pt x="2479224" y="1016156"/>
                  </a:lnTo>
                  <a:lnTo>
                    <a:pt x="2486854" y="1063126"/>
                  </a:lnTo>
                  <a:lnTo>
                    <a:pt x="2492838" y="1110754"/>
                  </a:lnTo>
                  <a:lnTo>
                    <a:pt x="2497148" y="1159011"/>
                  </a:lnTo>
                  <a:lnTo>
                    <a:pt x="2499754" y="1207869"/>
                  </a:lnTo>
                  <a:lnTo>
                    <a:pt x="2500630" y="1257300"/>
                  </a:lnTo>
                  <a:lnTo>
                    <a:pt x="2499754" y="1306730"/>
                  </a:lnTo>
                  <a:lnTo>
                    <a:pt x="2497148" y="1355588"/>
                  </a:lnTo>
                  <a:lnTo>
                    <a:pt x="2492838" y="1403845"/>
                  </a:lnTo>
                  <a:lnTo>
                    <a:pt x="2486854" y="1451473"/>
                  </a:lnTo>
                  <a:lnTo>
                    <a:pt x="2479224" y="1498443"/>
                  </a:lnTo>
                  <a:lnTo>
                    <a:pt x="2469976" y="1544726"/>
                  </a:lnTo>
                  <a:lnTo>
                    <a:pt x="2459138" y="1590295"/>
                  </a:lnTo>
                  <a:lnTo>
                    <a:pt x="2446739" y="1635120"/>
                  </a:lnTo>
                  <a:lnTo>
                    <a:pt x="2432807" y="1679174"/>
                  </a:lnTo>
                  <a:lnTo>
                    <a:pt x="2417371" y="1722428"/>
                  </a:lnTo>
                  <a:lnTo>
                    <a:pt x="2400459" y="1764853"/>
                  </a:lnTo>
                  <a:lnTo>
                    <a:pt x="2382099" y="1806421"/>
                  </a:lnTo>
                  <a:lnTo>
                    <a:pt x="2362320" y="1847103"/>
                  </a:lnTo>
                  <a:lnTo>
                    <a:pt x="2341150" y="1886871"/>
                  </a:lnTo>
                  <a:lnTo>
                    <a:pt x="2318617" y="1925697"/>
                  </a:lnTo>
                  <a:lnTo>
                    <a:pt x="2294751" y="1963552"/>
                  </a:lnTo>
                  <a:lnTo>
                    <a:pt x="2269578" y="2000407"/>
                  </a:lnTo>
                  <a:lnTo>
                    <a:pt x="2243128" y="2036235"/>
                  </a:lnTo>
                  <a:lnTo>
                    <a:pt x="2215429" y="2071006"/>
                  </a:lnTo>
                  <a:lnTo>
                    <a:pt x="2186509" y="2104693"/>
                  </a:lnTo>
                  <a:lnTo>
                    <a:pt x="2156396" y="2137266"/>
                  </a:lnTo>
                  <a:lnTo>
                    <a:pt x="2125120" y="2168697"/>
                  </a:lnTo>
                  <a:lnTo>
                    <a:pt x="2092708" y="2198958"/>
                  </a:lnTo>
                  <a:lnTo>
                    <a:pt x="2059189" y="2228020"/>
                  </a:lnTo>
                  <a:lnTo>
                    <a:pt x="2024591" y="2255856"/>
                  </a:lnTo>
                  <a:lnTo>
                    <a:pt x="1988943" y="2282435"/>
                  </a:lnTo>
                  <a:lnTo>
                    <a:pt x="1952272" y="2307731"/>
                  </a:lnTo>
                  <a:lnTo>
                    <a:pt x="1914608" y="2331714"/>
                  </a:lnTo>
                  <a:lnTo>
                    <a:pt x="1875978" y="2354356"/>
                  </a:lnTo>
                  <a:lnTo>
                    <a:pt x="1836411" y="2375629"/>
                  </a:lnTo>
                  <a:lnTo>
                    <a:pt x="1795935" y="2395503"/>
                  </a:lnTo>
                  <a:lnTo>
                    <a:pt x="1754580" y="2413952"/>
                  </a:lnTo>
                  <a:lnTo>
                    <a:pt x="1712372" y="2430945"/>
                  </a:lnTo>
                  <a:lnTo>
                    <a:pt x="1669341" y="2446455"/>
                  </a:lnTo>
                  <a:lnTo>
                    <a:pt x="1625514" y="2460453"/>
                  </a:lnTo>
                  <a:lnTo>
                    <a:pt x="1580921" y="2472911"/>
                  </a:lnTo>
                  <a:lnTo>
                    <a:pt x="1535589" y="2483801"/>
                  </a:lnTo>
                  <a:lnTo>
                    <a:pt x="1489547" y="2493093"/>
                  </a:lnTo>
                  <a:lnTo>
                    <a:pt x="1442824" y="2500759"/>
                  </a:lnTo>
                  <a:lnTo>
                    <a:pt x="1395447" y="2506772"/>
                  </a:lnTo>
                  <a:lnTo>
                    <a:pt x="1347445" y="2511102"/>
                  </a:lnTo>
                  <a:lnTo>
                    <a:pt x="1298846" y="2513720"/>
                  </a:lnTo>
                  <a:lnTo>
                    <a:pt x="1249680" y="2514600"/>
                  </a:lnTo>
                  <a:lnTo>
                    <a:pt x="1200515" y="2513720"/>
                  </a:lnTo>
                  <a:lnTo>
                    <a:pt x="1151922" y="2511102"/>
                  </a:lnTo>
                  <a:lnTo>
                    <a:pt x="1103930" y="2506772"/>
                  </a:lnTo>
                  <a:lnTo>
                    <a:pt x="1056566" y="2500759"/>
                  </a:lnTo>
                  <a:lnTo>
                    <a:pt x="1009859" y="2493093"/>
                  </a:lnTo>
                  <a:lnTo>
                    <a:pt x="963837" y="2483801"/>
                  </a:lnTo>
                  <a:lnTo>
                    <a:pt x="918528" y="2472911"/>
                  </a:lnTo>
                  <a:lnTo>
                    <a:pt x="873961" y="2460453"/>
                  </a:lnTo>
                  <a:lnTo>
                    <a:pt x="830162" y="2446455"/>
                  </a:lnTo>
                  <a:lnTo>
                    <a:pt x="787161" y="2430945"/>
                  </a:lnTo>
                  <a:lnTo>
                    <a:pt x="744986" y="2413952"/>
                  </a:lnTo>
                  <a:lnTo>
                    <a:pt x="703665" y="2395503"/>
                  </a:lnTo>
                  <a:lnTo>
                    <a:pt x="663226" y="2375629"/>
                  </a:lnTo>
                  <a:lnTo>
                    <a:pt x="623697" y="2354356"/>
                  </a:lnTo>
                  <a:lnTo>
                    <a:pt x="585107" y="2331714"/>
                  </a:lnTo>
                  <a:lnTo>
                    <a:pt x="547484" y="2307731"/>
                  </a:lnTo>
                  <a:lnTo>
                    <a:pt x="510855" y="2282435"/>
                  </a:lnTo>
                  <a:lnTo>
                    <a:pt x="475249" y="2255856"/>
                  </a:lnTo>
                  <a:lnTo>
                    <a:pt x="440695" y="2228020"/>
                  </a:lnTo>
                  <a:lnTo>
                    <a:pt x="407219" y="2198958"/>
                  </a:lnTo>
                  <a:lnTo>
                    <a:pt x="374852" y="2168697"/>
                  </a:lnTo>
                  <a:lnTo>
                    <a:pt x="343620" y="2137266"/>
                  </a:lnTo>
                  <a:lnTo>
                    <a:pt x="313552" y="2104693"/>
                  </a:lnTo>
                  <a:lnTo>
                    <a:pt x="284676" y="2071006"/>
                  </a:lnTo>
                  <a:lnTo>
                    <a:pt x="257020" y="2036235"/>
                  </a:lnTo>
                  <a:lnTo>
                    <a:pt x="230613" y="2000407"/>
                  </a:lnTo>
                  <a:lnTo>
                    <a:pt x="205482" y="1963552"/>
                  </a:lnTo>
                  <a:lnTo>
                    <a:pt x="181656" y="1925697"/>
                  </a:lnTo>
                  <a:lnTo>
                    <a:pt x="159163" y="1886871"/>
                  </a:lnTo>
                  <a:lnTo>
                    <a:pt x="138031" y="1847103"/>
                  </a:lnTo>
                  <a:lnTo>
                    <a:pt x="118288" y="1806421"/>
                  </a:lnTo>
                  <a:lnTo>
                    <a:pt x="99963" y="1764853"/>
                  </a:lnTo>
                  <a:lnTo>
                    <a:pt x="83084" y="1722428"/>
                  </a:lnTo>
                  <a:lnTo>
                    <a:pt x="67678" y="1679174"/>
                  </a:lnTo>
                  <a:lnTo>
                    <a:pt x="53775" y="1635120"/>
                  </a:lnTo>
                  <a:lnTo>
                    <a:pt x="41401" y="1590295"/>
                  </a:lnTo>
                  <a:lnTo>
                    <a:pt x="30586" y="1544726"/>
                  </a:lnTo>
                  <a:lnTo>
                    <a:pt x="21358" y="1498443"/>
                  </a:lnTo>
                  <a:lnTo>
                    <a:pt x="13744" y="1451473"/>
                  </a:lnTo>
                  <a:lnTo>
                    <a:pt x="7773" y="1403845"/>
                  </a:lnTo>
                  <a:lnTo>
                    <a:pt x="3473" y="1355588"/>
                  </a:lnTo>
                  <a:lnTo>
                    <a:pt x="873" y="1306730"/>
                  </a:lnTo>
                  <a:lnTo>
                    <a:pt x="0" y="1257300"/>
                  </a:lnTo>
                  <a:lnTo>
                    <a:pt x="873" y="1207869"/>
                  </a:lnTo>
                  <a:lnTo>
                    <a:pt x="3473" y="1159011"/>
                  </a:lnTo>
                  <a:lnTo>
                    <a:pt x="7773" y="1110754"/>
                  </a:lnTo>
                  <a:lnTo>
                    <a:pt x="13744" y="1063126"/>
                  </a:lnTo>
                  <a:lnTo>
                    <a:pt x="21358" y="1016156"/>
                  </a:lnTo>
                  <a:lnTo>
                    <a:pt x="30586" y="969873"/>
                  </a:lnTo>
                  <a:lnTo>
                    <a:pt x="41401" y="924304"/>
                  </a:lnTo>
                  <a:lnTo>
                    <a:pt x="53775" y="879479"/>
                  </a:lnTo>
                  <a:lnTo>
                    <a:pt x="67678" y="835425"/>
                  </a:lnTo>
                  <a:lnTo>
                    <a:pt x="83084" y="792171"/>
                  </a:lnTo>
                  <a:lnTo>
                    <a:pt x="99963" y="749746"/>
                  </a:lnTo>
                  <a:lnTo>
                    <a:pt x="118288" y="708178"/>
                  </a:lnTo>
                  <a:lnTo>
                    <a:pt x="138031" y="667496"/>
                  </a:lnTo>
                  <a:lnTo>
                    <a:pt x="159163" y="627728"/>
                  </a:lnTo>
                  <a:lnTo>
                    <a:pt x="181656" y="588902"/>
                  </a:lnTo>
                  <a:lnTo>
                    <a:pt x="205482" y="551047"/>
                  </a:lnTo>
                  <a:lnTo>
                    <a:pt x="230613" y="514192"/>
                  </a:lnTo>
                  <a:lnTo>
                    <a:pt x="257020" y="478364"/>
                  </a:lnTo>
                  <a:lnTo>
                    <a:pt x="284676" y="443593"/>
                  </a:lnTo>
                  <a:lnTo>
                    <a:pt x="313552" y="409906"/>
                  </a:lnTo>
                  <a:lnTo>
                    <a:pt x="343620" y="377333"/>
                  </a:lnTo>
                  <a:lnTo>
                    <a:pt x="374852" y="345902"/>
                  </a:lnTo>
                  <a:lnTo>
                    <a:pt x="407219" y="315641"/>
                  </a:lnTo>
                  <a:lnTo>
                    <a:pt x="440695" y="286579"/>
                  </a:lnTo>
                  <a:lnTo>
                    <a:pt x="475249" y="258743"/>
                  </a:lnTo>
                  <a:lnTo>
                    <a:pt x="510855" y="232164"/>
                  </a:lnTo>
                  <a:lnTo>
                    <a:pt x="547484" y="206868"/>
                  </a:lnTo>
                  <a:lnTo>
                    <a:pt x="585107" y="182885"/>
                  </a:lnTo>
                  <a:lnTo>
                    <a:pt x="623697" y="160243"/>
                  </a:lnTo>
                  <a:lnTo>
                    <a:pt x="663226" y="138970"/>
                  </a:lnTo>
                  <a:lnTo>
                    <a:pt x="703665" y="119096"/>
                  </a:lnTo>
                  <a:lnTo>
                    <a:pt x="744986" y="100647"/>
                  </a:lnTo>
                  <a:lnTo>
                    <a:pt x="787161" y="83654"/>
                  </a:lnTo>
                  <a:lnTo>
                    <a:pt x="830162" y="68144"/>
                  </a:lnTo>
                  <a:lnTo>
                    <a:pt x="873961" y="54146"/>
                  </a:lnTo>
                  <a:lnTo>
                    <a:pt x="918528" y="41688"/>
                  </a:lnTo>
                  <a:lnTo>
                    <a:pt x="963837" y="30798"/>
                  </a:lnTo>
                  <a:lnTo>
                    <a:pt x="1009859" y="21506"/>
                  </a:lnTo>
                  <a:lnTo>
                    <a:pt x="1056566" y="13840"/>
                  </a:lnTo>
                  <a:lnTo>
                    <a:pt x="1103930" y="7827"/>
                  </a:lnTo>
                  <a:lnTo>
                    <a:pt x="1151922" y="3497"/>
                  </a:lnTo>
                  <a:lnTo>
                    <a:pt x="1200515" y="879"/>
                  </a:lnTo>
                  <a:lnTo>
                    <a:pt x="1249680" y="0"/>
                  </a:lnTo>
                  <a:close/>
                </a:path>
              </a:pathLst>
            </a:custGeom>
            <a:ln w="25518">
              <a:solidFill>
                <a:srgbClr val="76818C"/>
              </a:solidFill>
            </a:ln>
          </p:spPr>
          <p:txBody>
            <a:bodyPr wrap="square" lIns="0" tIns="0" rIns="0" bIns="0" rtlCol="0"/>
            <a:lstStyle/>
            <a:p>
              <a:endParaRPr/>
            </a:p>
          </p:txBody>
        </p:sp>
        <p:sp>
          <p:nvSpPr>
            <p:cNvPr id="17" name="object 17"/>
            <p:cNvSpPr/>
            <p:nvPr/>
          </p:nvSpPr>
          <p:spPr>
            <a:xfrm>
              <a:off x="960056" y="3864199"/>
              <a:ext cx="2526665" cy="2541905"/>
            </a:xfrm>
            <a:custGeom>
              <a:avLst/>
              <a:gdLst/>
              <a:ahLst/>
              <a:cxnLst/>
              <a:rect l="l" t="t" r="r" b="b"/>
              <a:pathLst>
                <a:path w="2526665" h="2541904">
                  <a:moveTo>
                    <a:pt x="25514" y="12750"/>
                  </a:moveTo>
                  <a:lnTo>
                    <a:pt x="21780" y="3733"/>
                  </a:lnTo>
                  <a:lnTo>
                    <a:pt x="12763" y="0"/>
                  </a:lnTo>
                  <a:lnTo>
                    <a:pt x="3733" y="3733"/>
                  </a:lnTo>
                  <a:lnTo>
                    <a:pt x="0" y="12750"/>
                  </a:lnTo>
                  <a:lnTo>
                    <a:pt x="3733" y="21780"/>
                  </a:lnTo>
                  <a:lnTo>
                    <a:pt x="12763" y="25514"/>
                  </a:lnTo>
                  <a:lnTo>
                    <a:pt x="21780" y="21780"/>
                  </a:lnTo>
                  <a:lnTo>
                    <a:pt x="25514" y="12750"/>
                  </a:lnTo>
                  <a:close/>
                </a:path>
                <a:path w="2526665" h="2541904">
                  <a:moveTo>
                    <a:pt x="2526144" y="2528620"/>
                  </a:moveTo>
                  <a:lnTo>
                    <a:pt x="2522410" y="2519603"/>
                  </a:lnTo>
                  <a:lnTo>
                    <a:pt x="2513393" y="2515870"/>
                  </a:lnTo>
                  <a:lnTo>
                    <a:pt x="2504363" y="2519603"/>
                  </a:lnTo>
                  <a:lnTo>
                    <a:pt x="2500630" y="2528620"/>
                  </a:lnTo>
                  <a:lnTo>
                    <a:pt x="2504363" y="2537650"/>
                  </a:lnTo>
                  <a:lnTo>
                    <a:pt x="2513393" y="2541384"/>
                  </a:lnTo>
                  <a:lnTo>
                    <a:pt x="2522410" y="2537650"/>
                  </a:lnTo>
                  <a:lnTo>
                    <a:pt x="2526144" y="2528620"/>
                  </a:lnTo>
                  <a:close/>
                </a:path>
              </a:pathLst>
            </a:custGeom>
            <a:solidFill>
              <a:srgbClr val="76818C"/>
            </a:solidFill>
          </p:spPr>
          <p:txBody>
            <a:bodyPr wrap="square" lIns="0" tIns="0" rIns="0" bIns="0" rtlCol="0"/>
            <a:lstStyle/>
            <a:p>
              <a:endParaRPr/>
            </a:p>
          </p:txBody>
        </p:sp>
      </p:grpSp>
      <p:sp>
        <p:nvSpPr>
          <p:cNvPr id="18" name="object 18"/>
          <p:cNvSpPr txBox="1"/>
          <p:nvPr/>
        </p:nvSpPr>
        <p:spPr>
          <a:xfrm>
            <a:off x="1499869" y="4908190"/>
            <a:ext cx="1446530" cy="452120"/>
          </a:xfrm>
          <a:prstGeom prst="rect">
            <a:avLst/>
          </a:prstGeom>
        </p:spPr>
        <p:txBody>
          <a:bodyPr vert="horz" wrap="square" lIns="0" tIns="12700" rIns="0" bIns="0" rtlCol="0">
            <a:spAutoFit/>
          </a:bodyPr>
          <a:lstStyle/>
          <a:p>
            <a:pPr marL="12700">
              <a:lnSpc>
                <a:spcPct val="100000"/>
              </a:lnSpc>
              <a:spcBef>
                <a:spcPts val="100"/>
              </a:spcBef>
            </a:pPr>
            <a:r>
              <a:rPr sz="2800" spc="-20">
                <a:solidFill>
                  <a:srgbClr val="FF0000"/>
                </a:solidFill>
                <a:latin typeface="MS PGothic"/>
                <a:cs typeface="MS PGothic"/>
              </a:rPr>
              <a:t>競合他社</a:t>
            </a:r>
            <a:endParaRPr sz="2800">
              <a:latin typeface="MS PGothic"/>
              <a:cs typeface="MS PGothic"/>
            </a:endParaRPr>
          </a:p>
        </p:txBody>
      </p:sp>
      <p:grpSp>
        <p:nvGrpSpPr>
          <p:cNvPr id="19" name="object 19"/>
          <p:cNvGrpSpPr/>
          <p:nvPr/>
        </p:nvGrpSpPr>
        <p:grpSpPr>
          <a:xfrm>
            <a:off x="5786056" y="3864199"/>
            <a:ext cx="2526665" cy="2555181"/>
            <a:chOff x="5786056" y="3864199"/>
            <a:chExt cx="2526665" cy="2555181"/>
          </a:xfrm>
        </p:grpSpPr>
        <p:sp>
          <p:nvSpPr>
            <p:cNvPr id="20" name="object 20"/>
            <p:cNvSpPr/>
            <p:nvPr/>
          </p:nvSpPr>
          <p:spPr>
            <a:xfrm>
              <a:off x="5812091" y="3904780"/>
              <a:ext cx="2500630" cy="2514600"/>
            </a:xfrm>
            <a:custGeom>
              <a:avLst/>
              <a:gdLst/>
              <a:ahLst/>
              <a:cxnLst/>
              <a:rect l="l" t="t" r="r" b="b"/>
              <a:pathLst>
                <a:path w="2500629" h="2514600">
                  <a:moveTo>
                    <a:pt x="1249679" y="0"/>
                  </a:moveTo>
                  <a:lnTo>
                    <a:pt x="1200515" y="879"/>
                  </a:lnTo>
                  <a:lnTo>
                    <a:pt x="1151922" y="3497"/>
                  </a:lnTo>
                  <a:lnTo>
                    <a:pt x="1103930" y="7827"/>
                  </a:lnTo>
                  <a:lnTo>
                    <a:pt x="1056566" y="13840"/>
                  </a:lnTo>
                  <a:lnTo>
                    <a:pt x="1009859" y="21506"/>
                  </a:lnTo>
                  <a:lnTo>
                    <a:pt x="963837" y="30798"/>
                  </a:lnTo>
                  <a:lnTo>
                    <a:pt x="918528" y="41688"/>
                  </a:lnTo>
                  <a:lnTo>
                    <a:pt x="873961" y="54146"/>
                  </a:lnTo>
                  <a:lnTo>
                    <a:pt x="830162" y="68144"/>
                  </a:lnTo>
                  <a:lnTo>
                    <a:pt x="787161" y="83654"/>
                  </a:lnTo>
                  <a:lnTo>
                    <a:pt x="744986" y="100647"/>
                  </a:lnTo>
                  <a:lnTo>
                    <a:pt x="703665" y="119096"/>
                  </a:lnTo>
                  <a:lnTo>
                    <a:pt x="663226" y="138970"/>
                  </a:lnTo>
                  <a:lnTo>
                    <a:pt x="623697" y="160243"/>
                  </a:lnTo>
                  <a:lnTo>
                    <a:pt x="585107" y="182885"/>
                  </a:lnTo>
                  <a:lnTo>
                    <a:pt x="547484" y="206868"/>
                  </a:lnTo>
                  <a:lnTo>
                    <a:pt x="510855" y="232164"/>
                  </a:lnTo>
                  <a:lnTo>
                    <a:pt x="475249" y="258743"/>
                  </a:lnTo>
                  <a:lnTo>
                    <a:pt x="440695" y="286579"/>
                  </a:lnTo>
                  <a:lnTo>
                    <a:pt x="407219" y="315641"/>
                  </a:lnTo>
                  <a:lnTo>
                    <a:pt x="374852" y="345902"/>
                  </a:lnTo>
                  <a:lnTo>
                    <a:pt x="343620" y="377333"/>
                  </a:lnTo>
                  <a:lnTo>
                    <a:pt x="313552" y="409906"/>
                  </a:lnTo>
                  <a:lnTo>
                    <a:pt x="284676" y="443593"/>
                  </a:lnTo>
                  <a:lnTo>
                    <a:pt x="257020" y="478364"/>
                  </a:lnTo>
                  <a:lnTo>
                    <a:pt x="230613" y="514192"/>
                  </a:lnTo>
                  <a:lnTo>
                    <a:pt x="205482" y="551047"/>
                  </a:lnTo>
                  <a:lnTo>
                    <a:pt x="181656" y="588902"/>
                  </a:lnTo>
                  <a:lnTo>
                    <a:pt x="159163" y="627728"/>
                  </a:lnTo>
                  <a:lnTo>
                    <a:pt x="138031" y="667496"/>
                  </a:lnTo>
                  <a:lnTo>
                    <a:pt x="118288" y="708178"/>
                  </a:lnTo>
                  <a:lnTo>
                    <a:pt x="99963" y="749746"/>
                  </a:lnTo>
                  <a:lnTo>
                    <a:pt x="83084" y="792171"/>
                  </a:lnTo>
                  <a:lnTo>
                    <a:pt x="67678" y="835425"/>
                  </a:lnTo>
                  <a:lnTo>
                    <a:pt x="53775" y="879479"/>
                  </a:lnTo>
                  <a:lnTo>
                    <a:pt x="41401" y="924304"/>
                  </a:lnTo>
                  <a:lnTo>
                    <a:pt x="30586" y="969873"/>
                  </a:lnTo>
                  <a:lnTo>
                    <a:pt x="21358" y="1016156"/>
                  </a:lnTo>
                  <a:lnTo>
                    <a:pt x="13744" y="1063126"/>
                  </a:lnTo>
                  <a:lnTo>
                    <a:pt x="7773" y="1110754"/>
                  </a:lnTo>
                  <a:lnTo>
                    <a:pt x="3473" y="1159011"/>
                  </a:lnTo>
                  <a:lnTo>
                    <a:pt x="873" y="1207869"/>
                  </a:lnTo>
                  <a:lnTo>
                    <a:pt x="0" y="1257300"/>
                  </a:lnTo>
                  <a:lnTo>
                    <a:pt x="873" y="1306730"/>
                  </a:lnTo>
                  <a:lnTo>
                    <a:pt x="3473" y="1355588"/>
                  </a:lnTo>
                  <a:lnTo>
                    <a:pt x="7773" y="1403845"/>
                  </a:lnTo>
                  <a:lnTo>
                    <a:pt x="13744" y="1451473"/>
                  </a:lnTo>
                  <a:lnTo>
                    <a:pt x="21358" y="1498443"/>
                  </a:lnTo>
                  <a:lnTo>
                    <a:pt x="30586" y="1544726"/>
                  </a:lnTo>
                  <a:lnTo>
                    <a:pt x="41401" y="1590295"/>
                  </a:lnTo>
                  <a:lnTo>
                    <a:pt x="53775" y="1635120"/>
                  </a:lnTo>
                  <a:lnTo>
                    <a:pt x="67678" y="1679174"/>
                  </a:lnTo>
                  <a:lnTo>
                    <a:pt x="83084" y="1722428"/>
                  </a:lnTo>
                  <a:lnTo>
                    <a:pt x="99963" y="1764853"/>
                  </a:lnTo>
                  <a:lnTo>
                    <a:pt x="118288" y="1806421"/>
                  </a:lnTo>
                  <a:lnTo>
                    <a:pt x="138031" y="1847103"/>
                  </a:lnTo>
                  <a:lnTo>
                    <a:pt x="159163" y="1886871"/>
                  </a:lnTo>
                  <a:lnTo>
                    <a:pt x="181656" y="1925697"/>
                  </a:lnTo>
                  <a:lnTo>
                    <a:pt x="205482" y="1963552"/>
                  </a:lnTo>
                  <a:lnTo>
                    <a:pt x="230613" y="2000407"/>
                  </a:lnTo>
                  <a:lnTo>
                    <a:pt x="257020" y="2036235"/>
                  </a:lnTo>
                  <a:lnTo>
                    <a:pt x="284676" y="2071006"/>
                  </a:lnTo>
                  <a:lnTo>
                    <a:pt x="313552" y="2104693"/>
                  </a:lnTo>
                  <a:lnTo>
                    <a:pt x="343620" y="2137266"/>
                  </a:lnTo>
                  <a:lnTo>
                    <a:pt x="374852" y="2168697"/>
                  </a:lnTo>
                  <a:lnTo>
                    <a:pt x="407219" y="2198958"/>
                  </a:lnTo>
                  <a:lnTo>
                    <a:pt x="440695" y="2228020"/>
                  </a:lnTo>
                  <a:lnTo>
                    <a:pt x="475249" y="2255856"/>
                  </a:lnTo>
                  <a:lnTo>
                    <a:pt x="510855" y="2282435"/>
                  </a:lnTo>
                  <a:lnTo>
                    <a:pt x="547484" y="2307731"/>
                  </a:lnTo>
                  <a:lnTo>
                    <a:pt x="585107" y="2331714"/>
                  </a:lnTo>
                  <a:lnTo>
                    <a:pt x="623697" y="2354356"/>
                  </a:lnTo>
                  <a:lnTo>
                    <a:pt x="663226" y="2375629"/>
                  </a:lnTo>
                  <a:lnTo>
                    <a:pt x="703665" y="2395503"/>
                  </a:lnTo>
                  <a:lnTo>
                    <a:pt x="744986" y="2413952"/>
                  </a:lnTo>
                  <a:lnTo>
                    <a:pt x="787161" y="2430945"/>
                  </a:lnTo>
                  <a:lnTo>
                    <a:pt x="830162" y="2446455"/>
                  </a:lnTo>
                  <a:lnTo>
                    <a:pt x="873961" y="2460453"/>
                  </a:lnTo>
                  <a:lnTo>
                    <a:pt x="918528" y="2472911"/>
                  </a:lnTo>
                  <a:lnTo>
                    <a:pt x="963837" y="2483801"/>
                  </a:lnTo>
                  <a:lnTo>
                    <a:pt x="1009859" y="2493093"/>
                  </a:lnTo>
                  <a:lnTo>
                    <a:pt x="1056566" y="2500759"/>
                  </a:lnTo>
                  <a:lnTo>
                    <a:pt x="1103930" y="2506772"/>
                  </a:lnTo>
                  <a:lnTo>
                    <a:pt x="1151922" y="2511102"/>
                  </a:lnTo>
                  <a:lnTo>
                    <a:pt x="1200515" y="2513720"/>
                  </a:lnTo>
                  <a:lnTo>
                    <a:pt x="1249679" y="2514600"/>
                  </a:lnTo>
                  <a:lnTo>
                    <a:pt x="1298846" y="2513720"/>
                  </a:lnTo>
                  <a:lnTo>
                    <a:pt x="1347445" y="2511102"/>
                  </a:lnTo>
                  <a:lnTo>
                    <a:pt x="1395447" y="2506772"/>
                  </a:lnTo>
                  <a:lnTo>
                    <a:pt x="1442824" y="2500759"/>
                  </a:lnTo>
                  <a:lnTo>
                    <a:pt x="1489547" y="2493093"/>
                  </a:lnTo>
                  <a:lnTo>
                    <a:pt x="1535589" y="2483801"/>
                  </a:lnTo>
                  <a:lnTo>
                    <a:pt x="1580921" y="2472911"/>
                  </a:lnTo>
                  <a:lnTo>
                    <a:pt x="1625514" y="2460453"/>
                  </a:lnTo>
                  <a:lnTo>
                    <a:pt x="1669341" y="2446455"/>
                  </a:lnTo>
                  <a:lnTo>
                    <a:pt x="1712372" y="2430945"/>
                  </a:lnTo>
                  <a:lnTo>
                    <a:pt x="1754580" y="2413952"/>
                  </a:lnTo>
                  <a:lnTo>
                    <a:pt x="1795935" y="2395503"/>
                  </a:lnTo>
                  <a:lnTo>
                    <a:pt x="1836411" y="2375629"/>
                  </a:lnTo>
                  <a:lnTo>
                    <a:pt x="1875978" y="2354356"/>
                  </a:lnTo>
                  <a:lnTo>
                    <a:pt x="1914608" y="2331714"/>
                  </a:lnTo>
                  <a:lnTo>
                    <a:pt x="1952272" y="2307731"/>
                  </a:lnTo>
                  <a:lnTo>
                    <a:pt x="1988943" y="2282435"/>
                  </a:lnTo>
                  <a:lnTo>
                    <a:pt x="2024591" y="2255856"/>
                  </a:lnTo>
                  <a:lnTo>
                    <a:pt x="2059189" y="2228020"/>
                  </a:lnTo>
                  <a:lnTo>
                    <a:pt x="2092708" y="2198958"/>
                  </a:lnTo>
                  <a:lnTo>
                    <a:pt x="2125120" y="2168697"/>
                  </a:lnTo>
                  <a:lnTo>
                    <a:pt x="2156396" y="2137266"/>
                  </a:lnTo>
                  <a:lnTo>
                    <a:pt x="2186509" y="2104693"/>
                  </a:lnTo>
                  <a:lnTo>
                    <a:pt x="2215429" y="2071006"/>
                  </a:lnTo>
                  <a:lnTo>
                    <a:pt x="2243128" y="2036235"/>
                  </a:lnTo>
                  <a:lnTo>
                    <a:pt x="2269578" y="2000407"/>
                  </a:lnTo>
                  <a:lnTo>
                    <a:pt x="2294751" y="1963552"/>
                  </a:lnTo>
                  <a:lnTo>
                    <a:pt x="2318617" y="1925697"/>
                  </a:lnTo>
                  <a:lnTo>
                    <a:pt x="2341150" y="1886871"/>
                  </a:lnTo>
                  <a:lnTo>
                    <a:pt x="2362320" y="1847103"/>
                  </a:lnTo>
                  <a:lnTo>
                    <a:pt x="2382099" y="1806421"/>
                  </a:lnTo>
                  <a:lnTo>
                    <a:pt x="2400459" y="1764853"/>
                  </a:lnTo>
                  <a:lnTo>
                    <a:pt x="2417371" y="1722428"/>
                  </a:lnTo>
                  <a:lnTo>
                    <a:pt x="2432807" y="1679174"/>
                  </a:lnTo>
                  <a:lnTo>
                    <a:pt x="2446739" y="1635120"/>
                  </a:lnTo>
                  <a:lnTo>
                    <a:pt x="2459138" y="1590295"/>
                  </a:lnTo>
                  <a:lnTo>
                    <a:pt x="2469976" y="1544726"/>
                  </a:lnTo>
                  <a:lnTo>
                    <a:pt x="2479224" y="1498443"/>
                  </a:lnTo>
                  <a:lnTo>
                    <a:pt x="2486854" y="1451473"/>
                  </a:lnTo>
                  <a:lnTo>
                    <a:pt x="2492838" y="1403845"/>
                  </a:lnTo>
                  <a:lnTo>
                    <a:pt x="2497148" y="1355588"/>
                  </a:lnTo>
                  <a:lnTo>
                    <a:pt x="2499754" y="1306730"/>
                  </a:lnTo>
                  <a:lnTo>
                    <a:pt x="2500629" y="1257300"/>
                  </a:lnTo>
                  <a:lnTo>
                    <a:pt x="2499754" y="1207869"/>
                  </a:lnTo>
                  <a:lnTo>
                    <a:pt x="2497148" y="1159011"/>
                  </a:lnTo>
                  <a:lnTo>
                    <a:pt x="2492838" y="1110754"/>
                  </a:lnTo>
                  <a:lnTo>
                    <a:pt x="2486854" y="1063126"/>
                  </a:lnTo>
                  <a:lnTo>
                    <a:pt x="2479224" y="1016156"/>
                  </a:lnTo>
                  <a:lnTo>
                    <a:pt x="2469976" y="969873"/>
                  </a:lnTo>
                  <a:lnTo>
                    <a:pt x="2459138" y="924304"/>
                  </a:lnTo>
                  <a:lnTo>
                    <a:pt x="2446739" y="879479"/>
                  </a:lnTo>
                  <a:lnTo>
                    <a:pt x="2432807" y="835425"/>
                  </a:lnTo>
                  <a:lnTo>
                    <a:pt x="2417371" y="792171"/>
                  </a:lnTo>
                  <a:lnTo>
                    <a:pt x="2400459" y="749746"/>
                  </a:lnTo>
                  <a:lnTo>
                    <a:pt x="2382099" y="708178"/>
                  </a:lnTo>
                  <a:lnTo>
                    <a:pt x="2362320" y="667496"/>
                  </a:lnTo>
                  <a:lnTo>
                    <a:pt x="2341150" y="627728"/>
                  </a:lnTo>
                  <a:lnTo>
                    <a:pt x="2318617" y="588902"/>
                  </a:lnTo>
                  <a:lnTo>
                    <a:pt x="2294751" y="551047"/>
                  </a:lnTo>
                  <a:lnTo>
                    <a:pt x="2269578" y="514192"/>
                  </a:lnTo>
                  <a:lnTo>
                    <a:pt x="2243128" y="478364"/>
                  </a:lnTo>
                  <a:lnTo>
                    <a:pt x="2215429" y="443593"/>
                  </a:lnTo>
                  <a:lnTo>
                    <a:pt x="2186509" y="409906"/>
                  </a:lnTo>
                  <a:lnTo>
                    <a:pt x="2156396" y="377333"/>
                  </a:lnTo>
                  <a:lnTo>
                    <a:pt x="2125120" y="345902"/>
                  </a:lnTo>
                  <a:lnTo>
                    <a:pt x="2092708" y="315641"/>
                  </a:lnTo>
                  <a:lnTo>
                    <a:pt x="2059189" y="286579"/>
                  </a:lnTo>
                  <a:lnTo>
                    <a:pt x="2024591" y="258743"/>
                  </a:lnTo>
                  <a:lnTo>
                    <a:pt x="1988943" y="232164"/>
                  </a:lnTo>
                  <a:lnTo>
                    <a:pt x="1952272" y="206868"/>
                  </a:lnTo>
                  <a:lnTo>
                    <a:pt x="1914608" y="182885"/>
                  </a:lnTo>
                  <a:lnTo>
                    <a:pt x="1875978" y="160243"/>
                  </a:lnTo>
                  <a:lnTo>
                    <a:pt x="1836411" y="138970"/>
                  </a:lnTo>
                  <a:lnTo>
                    <a:pt x="1795935" y="119096"/>
                  </a:lnTo>
                  <a:lnTo>
                    <a:pt x="1754580" y="100647"/>
                  </a:lnTo>
                  <a:lnTo>
                    <a:pt x="1712372" y="83654"/>
                  </a:lnTo>
                  <a:lnTo>
                    <a:pt x="1669341" y="68144"/>
                  </a:lnTo>
                  <a:lnTo>
                    <a:pt x="1625514" y="54146"/>
                  </a:lnTo>
                  <a:lnTo>
                    <a:pt x="1580921" y="41688"/>
                  </a:lnTo>
                  <a:lnTo>
                    <a:pt x="1535589" y="30798"/>
                  </a:lnTo>
                  <a:lnTo>
                    <a:pt x="1489547" y="21506"/>
                  </a:lnTo>
                  <a:lnTo>
                    <a:pt x="1442824" y="13840"/>
                  </a:lnTo>
                  <a:lnTo>
                    <a:pt x="1395447" y="7827"/>
                  </a:lnTo>
                  <a:lnTo>
                    <a:pt x="1347445" y="3497"/>
                  </a:lnTo>
                  <a:lnTo>
                    <a:pt x="1298846" y="879"/>
                  </a:lnTo>
                  <a:lnTo>
                    <a:pt x="1249679" y="0"/>
                  </a:lnTo>
                  <a:close/>
                </a:path>
              </a:pathLst>
            </a:custGeom>
            <a:solidFill>
              <a:srgbClr val="FFFF00"/>
            </a:solidFill>
          </p:spPr>
          <p:txBody>
            <a:bodyPr wrap="square" lIns="0" tIns="0" rIns="0" bIns="0" rtlCol="0"/>
            <a:lstStyle/>
            <a:p>
              <a:endParaRPr/>
            </a:p>
          </p:txBody>
        </p:sp>
        <p:sp>
          <p:nvSpPr>
            <p:cNvPr id="21" name="object 21"/>
            <p:cNvSpPr/>
            <p:nvPr/>
          </p:nvSpPr>
          <p:spPr>
            <a:xfrm>
              <a:off x="5798819" y="3876950"/>
              <a:ext cx="2500630" cy="2514600"/>
            </a:xfrm>
            <a:custGeom>
              <a:avLst/>
              <a:gdLst/>
              <a:ahLst/>
              <a:cxnLst/>
              <a:rect l="l" t="t" r="r" b="b"/>
              <a:pathLst>
                <a:path w="2500629" h="2514600">
                  <a:moveTo>
                    <a:pt x="1249679" y="0"/>
                  </a:moveTo>
                  <a:lnTo>
                    <a:pt x="1298846" y="879"/>
                  </a:lnTo>
                  <a:lnTo>
                    <a:pt x="1347445" y="3497"/>
                  </a:lnTo>
                  <a:lnTo>
                    <a:pt x="1395447" y="7827"/>
                  </a:lnTo>
                  <a:lnTo>
                    <a:pt x="1442824" y="13840"/>
                  </a:lnTo>
                  <a:lnTo>
                    <a:pt x="1489547" y="21506"/>
                  </a:lnTo>
                  <a:lnTo>
                    <a:pt x="1535589" y="30798"/>
                  </a:lnTo>
                  <a:lnTo>
                    <a:pt x="1580921" y="41688"/>
                  </a:lnTo>
                  <a:lnTo>
                    <a:pt x="1625514" y="54146"/>
                  </a:lnTo>
                  <a:lnTo>
                    <a:pt x="1669341" y="68144"/>
                  </a:lnTo>
                  <a:lnTo>
                    <a:pt x="1712372" y="83654"/>
                  </a:lnTo>
                  <a:lnTo>
                    <a:pt x="1754580" y="100647"/>
                  </a:lnTo>
                  <a:lnTo>
                    <a:pt x="1795935" y="119096"/>
                  </a:lnTo>
                  <a:lnTo>
                    <a:pt x="1836411" y="138970"/>
                  </a:lnTo>
                  <a:lnTo>
                    <a:pt x="1875978" y="160243"/>
                  </a:lnTo>
                  <a:lnTo>
                    <a:pt x="1914608" y="182885"/>
                  </a:lnTo>
                  <a:lnTo>
                    <a:pt x="1952272" y="206868"/>
                  </a:lnTo>
                  <a:lnTo>
                    <a:pt x="1988943" y="232164"/>
                  </a:lnTo>
                  <a:lnTo>
                    <a:pt x="2024591" y="258743"/>
                  </a:lnTo>
                  <a:lnTo>
                    <a:pt x="2059189" y="286579"/>
                  </a:lnTo>
                  <a:lnTo>
                    <a:pt x="2092708" y="315641"/>
                  </a:lnTo>
                  <a:lnTo>
                    <a:pt x="2125120" y="345902"/>
                  </a:lnTo>
                  <a:lnTo>
                    <a:pt x="2156396" y="377333"/>
                  </a:lnTo>
                  <a:lnTo>
                    <a:pt x="2186509" y="409906"/>
                  </a:lnTo>
                  <a:lnTo>
                    <a:pt x="2215429" y="443593"/>
                  </a:lnTo>
                  <a:lnTo>
                    <a:pt x="2243128" y="478364"/>
                  </a:lnTo>
                  <a:lnTo>
                    <a:pt x="2269578" y="514192"/>
                  </a:lnTo>
                  <a:lnTo>
                    <a:pt x="2294751" y="551047"/>
                  </a:lnTo>
                  <a:lnTo>
                    <a:pt x="2318617" y="588902"/>
                  </a:lnTo>
                  <a:lnTo>
                    <a:pt x="2341150" y="627728"/>
                  </a:lnTo>
                  <a:lnTo>
                    <a:pt x="2362320" y="667496"/>
                  </a:lnTo>
                  <a:lnTo>
                    <a:pt x="2382099" y="708178"/>
                  </a:lnTo>
                  <a:lnTo>
                    <a:pt x="2400459" y="749746"/>
                  </a:lnTo>
                  <a:lnTo>
                    <a:pt x="2417371" y="792171"/>
                  </a:lnTo>
                  <a:lnTo>
                    <a:pt x="2432807" y="835425"/>
                  </a:lnTo>
                  <a:lnTo>
                    <a:pt x="2446739" y="879479"/>
                  </a:lnTo>
                  <a:lnTo>
                    <a:pt x="2459138" y="924304"/>
                  </a:lnTo>
                  <a:lnTo>
                    <a:pt x="2469976" y="969873"/>
                  </a:lnTo>
                  <a:lnTo>
                    <a:pt x="2479224" y="1016156"/>
                  </a:lnTo>
                  <a:lnTo>
                    <a:pt x="2486854" y="1063126"/>
                  </a:lnTo>
                  <a:lnTo>
                    <a:pt x="2492838" y="1110754"/>
                  </a:lnTo>
                  <a:lnTo>
                    <a:pt x="2497148" y="1159011"/>
                  </a:lnTo>
                  <a:lnTo>
                    <a:pt x="2499754" y="1207869"/>
                  </a:lnTo>
                  <a:lnTo>
                    <a:pt x="2500629" y="1257300"/>
                  </a:lnTo>
                  <a:lnTo>
                    <a:pt x="2499754" y="1306730"/>
                  </a:lnTo>
                  <a:lnTo>
                    <a:pt x="2497148" y="1355588"/>
                  </a:lnTo>
                  <a:lnTo>
                    <a:pt x="2492838" y="1403845"/>
                  </a:lnTo>
                  <a:lnTo>
                    <a:pt x="2486854" y="1451473"/>
                  </a:lnTo>
                  <a:lnTo>
                    <a:pt x="2479224" y="1498443"/>
                  </a:lnTo>
                  <a:lnTo>
                    <a:pt x="2469976" y="1544726"/>
                  </a:lnTo>
                  <a:lnTo>
                    <a:pt x="2459138" y="1590295"/>
                  </a:lnTo>
                  <a:lnTo>
                    <a:pt x="2446739" y="1635120"/>
                  </a:lnTo>
                  <a:lnTo>
                    <a:pt x="2432807" y="1679174"/>
                  </a:lnTo>
                  <a:lnTo>
                    <a:pt x="2417371" y="1722428"/>
                  </a:lnTo>
                  <a:lnTo>
                    <a:pt x="2400459" y="1764853"/>
                  </a:lnTo>
                  <a:lnTo>
                    <a:pt x="2382099" y="1806421"/>
                  </a:lnTo>
                  <a:lnTo>
                    <a:pt x="2362320" y="1847103"/>
                  </a:lnTo>
                  <a:lnTo>
                    <a:pt x="2341150" y="1886871"/>
                  </a:lnTo>
                  <a:lnTo>
                    <a:pt x="2318617" y="1925697"/>
                  </a:lnTo>
                  <a:lnTo>
                    <a:pt x="2294751" y="1963552"/>
                  </a:lnTo>
                  <a:lnTo>
                    <a:pt x="2269578" y="2000407"/>
                  </a:lnTo>
                  <a:lnTo>
                    <a:pt x="2243128" y="2036235"/>
                  </a:lnTo>
                  <a:lnTo>
                    <a:pt x="2215429" y="2071006"/>
                  </a:lnTo>
                  <a:lnTo>
                    <a:pt x="2186509" y="2104693"/>
                  </a:lnTo>
                  <a:lnTo>
                    <a:pt x="2156396" y="2137266"/>
                  </a:lnTo>
                  <a:lnTo>
                    <a:pt x="2125120" y="2168697"/>
                  </a:lnTo>
                  <a:lnTo>
                    <a:pt x="2092708" y="2198958"/>
                  </a:lnTo>
                  <a:lnTo>
                    <a:pt x="2059189" y="2228020"/>
                  </a:lnTo>
                  <a:lnTo>
                    <a:pt x="2024591" y="2255856"/>
                  </a:lnTo>
                  <a:lnTo>
                    <a:pt x="1988943" y="2282435"/>
                  </a:lnTo>
                  <a:lnTo>
                    <a:pt x="1952272" y="2307731"/>
                  </a:lnTo>
                  <a:lnTo>
                    <a:pt x="1914608" y="2331714"/>
                  </a:lnTo>
                  <a:lnTo>
                    <a:pt x="1875978" y="2354356"/>
                  </a:lnTo>
                  <a:lnTo>
                    <a:pt x="1836411" y="2375629"/>
                  </a:lnTo>
                  <a:lnTo>
                    <a:pt x="1795935" y="2395503"/>
                  </a:lnTo>
                  <a:lnTo>
                    <a:pt x="1754580" y="2413952"/>
                  </a:lnTo>
                  <a:lnTo>
                    <a:pt x="1712372" y="2430945"/>
                  </a:lnTo>
                  <a:lnTo>
                    <a:pt x="1669341" y="2446455"/>
                  </a:lnTo>
                  <a:lnTo>
                    <a:pt x="1625514" y="2460453"/>
                  </a:lnTo>
                  <a:lnTo>
                    <a:pt x="1580921" y="2472911"/>
                  </a:lnTo>
                  <a:lnTo>
                    <a:pt x="1535589" y="2483801"/>
                  </a:lnTo>
                  <a:lnTo>
                    <a:pt x="1489547" y="2493093"/>
                  </a:lnTo>
                  <a:lnTo>
                    <a:pt x="1442824" y="2500759"/>
                  </a:lnTo>
                  <a:lnTo>
                    <a:pt x="1395447" y="2506772"/>
                  </a:lnTo>
                  <a:lnTo>
                    <a:pt x="1347445" y="2511102"/>
                  </a:lnTo>
                  <a:lnTo>
                    <a:pt x="1298846" y="2513720"/>
                  </a:lnTo>
                  <a:lnTo>
                    <a:pt x="1249679" y="2514600"/>
                  </a:lnTo>
                  <a:lnTo>
                    <a:pt x="1200515" y="2513720"/>
                  </a:lnTo>
                  <a:lnTo>
                    <a:pt x="1151922" y="2511102"/>
                  </a:lnTo>
                  <a:lnTo>
                    <a:pt x="1103930" y="2506772"/>
                  </a:lnTo>
                  <a:lnTo>
                    <a:pt x="1056566" y="2500759"/>
                  </a:lnTo>
                  <a:lnTo>
                    <a:pt x="1009859" y="2493093"/>
                  </a:lnTo>
                  <a:lnTo>
                    <a:pt x="963837" y="2483801"/>
                  </a:lnTo>
                  <a:lnTo>
                    <a:pt x="918528" y="2472911"/>
                  </a:lnTo>
                  <a:lnTo>
                    <a:pt x="873961" y="2460453"/>
                  </a:lnTo>
                  <a:lnTo>
                    <a:pt x="830162" y="2446455"/>
                  </a:lnTo>
                  <a:lnTo>
                    <a:pt x="787161" y="2430945"/>
                  </a:lnTo>
                  <a:lnTo>
                    <a:pt x="744986" y="2413952"/>
                  </a:lnTo>
                  <a:lnTo>
                    <a:pt x="703665" y="2395503"/>
                  </a:lnTo>
                  <a:lnTo>
                    <a:pt x="663226" y="2375629"/>
                  </a:lnTo>
                  <a:lnTo>
                    <a:pt x="623697" y="2354356"/>
                  </a:lnTo>
                  <a:lnTo>
                    <a:pt x="585107" y="2331714"/>
                  </a:lnTo>
                  <a:lnTo>
                    <a:pt x="547484" y="2307731"/>
                  </a:lnTo>
                  <a:lnTo>
                    <a:pt x="510855" y="2282435"/>
                  </a:lnTo>
                  <a:lnTo>
                    <a:pt x="475249" y="2255856"/>
                  </a:lnTo>
                  <a:lnTo>
                    <a:pt x="440695" y="2228020"/>
                  </a:lnTo>
                  <a:lnTo>
                    <a:pt x="407219" y="2198958"/>
                  </a:lnTo>
                  <a:lnTo>
                    <a:pt x="374852" y="2168697"/>
                  </a:lnTo>
                  <a:lnTo>
                    <a:pt x="343620" y="2137266"/>
                  </a:lnTo>
                  <a:lnTo>
                    <a:pt x="313552" y="2104693"/>
                  </a:lnTo>
                  <a:lnTo>
                    <a:pt x="284676" y="2071006"/>
                  </a:lnTo>
                  <a:lnTo>
                    <a:pt x="257020" y="2036235"/>
                  </a:lnTo>
                  <a:lnTo>
                    <a:pt x="230613" y="2000407"/>
                  </a:lnTo>
                  <a:lnTo>
                    <a:pt x="205482" y="1963552"/>
                  </a:lnTo>
                  <a:lnTo>
                    <a:pt x="181656" y="1925697"/>
                  </a:lnTo>
                  <a:lnTo>
                    <a:pt x="159163" y="1886871"/>
                  </a:lnTo>
                  <a:lnTo>
                    <a:pt x="138031" y="1847103"/>
                  </a:lnTo>
                  <a:lnTo>
                    <a:pt x="118288" y="1806421"/>
                  </a:lnTo>
                  <a:lnTo>
                    <a:pt x="99963" y="1764853"/>
                  </a:lnTo>
                  <a:lnTo>
                    <a:pt x="83084" y="1722428"/>
                  </a:lnTo>
                  <a:lnTo>
                    <a:pt x="67678" y="1679174"/>
                  </a:lnTo>
                  <a:lnTo>
                    <a:pt x="53775" y="1635120"/>
                  </a:lnTo>
                  <a:lnTo>
                    <a:pt x="41401" y="1590295"/>
                  </a:lnTo>
                  <a:lnTo>
                    <a:pt x="30586" y="1544726"/>
                  </a:lnTo>
                  <a:lnTo>
                    <a:pt x="21358" y="1498443"/>
                  </a:lnTo>
                  <a:lnTo>
                    <a:pt x="13744" y="1451473"/>
                  </a:lnTo>
                  <a:lnTo>
                    <a:pt x="7773" y="1403845"/>
                  </a:lnTo>
                  <a:lnTo>
                    <a:pt x="3473" y="1355588"/>
                  </a:lnTo>
                  <a:lnTo>
                    <a:pt x="873" y="1306730"/>
                  </a:lnTo>
                  <a:lnTo>
                    <a:pt x="0" y="1257300"/>
                  </a:lnTo>
                  <a:lnTo>
                    <a:pt x="873" y="1207869"/>
                  </a:lnTo>
                  <a:lnTo>
                    <a:pt x="3473" y="1159011"/>
                  </a:lnTo>
                  <a:lnTo>
                    <a:pt x="7773" y="1110754"/>
                  </a:lnTo>
                  <a:lnTo>
                    <a:pt x="13744" y="1063126"/>
                  </a:lnTo>
                  <a:lnTo>
                    <a:pt x="21358" y="1016156"/>
                  </a:lnTo>
                  <a:lnTo>
                    <a:pt x="30586" y="969873"/>
                  </a:lnTo>
                  <a:lnTo>
                    <a:pt x="41401" y="924304"/>
                  </a:lnTo>
                  <a:lnTo>
                    <a:pt x="53775" y="879479"/>
                  </a:lnTo>
                  <a:lnTo>
                    <a:pt x="67678" y="835425"/>
                  </a:lnTo>
                  <a:lnTo>
                    <a:pt x="83084" y="792171"/>
                  </a:lnTo>
                  <a:lnTo>
                    <a:pt x="99963" y="749746"/>
                  </a:lnTo>
                  <a:lnTo>
                    <a:pt x="118288" y="708178"/>
                  </a:lnTo>
                  <a:lnTo>
                    <a:pt x="138031" y="667496"/>
                  </a:lnTo>
                  <a:lnTo>
                    <a:pt x="159163" y="627728"/>
                  </a:lnTo>
                  <a:lnTo>
                    <a:pt x="181656" y="588902"/>
                  </a:lnTo>
                  <a:lnTo>
                    <a:pt x="205482" y="551047"/>
                  </a:lnTo>
                  <a:lnTo>
                    <a:pt x="230613" y="514192"/>
                  </a:lnTo>
                  <a:lnTo>
                    <a:pt x="257020" y="478364"/>
                  </a:lnTo>
                  <a:lnTo>
                    <a:pt x="284676" y="443593"/>
                  </a:lnTo>
                  <a:lnTo>
                    <a:pt x="313552" y="409906"/>
                  </a:lnTo>
                  <a:lnTo>
                    <a:pt x="343620" y="377333"/>
                  </a:lnTo>
                  <a:lnTo>
                    <a:pt x="374852" y="345902"/>
                  </a:lnTo>
                  <a:lnTo>
                    <a:pt x="407219" y="315641"/>
                  </a:lnTo>
                  <a:lnTo>
                    <a:pt x="440695" y="286579"/>
                  </a:lnTo>
                  <a:lnTo>
                    <a:pt x="475249" y="258743"/>
                  </a:lnTo>
                  <a:lnTo>
                    <a:pt x="510855" y="232164"/>
                  </a:lnTo>
                  <a:lnTo>
                    <a:pt x="547484" y="206868"/>
                  </a:lnTo>
                  <a:lnTo>
                    <a:pt x="585107" y="182885"/>
                  </a:lnTo>
                  <a:lnTo>
                    <a:pt x="623697" y="160243"/>
                  </a:lnTo>
                  <a:lnTo>
                    <a:pt x="663226" y="138970"/>
                  </a:lnTo>
                  <a:lnTo>
                    <a:pt x="703665" y="119096"/>
                  </a:lnTo>
                  <a:lnTo>
                    <a:pt x="744986" y="100647"/>
                  </a:lnTo>
                  <a:lnTo>
                    <a:pt x="787161" y="83654"/>
                  </a:lnTo>
                  <a:lnTo>
                    <a:pt x="830162" y="68144"/>
                  </a:lnTo>
                  <a:lnTo>
                    <a:pt x="873961" y="54146"/>
                  </a:lnTo>
                  <a:lnTo>
                    <a:pt x="918528" y="41688"/>
                  </a:lnTo>
                  <a:lnTo>
                    <a:pt x="963837" y="30798"/>
                  </a:lnTo>
                  <a:lnTo>
                    <a:pt x="1009859" y="21506"/>
                  </a:lnTo>
                  <a:lnTo>
                    <a:pt x="1056566" y="13840"/>
                  </a:lnTo>
                  <a:lnTo>
                    <a:pt x="1103930" y="7827"/>
                  </a:lnTo>
                  <a:lnTo>
                    <a:pt x="1151922" y="3497"/>
                  </a:lnTo>
                  <a:lnTo>
                    <a:pt x="1200515" y="879"/>
                  </a:lnTo>
                  <a:lnTo>
                    <a:pt x="1249679" y="0"/>
                  </a:lnTo>
                  <a:close/>
                </a:path>
              </a:pathLst>
            </a:custGeom>
            <a:ln w="25518">
              <a:solidFill>
                <a:srgbClr val="76818C"/>
              </a:solidFill>
            </a:ln>
          </p:spPr>
          <p:txBody>
            <a:bodyPr wrap="square" lIns="0" tIns="0" rIns="0" bIns="0" rtlCol="0"/>
            <a:lstStyle/>
            <a:p>
              <a:endParaRPr/>
            </a:p>
          </p:txBody>
        </p:sp>
        <p:sp>
          <p:nvSpPr>
            <p:cNvPr id="22" name="object 22"/>
            <p:cNvSpPr/>
            <p:nvPr/>
          </p:nvSpPr>
          <p:spPr>
            <a:xfrm>
              <a:off x="5786056" y="3864199"/>
              <a:ext cx="2526665" cy="2541905"/>
            </a:xfrm>
            <a:custGeom>
              <a:avLst/>
              <a:gdLst/>
              <a:ahLst/>
              <a:cxnLst/>
              <a:rect l="l" t="t" r="r" b="b"/>
              <a:pathLst>
                <a:path w="2526665" h="2541904">
                  <a:moveTo>
                    <a:pt x="25514" y="12750"/>
                  </a:moveTo>
                  <a:lnTo>
                    <a:pt x="21780" y="3733"/>
                  </a:lnTo>
                  <a:lnTo>
                    <a:pt x="12763" y="0"/>
                  </a:lnTo>
                  <a:lnTo>
                    <a:pt x="3733" y="3733"/>
                  </a:lnTo>
                  <a:lnTo>
                    <a:pt x="0" y="12750"/>
                  </a:lnTo>
                  <a:lnTo>
                    <a:pt x="3733" y="21780"/>
                  </a:lnTo>
                  <a:lnTo>
                    <a:pt x="12763" y="25514"/>
                  </a:lnTo>
                  <a:lnTo>
                    <a:pt x="21780" y="21780"/>
                  </a:lnTo>
                  <a:lnTo>
                    <a:pt x="25514" y="12750"/>
                  </a:lnTo>
                  <a:close/>
                </a:path>
                <a:path w="2526665" h="2541904">
                  <a:moveTo>
                    <a:pt x="2526144" y="2528620"/>
                  </a:moveTo>
                  <a:lnTo>
                    <a:pt x="2522410" y="2519603"/>
                  </a:lnTo>
                  <a:lnTo>
                    <a:pt x="2513393" y="2515870"/>
                  </a:lnTo>
                  <a:lnTo>
                    <a:pt x="2504363" y="2519603"/>
                  </a:lnTo>
                  <a:lnTo>
                    <a:pt x="2500630" y="2528620"/>
                  </a:lnTo>
                  <a:lnTo>
                    <a:pt x="2504363" y="2537650"/>
                  </a:lnTo>
                  <a:lnTo>
                    <a:pt x="2513393" y="2541384"/>
                  </a:lnTo>
                  <a:lnTo>
                    <a:pt x="2522410" y="2537650"/>
                  </a:lnTo>
                  <a:lnTo>
                    <a:pt x="2526144" y="2528620"/>
                  </a:lnTo>
                  <a:close/>
                </a:path>
              </a:pathLst>
            </a:custGeom>
            <a:solidFill>
              <a:srgbClr val="76818C"/>
            </a:solidFill>
          </p:spPr>
          <p:txBody>
            <a:bodyPr wrap="square" lIns="0" tIns="0" rIns="0" bIns="0" rtlCol="0"/>
            <a:lstStyle/>
            <a:p>
              <a:endParaRPr/>
            </a:p>
          </p:txBody>
        </p:sp>
      </p:grpSp>
      <p:sp>
        <p:nvSpPr>
          <p:cNvPr id="23" name="吹き出し: 角を丸めた四角形 22">
            <a:extLst>
              <a:ext uri="{FF2B5EF4-FFF2-40B4-BE49-F238E27FC236}">
                <a16:creationId xmlns:a16="http://schemas.microsoft.com/office/drawing/2014/main" id="{4FD8CA19-6695-9661-9109-C50CF004E450}"/>
              </a:ext>
            </a:extLst>
          </p:cNvPr>
          <p:cNvSpPr/>
          <p:nvPr/>
        </p:nvSpPr>
        <p:spPr>
          <a:xfrm>
            <a:off x="5960576" y="1504779"/>
            <a:ext cx="3031023" cy="1689469"/>
          </a:xfrm>
          <a:prstGeom prst="wedgeRoundRectCallout">
            <a:avLst>
              <a:gd name="adj1" fmla="val -55965"/>
              <a:gd name="adj2" fmla="val 20470"/>
              <a:gd name="adj3" fmla="val 1666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a:solidFill>
                  <a:schemeClr val="tx1"/>
                </a:solidFill>
              </a:rPr>
              <a:t>・気軽にお店を開きたい人</a:t>
            </a:r>
            <a:endParaRPr kumimoji="1" lang="en-US" altLang="ja-JP">
              <a:solidFill>
                <a:schemeClr val="tx1"/>
              </a:solidFill>
            </a:endParaRPr>
          </a:p>
          <a:p>
            <a:pPr algn="ctr"/>
            <a:r>
              <a:rPr kumimoji="1" lang="ja-JP" altLang="en-US">
                <a:solidFill>
                  <a:schemeClr val="tx1"/>
                </a:solidFill>
              </a:rPr>
              <a:t>・気軽に買い物したい人</a:t>
            </a:r>
            <a:endParaRPr kumimoji="1" lang="en-US" altLang="ja-JP">
              <a:solidFill>
                <a:schemeClr val="tx1"/>
              </a:solidFill>
            </a:endParaRPr>
          </a:p>
          <a:p>
            <a:pPr algn="ctr"/>
            <a:endParaRPr kumimoji="1" lang="ja-JP" altLang="en-US">
              <a:solidFill>
                <a:schemeClr val="tx1"/>
              </a:solidFill>
            </a:endParaRPr>
          </a:p>
        </p:txBody>
      </p:sp>
      <p:sp>
        <p:nvSpPr>
          <p:cNvPr id="27" name="吹き出し: 角を丸めた四角形 26">
            <a:extLst>
              <a:ext uri="{FF2B5EF4-FFF2-40B4-BE49-F238E27FC236}">
                <a16:creationId xmlns:a16="http://schemas.microsoft.com/office/drawing/2014/main" id="{0D1B0D52-83BE-524B-E617-2C007FD1B780}"/>
              </a:ext>
            </a:extLst>
          </p:cNvPr>
          <p:cNvSpPr/>
          <p:nvPr/>
        </p:nvSpPr>
        <p:spPr>
          <a:xfrm>
            <a:off x="613728" y="1880600"/>
            <a:ext cx="2668876" cy="1745467"/>
          </a:xfrm>
          <a:prstGeom prst="wedgeRoundRectCallou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ja-JP" altLang="en-US">
                <a:ea typeface="ＭＳ Ｐゴシック"/>
                <a:cs typeface="Calibri"/>
              </a:rPr>
              <a:t>Amazon</a:t>
            </a:r>
          </a:p>
          <a:p>
            <a:pPr algn="ctr"/>
            <a:r>
              <a:rPr lang="ja-JP" altLang="en-US">
                <a:ea typeface="ＭＳ Ｐゴシック"/>
                <a:cs typeface="Calibri"/>
              </a:rPr>
              <a:t>アリババ</a:t>
            </a:r>
          </a:p>
          <a:p>
            <a:pPr algn="ctr"/>
            <a:r>
              <a:rPr lang="ja-JP" altLang="en-US">
                <a:ea typeface="ＭＳ Ｐゴシック"/>
                <a:cs typeface="Calibri"/>
              </a:rPr>
              <a:t>など</a:t>
            </a:r>
          </a:p>
        </p:txBody>
      </p:sp>
      <p:sp>
        <p:nvSpPr>
          <p:cNvPr id="28" name="テキスト ボックス 27">
            <a:extLst>
              <a:ext uri="{FF2B5EF4-FFF2-40B4-BE49-F238E27FC236}">
                <a16:creationId xmlns:a16="http://schemas.microsoft.com/office/drawing/2014/main" id="{C5BBE2CB-96B8-8C93-DFA2-2AB2DCC8A01C}"/>
              </a:ext>
            </a:extLst>
          </p:cNvPr>
          <p:cNvSpPr txBox="1"/>
          <p:nvPr/>
        </p:nvSpPr>
        <p:spPr>
          <a:xfrm>
            <a:off x="2667000" y="5257800"/>
            <a:ext cx="184731" cy="369332"/>
          </a:xfrm>
          <a:prstGeom prst="rect">
            <a:avLst/>
          </a:prstGeom>
          <a:noFill/>
        </p:spPr>
        <p:txBody>
          <a:bodyPr wrap="none" rtlCol="0">
            <a:spAutoFit/>
          </a:bodyPr>
          <a:lstStyle/>
          <a:p>
            <a:endParaRPr kumimoji="1" lang="ja-JP" altLang="en-US"/>
          </a:p>
        </p:txBody>
      </p:sp>
      <p:sp>
        <p:nvSpPr>
          <p:cNvPr id="30" name="テキスト ボックス 29">
            <a:extLst>
              <a:ext uri="{FF2B5EF4-FFF2-40B4-BE49-F238E27FC236}">
                <a16:creationId xmlns:a16="http://schemas.microsoft.com/office/drawing/2014/main" id="{1E2E959B-C74F-29F5-ED53-8FA4CBCBCCD7}"/>
              </a:ext>
            </a:extLst>
          </p:cNvPr>
          <p:cNvSpPr txBox="1"/>
          <p:nvPr/>
        </p:nvSpPr>
        <p:spPr>
          <a:xfrm>
            <a:off x="6467474" y="4898645"/>
            <a:ext cx="1163319" cy="461665"/>
          </a:xfrm>
          <a:prstGeom prst="rect">
            <a:avLst/>
          </a:prstGeom>
          <a:noFill/>
        </p:spPr>
        <p:txBody>
          <a:bodyPr wrap="square">
            <a:spAutoFit/>
          </a:bodyPr>
          <a:lstStyle/>
          <a:p>
            <a:pPr algn="ctr"/>
            <a:r>
              <a:rPr lang="ja-JP" altLang="en-US" sz="2400">
                <a:solidFill>
                  <a:srgbClr val="FF0000"/>
                </a:solidFill>
              </a:rPr>
              <a:t>企業</a:t>
            </a:r>
          </a:p>
        </p:txBody>
      </p:sp>
      <p:sp>
        <p:nvSpPr>
          <p:cNvPr id="32" name="吹き出し: 角を丸めた四角形 31">
            <a:extLst>
              <a:ext uri="{FF2B5EF4-FFF2-40B4-BE49-F238E27FC236}">
                <a16:creationId xmlns:a16="http://schemas.microsoft.com/office/drawing/2014/main" id="{90806470-6727-69E4-5C22-5727CFE3E767}"/>
              </a:ext>
            </a:extLst>
          </p:cNvPr>
          <p:cNvSpPr/>
          <p:nvPr/>
        </p:nvSpPr>
        <p:spPr>
          <a:xfrm>
            <a:off x="3692111" y="4191002"/>
            <a:ext cx="1923481" cy="1959250"/>
          </a:xfrm>
          <a:prstGeom prst="wedgeRoundRectCallout">
            <a:avLst>
              <a:gd name="adj1" fmla="val 63149"/>
              <a:gd name="adj2" fmla="val -22112"/>
              <a:gd name="adj3" fmla="val 16667"/>
            </a:avLst>
          </a:prstGeom>
          <a:solidFill>
            <a:schemeClr val="bg1"/>
          </a:solidFill>
          <a:ln>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l"/>
            <a:r>
              <a:rPr kumimoji="1" lang="ja-JP" altLang="en-US" sz="1400">
                <a:solidFill>
                  <a:schemeClr val="tx1"/>
                </a:solidFill>
              </a:rPr>
              <a:t>・販売する企業にノウハウを教える独自のメリット</a:t>
            </a:r>
            <a:endParaRPr kumimoji="1" lang="en-US" altLang="ja-JP" sz="1400">
              <a:solidFill>
                <a:schemeClr val="tx1"/>
              </a:solidFill>
            </a:endParaRPr>
          </a:p>
          <a:p>
            <a:pPr algn="l"/>
            <a:r>
              <a:rPr kumimoji="1" lang="ja-JP" altLang="en-US" sz="1400">
                <a:solidFill>
                  <a:schemeClr val="tx1"/>
                </a:solidFill>
              </a:rPr>
              <a:t>・楽天で買い物を解決できる</a:t>
            </a:r>
          </a:p>
        </p:txBody>
      </p:sp>
      <p:pic>
        <p:nvPicPr>
          <p:cNvPr id="33" name="図 32">
            <a:extLst>
              <a:ext uri="{FF2B5EF4-FFF2-40B4-BE49-F238E27FC236}">
                <a16:creationId xmlns:a16="http://schemas.microsoft.com/office/drawing/2014/main" id="{3E51BB36-1A25-D791-205F-72FDECF84403}"/>
              </a:ext>
            </a:extLst>
          </p:cNvPr>
          <p:cNvPicPr>
            <a:picLocks noChangeAspect="1"/>
          </p:cNvPicPr>
          <p:nvPr/>
        </p:nvPicPr>
        <p:blipFill rotWithShape="1">
          <a:blip r:embed="rId2"/>
          <a:srcRect t="21526" b="29976"/>
          <a:stretch/>
        </p:blipFill>
        <p:spPr>
          <a:xfrm>
            <a:off x="7239000" y="152400"/>
            <a:ext cx="1485900" cy="7063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4927" y="1012238"/>
            <a:ext cx="7967345" cy="118745"/>
            <a:chOff x="604927" y="1012238"/>
            <a:chExt cx="7967345" cy="118745"/>
          </a:xfrm>
        </p:grpSpPr>
        <p:sp>
          <p:nvSpPr>
            <p:cNvPr id="3" name="object 3"/>
            <p:cNvSpPr/>
            <p:nvPr/>
          </p:nvSpPr>
          <p:spPr>
            <a:xfrm>
              <a:off x="609599" y="1016910"/>
              <a:ext cx="4655820" cy="109220"/>
            </a:xfrm>
            <a:custGeom>
              <a:avLst/>
              <a:gdLst/>
              <a:ahLst/>
              <a:cxnLst/>
              <a:rect l="l" t="t" r="r" b="b"/>
              <a:pathLst>
                <a:path w="4655820" h="109219">
                  <a:moveTo>
                    <a:pt x="0" y="0"/>
                  </a:moveTo>
                  <a:lnTo>
                    <a:pt x="4655820" y="0"/>
                  </a:lnTo>
                  <a:lnTo>
                    <a:pt x="4655820" y="109219"/>
                  </a:lnTo>
                  <a:lnTo>
                    <a:pt x="0" y="109219"/>
                  </a:lnTo>
                  <a:lnTo>
                    <a:pt x="0" y="0"/>
                  </a:lnTo>
                  <a:close/>
                </a:path>
              </a:pathLst>
            </a:custGeom>
            <a:solidFill>
              <a:srgbClr val="91CF4F"/>
            </a:solidFill>
          </p:spPr>
          <p:txBody>
            <a:bodyPr wrap="square" lIns="0" tIns="0" rIns="0" bIns="0" rtlCol="0"/>
            <a:lstStyle/>
            <a:p>
              <a:endParaRPr/>
            </a:p>
          </p:txBody>
        </p:sp>
        <p:sp>
          <p:nvSpPr>
            <p:cNvPr id="4" name="object 4"/>
            <p:cNvSpPr/>
            <p:nvPr/>
          </p:nvSpPr>
          <p:spPr>
            <a:xfrm>
              <a:off x="609599" y="1016910"/>
              <a:ext cx="7957820" cy="0"/>
            </a:xfrm>
            <a:custGeom>
              <a:avLst/>
              <a:gdLst/>
              <a:ahLst/>
              <a:cxnLst/>
              <a:rect l="l" t="t" r="r" b="b"/>
              <a:pathLst>
                <a:path w="7957820">
                  <a:moveTo>
                    <a:pt x="0" y="0"/>
                  </a:moveTo>
                  <a:lnTo>
                    <a:pt x="7957820" y="0"/>
                  </a:lnTo>
                </a:path>
              </a:pathLst>
            </a:custGeom>
            <a:ln w="9344">
              <a:solidFill>
                <a:srgbClr val="91CF4F"/>
              </a:solidFill>
            </a:ln>
          </p:spPr>
          <p:txBody>
            <a:bodyPr wrap="square" lIns="0" tIns="0" rIns="0" bIns="0" rtlCol="0"/>
            <a:lstStyle/>
            <a:p>
              <a:endParaRPr/>
            </a:p>
          </p:txBody>
        </p:sp>
        <p:sp>
          <p:nvSpPr>
            <p:cNvPr id="5" name="object 5"/>
            <p:cNvSpPr/>
            <p:nvPr/>
          </p:nvSpPr>
          <p:spPr>
            <a:xfrm>
              <a:off x="604926" y="1012249"/>
              <a:ext cx="7967345" cy="118745"/>
            </a:xfrm>
            <a:custGeom>
              <a:avLst/>
              <a:gdLst/>
              <a:ahLst/>
              <a:cxnLst/>
              <a:rect l="l" t="t" r="r" b="b"/>
              <a:pathLst>
                <a:path w="7967345" h="118744">
                  <a:moveTo>
                    <a:pt x="9334" y="4660"/>
                  </a:moveTo>
                  <a:lnTo>
                    <a:pt x="7975" y="1358"/>
                  </a:lnTo>
                  <a:lnTo>
                    <a:pt x="4673" y="0"/>
                  </a:lnTo>
                  <a:lnTo>
                    <a:pt x="1358" y="1358"/>
                  </a:lnTo>
                  <a:lnTo>
                    <a:pt x="0" y="4660"/>
                  </a:lnTo>
                  <a:lnTo>
                    <a:pt x="1358" y="7975"/>
                  </a:lnTo>
                  <a:lnTo>
                    <a:pt x="4673" y="9334"/>
                  </a:lnTo>
                  <a:lnTo>
                    <a:pt x="7975" y="7975"/>
                  </a:lnTo>
                  <a:lnTo>
                    <a:pt x="9334" y="4660"/>
                  </a:lnTo>
                  <a:close/>
                </a:path>
                <a:path w="7967345" h="118744">
                  <a:moveTo>
                    <a:pt x="7967154" y="113880"/>
                  </a:moveTo>
                  <a:lnTo>
                    <a:pt x="7965795" y="110578"/>
                  </a:lnTo>
                  <a:lnTo>
                    <a:pt x="7962493" y="109220"/>
                  </a:lnTo>
                  <a:lnTo>
                    <a:pt x="7959179" y="110578"/>
                  </a:lnTo>
                  <a:lnTo>
                    <a:pt x="7957820" y="113880"/>
                  </a:lnTo>
                  <a:lnTo>
                    <a:pt x="7959179" y="117195"/>
                  </a:lnTo>
                  <a:lnTo>
                    <a:pt x="7962493" y="118554"/>
                  </a:lnTo>
                  <a:lnTo>
                    <a:pt x="7965795" y="117195"/>
                  </a:lnTo>
                  <a:lnTo>
                    <a:pt x="7967154" y="113880"/>
                  </a:lnTo>
                  <a:close/>
                </a:path>
              </a:pathLst>
            </a:custGeom>
            <a:solidFill>
              <a:srgbClr val="91CF4F"/>
            </a:solidFill>
          </p:spPr>
          <p:txBody>
            <a:bodyPr wrap="square" lIns="0" tIns="0" rIns="0" bIns="0" rtlCol="0"/>
            <a:lstStyle/>
            <a:p>
              <a:endParaRPr/>
            </a:p>
          </p:txBody>
        </p:sp>
      </p:grpSp>
      <p:sp>
        <p:nvSpPr>
          <p:cNvPr id="6" name="object 6"/>
          <p:cNvSpPr/>
          <p:nvPr/>
        </p:nvSpPr>
        <p:spPr>
          <a:xfrm>
            <a:off x="609600" y="6309000"/>
            <a:ext cx="7924800" cy="0"/>
          </a:xfrm>
          <a:custGeom>
            <a:avLst/>
            <a:gdLst/>
            <a:ahLst/>
            <a:cxnLst/>
            <a:rect l="l" t="t" r="r" b="b"/>
            <a:pathLst>
              <a:path w="7924800">
                <a:moveTo>
                  <a:pt x="0" y="0"/>
                </a:moveTo>
                <a:lnTo>
                  <a:pt x="7924800" y="0"/>
                </a:lnTo>
              </a:path>
            </a:pathLst>
          </a:custGeom>
          <a:ln w="3234">
            <a:solidFill>
              <a:srgbClr val="91CF4F"/>
            </a:solidFill>
          </a:ln>
        </p:spPr>
        <p:txBody>
          <a:bodyPr wrap="square" lIns="0" tIns="0" rIns="0" bIns="0" rtlCol="0"/>
          <a:lstStyle/>
          <a:p>
            <a:endParaRPr/>
          </a:p>
        </p:txBody>
      </p:sp>
      <p:sp>
        <p:nvSpPr>
          <p:cNvPr id="7" name="object 7"/>
          <p:cNvSpPr txBox="1"/>
          <p:nvPr/>
        </p:nvSpPr>
        <p:spPr>
          <a:xfrm>
            <a:off x="8299450" y="6302650"/>
            <a:ext cx="309245" cy="330200"/>
          </a:xfrm>
          <a:prstGeom prst="rect">
            <a:avLst/>
          </a:prstGeom>
        </p:spPr>
        <p:txBody>
          <a:bodyPr vert="horz" wrap="square" lIns="0" tIns="12700" rIns="0" bIns="0" rtlCol="0">
            <a:spAutoFit/>
          </a:bodyPr>
          <a:lstStyle/>
          <a:p>
            <a:pPr marL="12700">
              <a:lnSpc>
                <a:spcPct val="100000"/>
              </a:lnSpc>
              <a:spcBef>
                <a:spcPts val="100"/>
              </a:spcBef>
            </a:pPr>
            <a:r>
              <a:rPr sz="2000" spc="-25">
                <a:solidFill>
                  <a:srgbClr val="003366"/>
                </a:solidFill>
                <a:latin typeface="Arial MT"/>
                <a:cs typeface="Arial MT"/>
              </a:rPr>
              <a:t>33</a:t>
            </a:r>
            <a:endParaRPr sz="2000">
              <a:latin typeface="Arial MT"/>
              <a:cs typeface="Arial MT"/>
            </a:endParaRPr>
          </a:p>
        </p:txBody>
      </p:sp>
      <p:graphicFrame>
        <p:nvGraphicFramePr>
          <p:cNvPr id="8" name="object 8"/>
          <p:cNvGraphicFramePr>
            <a:graphicFrameLocks noGrp="1"/>
          </p:cNvGraphicFramePr>
          <p:nvPr>
            <p:extLst>
              <p:ext uri="{D42A27DB-BD31-4B8C-83A1-F6EECF244321}">
                <p14:modId xmlns:p14="http://schemas.microsoft.com/office/powerpoint/2010/main" val="3992874911"/>
              </p:ext>
            </p:extLst>
          </p:nvPr>
        </p:nvGraphicFramePr>
        <p:xfrm>
          <a:off x="812740" y="1129881"/>
          <a:ext cx="7240269" cy="4766945"/>
        </p:xfrm>
        <a:graphic>
          <a:graphicData uri="http://schemas.openxmlformats.org/drawingml/2006/table">
            <a:tbl>
              <a:tblPr firstRow="1" bandRow="1">
                <a:tableStyleId>{2D5ABB26-0587-4C30-8999-92F81FD0307C}</a:tableStyleId>
              </a:tblPr>
              <a:tblGrid>
                <a:gridCol w="3682374">
                  <a:extLst>
                    <a:ext uri="{9D8B030D-6E8A-4147-A177-3AD203B41FA5}">
                      <a16:colId xmlns:a16="http://schemas.microsoft.com/office/drawing/2014/main" val="20000"/>
                    </a:ext>
                  </a:extLst>
                </a:gridCol>
                <a:gridCol w="3557895">
                  <a:extLst>
                    <a:ext uri="{9D8B030D-6E8A-4147-A177-3AD203B41FA5}">
                      <a16:colId xmlns:a16="http://schemas.microsoft.com/office/drawing/2014/main" val="20001"/>
                    </a:ext>
                  </a:extLst>
                </a:gridCol>
              </a:tblGrid>
              <a:tr h="2382520">
                <a:tc>
                  <a:txBody>
                    <a:bodyPr/>
                    <a:lstStyle/>
                    <a:p>
                      <a:pPr marL="367030">
                        <a:lnSpc>
                          <a:spcPct val="100000"/>
                        </a:lnSpc>
                        <a:spcBef>
                          <a:spcPts val="1140"/>
                        </a:spcBef>
                      </a:pPr>
                      <a:r>
                        <a:rPr lang="af-ZA" sz="1800" spc="-10">
                          <a:latin typeface="Arial MT"/>
                          <a:cs typeface="Arial MT"/>
                        </a:rPr>
                        <a:t>Strength</a:t>
                      </a:r>
                      <a:endParaRPr lang="af-ZA" sz="1800">
                        <a:latin typeface="Arial MT"/>
                        <a:cs typeface="Arial MT"/>
                      </a:endParaRPr>
                    </a:p>
                    <a:p>
                      <a:pPr marL="341630">
                        <a:lnSpc>
                          <a:spcPct val="100000"/>
                        </a:lnSpc>
                      </a:pPr>
                      <a:r>
                        <a:rPr lang="af-ZA" sz="1800" spc="900">
                          <a:latin typeface="MS PGothic"/>
                          <a:cs typeface="MS PGothic"/>
                        </a:rPr>
                        <a:t>（</a:t>
                      </a:r>
                      <a:r>
                        <a:rPr lang="ja-JP" altLang="en-US" sz="1800" spc="295">
                          <a:latin typeface="MS PGothic"/>
                          <a:cs typeface="MS PGothic"/>
                        </a:rPr>
                        <a:t>強み</a:t>
                      </a:r>
                      <a:r>
                        <a:rPr lang="ja-JP" altLang="en-US" sz="1800" spc="245">
                          <a:latin typeface="MS PGothic"/>
                          <a:cs typeface="MS PGothic"/>
                        </a:rPr>
                        <a:t>）</a:t>
                      </a:r>
                    </a:p>
                    <a:p>
                      <a:pPr marL="341630" lvl="0">
                        <a:lnSpc>
                          <a:spcPct val="100000"/>
                        </a:lnSpc>
                        <a:buNone/>
                      </a:pPr>
                      <a:r>
                        <a:rPr lang="ja-JP" altLang="en-US" sz="1800" spc="245">
                          <a:latin typeface="MS PGothic"/>
                          <a:cs typeface="MS PGothic"/>
                        </a:rPr>
                        <a:t>・様々な分野への進出</a:t>
                      </a:r>
                    </a:p>
                    <a:p>
                      <a:pPr marL="341630" lvl="0">
                        <a:lnSpc>
                          <a:spcPct val="100000"/>
                        </a:lnSpc>
                        <a:buNone/>
                      </a:pPr>
                      <a:r>
                        <a:rPr lang="ja-JP" altLang="en-US" sz="1800" spc="245">
                          <a:latin typeface="MS PGothic"/>
                          <a:cs typeface="MS PGothic"/>
                        </a:rPr>
                        <a:t>・独自の楽天経済圏を形成</a:t>
                      </a:r>
                    </a:p>
                    <a:p>
                      <a:pPr marL="341630" lvl="0">
                        <a:lnSpc>
                          <a:spcPct val="100000"/>
                        </a:lnSpc>
                        <a:buNone/>
                      </a:pPr>
                      <a:r>
                        <a:rPr lang="ja-JP" altLang="en-US" sz="1800" spc="245">
                          <a:latin typeface="MS PGothic"/>
                          <a:cs typeface="MS PGothic"/>
                        </a:rPr>
                        <a:t>・国内</a:t>
                      </a:r>
                      <a:r>
                        <a:rPr lang="af-ZA" altLang="ja-JP" sz="1800" spc="245">
                          <a:latin typeface="MS PGothic"/>
                          <a:cs typeface="MS PGothic"/>
                        </a:rPr>
                        <a:t>EC</a:t>
                      </a:r>
                      <a:r>
                        <a:rPr lang="ja-JP" altLang="en-US" sz="1800" spc="245">
                          <a:latin typeface="MS PGothic"/>
                          <a:cs typeface="MS PGothic"/>
                        </a:rPr>
                        <a:t>サイトにおいて</a:t>
                      </a:r>
                    </a:p>
                    <a:p>
                      <a:pPr marL="341630" lvl="0">
                        <a:lnSpc>
                          <a:spcPct val="100000"/>
                        </a:lnSpc>
                        <a:buNone/>
                      </a:pPr>
                      <a:r>
                        <a:rPr lang="ja-JP" altLang="en-US" sz="1800" spc="245">
                          <a:latin typeface="MS PGothic"/>
                          <a:cs typeface="MS PGothic"/>
                        </a:rPr>
                        <a:t>会員数最大</a:t>
                      </a:r>
                      <a:endParaRPr lang="ja-JP"/>
                    </a:p>
                  </a:txBody>
                  <a:tcPr marL="0" marR="0" marT="144780" marB="0">
                    <a:lnL w="28575">
                      <a:solidFill>
                        <a:srgbClr val="000000"/>
                      </a:solidFill>
                      <a:prstDash val="solid"/>
                    </a:lnL>
                    <a:lnR w="9525">
                      <a:solidFill>
                        <a:srgbClr val="000000"/>
                      </a:solidFill>
                      <a:prstDash val="solid"/>
                    </a:lnR>
                    <a:lnT w="28575">
                      <a:solidFill>
                        <a:srgbClr val="000000"/>
                      </a:solidFill>
                      <a:prstDash val="solid"/>
                    </a:lnT>
                    <a:lnB w="9525">
                      <a:solidFill>
                        <a:srgbClr val="000000"/>
                      </a:solidFill>
                      <a:prstDash val="solid"/>
                    </a:lnB>
                  </a:tcPr>
                </a:tc>
                <a:tc>
                  <a:txBody>
                    <a:bodyPr/>
                    <a:lstStyle/>
                    <a:p>
                      <a:pPr marR="2032635" algn="l">
                        <a:lnSpc>
                          <a:spcPct val="100000"/>
                        </a:lnSpc>
                        <a:spcBef>
                          <a:spcPts val="1600"/>
                        </a:spcBef>
                      </a:pPr>
                      <a:r>
                        <a:rPr lang="af-ZA" sz="1800" spc="-10" err="1">
                          <a:latin typeface="Arial MT"/>
                          <a:cs typeface="Arial MT"/>
                        </a:rPr>
                        <a:t>Opportunity</a:t>
                      </a:r>
                      <a:endParaRPr lang="af-ZA" sz="1800" err="1">
                        <a:latin typeface="Arial MT"/>
                        <a:cs typeface="Arial MT"/>
                      </a:endParaRPr>
                    </a:p>
                    <a:p>
                      <a:pPr marR="2033905" algn="l">
                        <a:lnSpc>
                          <a:spcPct val="100000"/>
                        </a:lnSpc>
                      </a:pPr>
                      <a:r>
                        <a:rPr lang="af-ZA" sz="1800" spc="295">
                          <a:latin typeface="MS PGothic"/>
                          <a:cs typeface="MS PGothic"/>
                        </a:rPr>
                        <a:t>（</a:t>
                      </a:r>
                      <a:r>
                        <a:rPr lang="ja-JP" altLang="en-US" sz="1800" spc="295">
                          <a:latin typeface="MS PGothic"/>
                          <a:cs typeface="MS PGothic"/>
                        </a:rPr>
                        <a:t>機会</a:t>
                      </a:r>
                      <a:r>
                        <a:rPr lang="ja-JP" altLang="en-US" sz="1800" spc="850">
                          <a:latin typeface="MS PGothic"/>
                          <a:cs typeface="MS PGothic"/>
                        </a:rPr>
                        <a:t>）</a:t>
                      </a:r>
                    </a:p>
                    <a:p>
                      <a:pPr marR="2033905" lvl="0" algn="l">
                        <a:lnSpc>
                          <a:spcPct val="100000"/>
                        </a:lnSpc>
                        <a:buNone/>
                      </a:pPr>
                      <a:endParaRPr lang="ja-JP" altLang="en-US" sz="1800" spc="850">
                        <a:latin typeface="MS PGothic"/>
                        <a:cs typeface="MS PGothic"/>
                      </a:endParaRPr>
                    </a:p>
                  </a:txBody>
                  <a:tcPr marL="0" marR="0" marT="203200" marB="0">
                    <a:lnL w="9525">
                      <a:solidFill>
                        <a:srgbClr val="000000"/>
                      </a:solidFill>
                      <a:prstDash val="solid"/>
                    </a:lnL>
                    <a:lnR w="28575">
                      <a:solidFill>
                        <a:srgbClr val="000000"/>
                      </a:solidFill>
                      <a:prstDash val="solid"/>
                    </a:lnR>
                    <a:lnT w="2857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2384425">
                <a:tc>
                  <a:txBody>
                    <a:bodyPr/>
                    <a:lstStyle/>
                    <a:p>
                      <a:pPr marL="247650">
                        <a:lnSpc>
                          <a:spcPct val="100000"/>
                        </a:lnSpc>
                        <a:spcBef>
                          <a:spcPts val="1420"/>
                        </a:spcBef>
                      </a:pPr>
                      <a:r>
                        <a:rPr lang="af-ZA" sz="1800" spc="-10">
                          <a:latin typeface="Arial MT"/>
                          <a:cs typeface="Arial MT"/>
                        </a:rPr>
                        <a:t>Weekness</a:t>
                      </a:r>
                      <a:endParaRPr lang="af-ZA" sz="1800">
                        <a:latin typeface="Arial MT"/>
                        <a:cs typeface="Arial MT"/>
                      </a:endParaRPr>
                    </a:p>
                    <a:p>
                      <a:pPr marL="323850">
                        <a:lnSpc>
                          <a:spcPct val="100000"/>
                        </a:lnSpc>
                      </a:pPr>
                      <a:r>
                        <a:rPr lang="af-ZA" sz="1800" spc="900">
                          <a:latin typeface="MS PGothic"/>
                          <a:cs typeface="MS PGothic"/>
                        </a:rPr>
                        <a:t>（</a:t>
                      </a:r>
                      <a:r>
                        <a:rPr lang="ja-JP" altLang="en-US" sz="1800" spc="295">
                          <a:latin typeface="MS PGothic"/>
                          <a:cs typeface="MS PGothic"/>
                        </a:rPr>
                        <a:t>弱み</a:t>
                      </a:r>
                      <a:r>
                        <a:rPr lang="ja-JP" altLang="en-US" sz="1800" spc="245">
                          <a:latin typeface="MS PGothic"/>
                          <a:cs typeface="MS PGothic"/>
                        </a:rPr>
                        <a:t>）</a:t>
                      </a:r>
                    </a:p>
                    <a:p>
                      <a:pPr marL="323850" lvl="0" algn="l">
                        <a:lnSpc>
                          <a:spcPct val="100000"/>
                        </a:lnSpc>
                        <a:buNone/>
                      </a:pPr>
                      <a:r>
                        <a:rPr lang="ja-JP" altLang="en-US" sz="1800" spc="245">
                          <a:latin typeface="MS PGothic"/>
                          <a:cs typeface="MS PGothic"/>
                        </a:rPr>
                        <a:t>・出店してるブランドが</a:t>
                      </a:r>
                      <a:endParaRPr lang="en-US" altLang="ja-JP" sz="1800" spc="245">
                        <a:latin typeface="MS PGothic"/>
                        <a:cs typeface="MS PGothic"/>
                      </a:endParaRPr>
                    </a:p>
                    <a:p>
                      <a:pPr marL="323850" lvl="0" algn="l">
                        <a:lnSpc>
                          <a:spcPct val="100000"/>
                        </a:lnSpc>
                        <a:buNone/>
                      </a:pPr>
                      <a:r>
                        <a:rPr lang="ja-JP" altLang="en-US" sz="1800" spc="245">
                          <a:latin typeface="MS PGothic"/>
                          <a:cs typeface="MS PGothic"/>
                        </a:rPr>
                        <a:t>やらかすとサイトイメージの</a:t>
                      </a:r>
                      <a:endParaRPr lang="en-US" altLang="ja-JP" sz="1800" spc="245">
                        <a:latin typeface="MS PGothic"/>
                        <a:cs typeface="MS PGothic"/>
                      </a:endParaRPr>
                    </a:p>
                    <a:p>
                      <a:pPr marL="323850" lvl="0" algn="l">
                        <a:lnSpc>
                          <a:spcPct val="100000"/>
                        </a:lnSpc>
                        <a:buNone/>
                      </a:pPr>
                      <a:r>
                        <a:rPr lang="ja-JP" altLang="en-US" sz="1800" spc="245">
                          <a:latin typeface="MS PGothic"/>
                          <a:cs typeface="MS PGothic"/>
                        </a:rPr>
                        <a:t>ダウンに繋がる</a:t>
                      </a:r>
                      <a:endParaRPr lang="en-US" altLang="ja-JP" sz="1800" spc="245">
                        <a:latin typeface="MS PGothic"/>
                        <a:cs typeface="MS PGothic"/>
                      </a:endParaRPr>
                    </a:p>
                    <a:p>
                      <a:pPr marL="323850" lvl="0" algn="l">
                        <a:lnSpc>
                          <a:spcPct val="100000"/>
                        </a:lnSpc>
                        <a:buNone/>
                      </a:pPr>
                      <a:r>
                        <a:rPr lang="ja-JP" altLang="en-US" sz="1800" spc="245">
                          <a:latin typeface="MS PGothic"/>
                          <a:cs typeface="MS PGothic"/>
                        </a:rPr>
                        <a:t>・日本でのみ広がっている</a:t>
                      </a:r>
                      <a:endParaRPr lang="en-US" altLang="ja-JP" sz="1800" spc="245">
                        <a:latin typeface="MS PGothic"/>
                        <a:cs typeface="MS PGothic"/>
                      </a:endParaRPr>
                    </a:p>
                  </a:txBody>
                  <a:tcPr marL="0" marR="0" marT="180340" marB="0">
                    <a:lnL w="28575">
                      <a:solidFill>
                        <a:srgbClr val="000000"/>
                      </a:solidFill>
                      <a:prstDash val="solid"/>
                    </a:lnL>
                    <a:lnR w="9525">
                      <a:solidFill>
                        <a:srgbClr val="000000"/>
                      </a:solidFill>
                      <a:prstDash val="solid"/>
                    </a:lnR>
                    <a:lnT w="9525">
                      <a:solidFill>
                        <a:srgbClr val="000000"/>
                      </a:solidFill>
                      <a:prstDash val="solid"/>
                    </a:lnT>
                    <a:lnB w="28575">
                      <a:solidFill>
                        <a:srgbClr val="000000"/>
                      </a:solidFill>
                      <a:prstDash val="solid"/>
                    </a:lnB>
                  </a:tcPr>
                </a:tc>
                <a:tc>
                  <a:txBody>
                    <a:bodyPr/>
                    <a:lstStyle/>
                    <a:p>
                      <a:pPr marR="2235200" algn="l">
                        <a:lnSpc>
                          <a:spcPct val="100000"/>
                        </a:lnSpc>
                        <a:spcBef>
                          <a:spcPts val="1030"/>
                        </a:spcBef>
                      </a:pPr>
                      <a:r>
                        <a:rPr lang="af-ZA" sz="1800" spc="-10">
                          <a:latin typeface="Arial MT"/>
                          <a:cs typeface="Arial MT"/>
                        </a:rPr>
                        <a:t>Threat</a:t>
                      </a:r>
                      <a:endParaRPr lang="af-ZA" sz="1800">
                        <a:latin typeface="Arial MT"/>
                        <a:cs typeface="Arial MT"/>
                      </a:endParaRPr>
                    </a:p>
                    <a:p>
                      <a:pPr marR="2237105" algn="l">
                        <a:lnSpc>
                          <a:spcPct val="100000"/>
                        </a:lnSpc>
                      </a:pPr>
                      <a:r>
                        <a:rPr lang="af-ZA" sz="1800" spc="900">
                          <a:latin typeface="MS PGothic"/>
                          <a:cs typeface="MS PGothic"/>
                        </a:rPr>
                        <a:t>（</a:t>
                      </a:r>
                      <a:r>
                        <a:rPr lang="ja-JP" altLang="en-US" sz="1800">
                          <a:latin typeface="MS PGothic"/>
                          <a:cs typeface="MS PGothic"/>
                        </a:rPr>
                        <a:t>脅威</a:t>
                      </a:r>
                      <a:r>
                        <a:rPr lang="ja-JP" altLang="en-US" sz="1800" spc="850">
                          <a:latin typeface="MS PGothic"/>
                          <a:cs typeface="MS PGothic"/>
                        </a:rPr>
                        <a:t>）</a:t>
                      </a:r>
                    </a:p>
                    <a:p>
                      <a:pPr marR="2237105" lvl="0" algn="l">
                        <a:lnSpc>
                          <a:spcPct val="100000"/>
                        </a:lnSpc>
                        <a:buNone/>
                      </a:pPr>
                      <a:endParaRPr lang="ja-JP" altLang="en-US" sz="1800" spc="850">
                        <a:latin typeface="MS PGothic"/>
                        <a:cs typeface="MS PGothic"/>
                      </a:endParaRPr>
                    </a:p>
                    <a:p>
                      <a:pPr marR="2237105" lvl="0" algn="l">
                        <a:lnSpc>
                          <a:spcPct val="100000"/>
                        </a:lnSpc>
                        <a:buNone/>
                      </a:pPr>
                      <a:r>
                        <a:rPr lang="ja-JP" altLang="en-US" sz="1800" spc="850">
                          <a:latin typeface="MS PGothic"/>
                          <a:cs typeface="MS PGothic"/>
                        </a:rPr>
                        <a:t>　</a:t>
                      </a:r>
                      <a:endParaRPr lang="en-US" altLang="ja-JP" sz="1800" spc="850">
                        <a:latin typeface="MS PGothic"/>
                        <a:cs typeface="MS PGothic"/>
                      </a:endParaRPr>
                    </a:p>
                    <a:p>
                      <a:pPr marR="2237105" lvl="0" algn="l">
                        <a:lnSpc>
                          <a:spcPct val="100000"/>
                        </a:lnSpc>
                        <a:buNone/>
                      </a:pPr>
                      <a:endParaRPr lang="ja-JP" altLang="en-US" sz="1800" spc="850">
                        <a:latin typeface="MS PGothic"/>
                        <a:cs typeface="MS PGothic"/>
                      </a:endParaRPr>
                    </a:p>
                  </a:txBody>
                  <a:tcPr marL="0" marR="0" marT="130810" marB="0">
                    <a:lnL w="9525">
                      <a:solidFill>
                        <a:srgbClr val="000000"/>
                      </a:solidFill>
                      <a:prstDash val="solid"/>
                    </a:lnL>
                    <a:lnR w="28575">
                      <a:solidFill>
                        <a:srgbClr val="000000"/>
                      </a:solidFill>
                      <a:prstDash val="solid"/>
                    </a:lnR>
                    <a:lnT w="952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bl>
          </a:graphicData>
        </a:graphic>
      </p:graphicFrame>
      <p:sp>
        <p:nvSpPr>
          <p:cNvPr id="9" name="object 9"/>
          <p:cNvSpPr txBox="1">
            <a:spLocks noGrp="1"/>
          </p:cNvSpPr>
          <p:nvPr>
            <p:ph type="title"/>
          </p:nvPr>
        </p:nvSpPr>
        <p:spPr>
          <a:xfrm>
            <a:off x="264159" y="122830"/>
            <a:ext cx="3225800" cy="391160"/>
          </a:xfrm>
          <a:prstGeom prst="rect">
            <a:avLst/>
          </a:prstGeom>
        </p:spPr>
        <p:txBody>
          <a:bodyPr vert="horz" wrap="square" lIns="0" tIns="12700" rIns="0" bIns="0" rtlCol="0">
            <a:spAutoFit/>
          </a:bodyPr>
          <a:lstStyle/>
          <a:p>
            <a:pPr marL="12700">
              <a:lnSpc>
                <a:spcPct val="100000"/>
              </a:lnSpc>
              <a:spcBef>
                <a:spcPts val="100"/>
              </a:spcBef>
              <a:tabLst>
                <a:tab pos="1078865" algn="l"/>
              </a:tabLst>
            </a:pPr>
            <a:r>
              <a:rPr sz="2400">
                <a:latin typeface="MS PGothic"/>
                <a:cs typeface="MS PGothic"/>
              </a:rPr>
              <a:t>練</a:t>
            </a:r>
            <a:r>
              <a:rPr sz="2400" spc="790">
                <a:latin typeface="MS PGothic"/>
                <a:cs typeface="MS PGothic"/>
              </a:rPr>
              <a:t>習</a:t>
            </a:r>
            <a:r>
              <a:rPr sz="2400" spc="345">
                <a:latin typeface="MS PGothic"/>
                <a:cs typeface="MS PGothic"/>
              </a:rPr>
              <a:t>：</a:t>
            </a:r>
            <a:r>
              <a:rPr sz="2400">
                <a:latin typeface="MS PGothic"/>
                <a:cs typeface="MS PGothic"/>
              </a:rPr>
              <a:t>	</a:t>
            </a:r>
            <a:r>
              <a:rPr sz="2400" spc="235">
                <a:latin typeface="MS PGothic"/>
                <a:cs typeface="MS PGothic"/>
              </a:rPr>
              <a:t>（</a:t>
            </a:r>
            <a:r>
              <a:rPr sz="2400" spc="235">
                <a:latin typeface="Arial MT"/>
                <a:cs typeface="Arial MT"/>
              </a:rPr>
              <a:t>SWOT</a:t>
            </a:r>
            <a:r>
              <a:rPr sz="2400">
                <a:latin typeface="MS PGothic"/>
                <a:cs typeface="MS PGothic"/>
              </a:rPr>
              <a:t>分析</a:t>
            </a:r>
            <a:r>
              <a:rPr sz="2400" spc="1150">
                <a:latin typeface="MS PGothic"/>
                <a:cs typeface="MS PGothic"/>
              </a:rPr>
              <a:t>）</a:t>
            </a:r>
            <a:endParaRPr sz="2400">
              <a:latin typeface="MS PGothic"/>
              <a:cs typeface="MS PGothic"/>
            </a:endParaRPr>
          </a:p>
        </p:txBody>
      </p:sp>
      <p:sp>
        <p:nvSpPr>
          <p:cNvPr id="10" name="object 10"/>
          <p:cNvSpPr txBox="1"/>
          <p:nvPr/>
        </p:nvSpPr>
        <p:spPr>
          <a:xfrm>
            <a:off x="1969770" y="653690"/>
            <a:ext cx="1358900" cy="323850"/>
          </a:xfrm>
          <a:prstGeom prst="rect">
            <a:avLst/>
          </a:prstGeom>
          <a:ln w="25518">
            <a:solidFill>
              <a:srgbClr val="FF0000"/>
            </a:solidFill>
          </a:ln>
        </p:spPr>
        <p:txBody>
          <a:bodyPr vert="horz" wrap="square" lIns="0" tIns="24130" rIns="0" bIns="0" rtlCol="0">
            <a:spAutoFit/>
          </a:bodyPr>
          <a:lstStyle/>
          <a:p>
            <a:pPr marL="222250">
              <a:lnSpc>
                <a:spcPct val="100000"/>
              </a:lnSpc>
              <a:spcBef>
                <a:spcPts val="190"/>
              </a:spcBef>
            </a:pPr>
            <a:r>
              <a:rPr sz="1800" spc="-15">
                <a:solidFill>
                  <a:srgbClr val="FF0000"/>
                </a:solidFill>
                <a:latin typeface="MS PGothic"/>
                <a:cs typeface="MS PGothic"/>
              </a:rPr>
              <a:t>内部環境</a:t>
            </a:r>
            <a:endParaRPr sz="1800">
              <a:latin typeface="MS PGothic"/>
              <a:cs typeface="MS PGothic"/>
            </a:endParaRPr>
          </a:p>
        </p:txBody>
      </p:sp>
      <p:sp>
        <p:nvSpPr>
          <p:cNvPr id="11" name="object 11"/>
          <p:cNvSpPr/>
          <p:nvPr/>
        </p:nvSpPr>
        <p:spPr>
          <a:xfrm>
            <a:off x="5753100" y="717190"/>
            <a:ext cx="1358900" cy="322580"/>
          </a:xfrm>
          <a:custGeom>
            <a:avLst/>
            <a:gdLst/>
            <a:ahLst/>
            <a:cxnLst/>
            <a:rect l="l" t="t" r="r" b="b"/>
            <a:pathLst>
              <a:path w="1358900" h="322580">
                <a:moveTo>
                  <a:pt x="679450" y="322579"/>
                </a:moveTo>
                <a:lnTo>
                  <a:pt x="0" y="322579"/>
                </a:lnTo>
                <a:lnTo>
                  <a:pt x="0" y="0"/>
                </a:lnTo>
                <a:lnTo>
                  <a:pt x="1358900" y="0"/>
                </a:lnTo>
                <a:lnTo>
                  <a:pt x="1358900" y="322579"/>
                </a:lnTo>
                <a:lnTo>
                  <a:pt x="679450" y="322579"/>
                </a:lnTo>
                <a:close/>
              </a:path>
            </a:pathLst>
          </a:custGeom>
          <a:ln w="25518">
            <a:solidFill>
              <a:srgbClr val="245EF2"/>
            </a:solidFill>
          </a:ln>
        </p:spPr>
        <p:txBody>
          <a:bodyPr wrap="square" lIns="0" tIns="0" rIns="0" bIns="0" rtlCol="0"/>
          <a:lstStyle/>
          <a:p>
            <a:endParaRPr/>
          </a:p>
        </p:txBody>
      </p:sp>
      <p:sp>
        <p:nvSpPr>
          <p:cNvPr id="12" name="object 12"/>
          <p:cNvSpPr txBox="1"/>
          <p:nvPr/>
        </p:nvSpPr>
        <p:spPr>
          <a:xfrm>
            <a:off x="5765858" y="728620"/>
            <a:ext cx="1333500" cy="299720"/>
          </a:xfrm>
          <a:prstGeom prst="rect">
            <a:avLst/>
          </a:prstGeom>
        </p:spPr>
        <p:txBody>
          <a:bodyPr vert="horz" wrap="square" lIns="0" tIns="12700" rIns="0" bIns="0" rtlCol="0">
            <a:spAutoFit/>
          </a:bodyPr>
          <a:lstStyle/>
          <a:p>
            <a:pPr marL="208915">
              <a:lnSpc>
                <a:spcPct val="100000"/>
              </a:lnSpc>
              <a:spcBef>
                <a:spcPts val="100"/>
              </a:spcBef>
            </a:pPr>
            <a:r>
              <a:rPr sz="1800" spc="-15">
                <a:solidFill>
                  <a:srgbClr val="245EF2"/>
                </a:solidFill>
                <a:latin typeface="MS PGothic"/>
                <a:cs typeface="MS PGothic"/>
              </a:rPr>
              <a:t>外部環境</a:t>
            </a:r>
            <a:endParaRPr sz="1800">
              <a:latin typeface="MS PGothic"/>
              <a:cs typeface="MS PGothic"/>
            </a:endParaRPr>
          </a:p>
        </p:txBody>
      </p:sp>
      <p:sp>
        <p:nvSpPr>
          <p:cNvPr id="13" name="テキスト ボックス 12">
            <a:extLst>
              <a:ext uri="{FF2B5EF4-FFF2-40B4-BE49-F238E27FC236}">
                <a16:creationId xmlns:a16="http://schemas.microsoft.com/office/drawing/2014/main" id="{C1061508-BC13-0071-B4E1-B55B6B3B60A3}"/>
              </a:ext>
            </a:extLst>
          </p:cNvPr>
          <p:cNvSpPr txBox="1"/>
          <p:nvPr/>
        </p:nvSpPr>
        <p:spPr>
          <a:xfrm>
            <a:off x="4593147" y="4267200"/>
            <a:ext cx="333375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t>・外資系の競合他社が</a:t>
            </a:r>
            <a:endParaRPr lang="ja-JP"/>
          </a:p>
          <a:p>
            <a:pPr algn="l"/>
            <a:r>
              <a:rPr lang="ja-JP" altLang="en-US"/>
              <a:t>存在する</a:t>
            </a:r>
          </a:p>
        </p:txBody>
      </p:sp>
      <p:sp>
        <p:nvSpPr>
          <p:cNvPr id="14" name="テキスト ボックス 13">
            <a:extLst>
              <a:ext uri="{FF2B5EF4-FFF2-40B4-BE49-F238E27FC236}">
                <a16:creationId xmlns:a16="http://schemas.microsoft.com/office/drawing/2014/main" id="{AC7B58EC-9C7D-968F-F91E-CB44F7EC267A}"/>
              </a:ext>
            </a:extLst>
          </p:cNvPr>
          <p:cNvSpPr txBox="1"/>
          <p:nvPr/>
        </p:nvSpPr>
        <p:spPr>
          <a:xfrm>
            <a:off x="4606011" y="4848948"/>
            <a:ext cx="2937789" cy="369332"/>
          </a:xfrm>
          <a:prstGeom prst="rect">
            <a:avLst/>
          </a:prstGeom>
          <a:noFill/>
        </p:spPr>
        <p:txBody>
          <a:bodyPr wrap="square" lIns="91440" tIns="45720" rIns="91440" bIns="45720" rtlCol="0" anchor="t">
            <a:spAutoFit/>
          </a:bodyPr>
          <a:lstStyle/>
          <a:p>
            <a:r>
              <a:rPr kumimoji="1" lang="ja-JP" altLang="en-US"/>
              <a:t>・</a:t>
            </a:r>
            <a:r>
              <a:rPr kumimoji="1" lang="en-US" altLang="ja-JP" err="1"/>
              <a:t>DtoC</a:t>
            </a:r>
            <a:r>
              <a:rPr kumimoji="1" lang="ja-JP" altLang="en-US"/>
              <a:t>ビジネスの台頭</a:t>
            </a:r>
          </a:p>
        </p:txBody>
      </p:sp>
      <p:sp>
        <p:nvSpPr>
          <p:cNvPr id="15" name="テキスト ボックス 14">
            <a:extLst>
              <a:ext uri="{FF2B5EF4-FFF2-40B4-BE49-F238E27FC236}">
                <a16:creationId xmlns:a16="http://schemas.microsoft.com/office/drawing/2014/main" id="{32E282D6-342E-416C-2317-2ED054E4E711}"/>
              </a:ext>
            </a:extLst>
          </p:cNvPr>
          <p:cNvSpPr txBox="1"/>
          <p:nvPr/>
        </p:nvSpPr>
        <p:spPr>
          <a:xfrm>
            <a:off x="4667278" y="2022948"/>
            <a:ext cx="3416320" cy="1200329"/>
          </a:xfrm>
          <a:prstGeom prst="rect">
            <a:avLst/>
          </a:prstGeom>
          <a:noFill/>
        </p:spPr>
        <p:txBody>
          <a:bodyPr wrap="none" rtlCol="0">
            <a:spAutoFit/>
          </a:bodyPr>
          <a:lstStyle/>
          <a:p>
            <a:r>
              <a:rPr kumimoji="1" lang="ja-JP" altLang="en-US"/>
              <a:t>・</a:t>
            </a:r>
            <a:r>
              <a:rPr kumimoji="1" lang="en-US" altLang="ja-JP"/>
              <a:t>EC</a:t>
            </a:r>
            <a:r>
              <a:rPr kumimoji="1" lang="ja-JP" altLang="en-US"/>
              <a:t>市場利用者の拡大</a:t>
            </a:r>
            <a:endParaRPr kumimoji="1" lang="en-US" altLang="ja-JP"/>
          </a:p>
          <a:p>
            <a:endParaRPr kumimoji="1" lang="en-US" altLang="ja-JP"/>
          </a:p>
          <a:p>
            <a:r>
              <a:rPr kumimoji="1" lang="ja-JP" altLang="en-US"/>
              <a:t>・「巣ごもり消費」などの接触</a:t>
            </a:r>
            <a:endParaRPr kumimoji="1" lang="en-US" altLang="ja-JP"/>
          </a:p>
          <a:p>
            <a:r>
              <a:rPr kumimoji="1" lang="ja-JP" altLang="en-US"/>
              <a:t>を避けた購入方法の需要増</a:t>
            </a:r>
          </a:p>
        </p:txBody>
      </p:sp>
      <p:pic>
        <p:nvPicPr>
          <p:cNvPr id="16" name="図 15">
            <a:extLst>
              <a:ext uri="{FF2B5EF4-FFF2-40B4-BE49-F238E27FC236}">
                <a16:creationId xmlns:a16="http://schemas.microsoft.com/office/drawing/2014/main" id="{A5618C70-8E3A-3A25-1D4A-7420A2A9231A}"/>
              </a:ext>
            </a:extLst>
          </p:cNvPr>
          <p:cNvPicPr>
            <a:picLocks noChangeAspect="1"/>
          </p:cNvPicPr>
          <p:nvPr/>
        </p:nvPicPr>
        <p:blipFill rotWithShape="1">
          <a:blip r:embed="rId2"/>
          <a:srcRect t="21526" b="29976"/>
          <a:stretch/>
        </p:blipFill>
        <p:spPr>
          <a:xfrm>
            <a:off x="7239000" y="152400"/>
            <a:ext cx="1485900" cy="7063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04927" y="1012238"/>
            <a:ext cx="7967345" cy="118745"/>
            <a:chOff x="604927" y="1012238"/>
            <a:chExt cx="7967345" cy="118745"/>
          </a:xfrm>
        </p:grpSpPr>
        <p:sp>
          <p:nvSpPr>
            <p:cNvPr id="3" name="object 3"/>
            <p:cNvSpPr/>
            <p:nvPr/>
          </p:nvSpPr>
          <p:spPr>
            <a:xfrm>
              <a:off x="609599" y="1016910"/>
              <a:ext cx="4655820" cy="109220"/>
            </a:xfrm>
            <a:custGeom>
              <a:avLst/>
              <a:gdLst/>
              <a:ahLst/>
              <a:cxnLst/>
              <a:rect l="l" t="t" r="r" b="b"/>
              <a:pathLst>
                <a:path w="4655820" h="109219">
                  <a:moveTo>
                    <a:pt x="0" y="0"/>
                  </a:moveTo>
                  <a:lnTo>
                    <a:pt x="4655820" y="0"/>
                  </a:lnTo>
                  <a:lnTo>
                    <a:pt x="4655820" y="109219"/>
                  </a:lnTo>
                  <a:lnTo>
                    <a:pt x="0" y="109219"/>
                  </a:lnTo>
                  <a:lnTo>
                    <a:pt x="0" y="0"/>
                  </a:lnTo>
                  <a:close/>
                </a:path>
              </a:pathLst>
            </a:custGeom>
            <a:solidFill>
              <a:srgbClr val="91CF4F"/>
            </a:solidFill>
          </p:spPr>
          <p:txBody>
            <a:bodyPr wrap="square" lIns="0" tIns="0" rIns="0" bIns="0" rtlCol="0"/>
            <a:lstStyle/>
            <a:p>
              <a:endParaRPr/>
            </a:p>
          </p:txBody>
        </p:sp>
        <p:sp>
          <p:nvSpPr>
            <p:cNvPr id="4" name="object 4"/>
            <p:cNvSpPr/>
            <p:nvPr/>
          </p:nvSpPr>
          <p:spPr>
            <a:xfrm>
              <a:off x="609599" y="1016910"/>
              <a:ext cx="7957820" cy="0"/>
            </a:xfrm>
            <a:custGeom>
              <a:avLst/>
              <a:gdLst/>
              <a:ahLst/>
              <a:cxnLst/>
              <a:rect l="l" t="t" r="r" b="b"/>
              <a:pathLst>
                <a:path w="7957820">
                  <a:moveTo>
                    <a:pt x="0" y="0"/>
                  </a:moveTo>
                  <a:lnTo>
                    <a:pt x="7957820" y="0"/>
                  </a:lnTo>
                </a:path>
              </a:pathLst>
            </a:custGeom>
            <a:ln w="9344">
              <a:solidFill>
                <a:srgbClr val="91CF4F"/>
              </a:solidFill>
            </a:ln>
          </p:spPr>
          <p:txBody>
            <a:bodyPr wrap="square" lIns="0" tIns="0" rIns="0" bIns="0" rtlCol="0"/>
            <a:lstStyle/>
            <a:p>
              <a:endParaRPr/>
            </a:p>
          </p:txBody>
        </p:sp>
        <p:sp>
          <p:nvSpPr>
            <p:cNvPr id="5" name="object 5"/>
            <p:cNvSpPr/>
            <p:nvPr/>
          </p:nvSpPr>
          <p:spPr>
            <a:xfrm>
              <a:off x="604926" y="1012249"/>
              <a:ext cx="7967345" cy="118745"/>
            </a:xfrm>
            <a:custGeom>
              <a:avLst/>
              <a:gdLst/>
              <a:ahLst/>
              <a:cxnLst/>
              <a:rect l="l" t="t" r="r" b="b"/>
              <a:pathLst>
                <a:path w="7967345" h="118744">
                  <a:moveTo>
                    <a:pt x="9334" y="4660"/>
                  </a:moveTo>
                  <a:lnTo>
                    <a:pt x="7975" y="1358"/>
                  </a:lnTo>
                  <a:lnTo>
                    <a:pt x="4673" y="0"/>
                  </a:lnTo>
                  <a:lnTo>
                    <a:pt x="1358" y="1358"/>
                  </a:lnTo>
                  <a:lnTo>
                    <a:pt x="0" y="4660"/>
                  </a:lnTo>
                  <a:lnTo>
                    <a:pt x="1358" y="7975"/>
                  </a:lnTo>
                  <a:lnTo>
                    <a:pt x="4673" y="9334"/>
                  </a:lnTo>
                  <a:lnTo>
                    <a:pt x="7975" y="7975"/>
                  </a:lnTo>
                  <a:lnTo>
                    <a:pt x="9334" y="4660"/>
                  </a:lnTo>
                  <a:close/>
                </a:path>
                <a:path w="7967345" h="118744">
                  <a:moveTo>
                    <a:pt x="7967154" y="113880"/>
                  </a:moveTo>
                  <a:lnTo>
                    <a:pt x="7965795" y="110578"/>
                  </a:lnTo>
                  <a:lnTo>
                    <a:pt x="7962493" y="109220"/>
                  </a:lnTo>
                  <a:lnTo>
                    <a:pt x="7959179" y="110578"/>
                  </a:lnTo>
                  <a:lnTo>
                    <a:pt x="7957820" y="113880"/>
                  </a:lnTo>
                  <a:lnTo>
                    <a:pt x="7959179" y="117195"/>
                  </a:lnTo>
                  <a:lnTo>
                    <a:pt x="7962493" y="118554"/>
                  </a:lnTo>
                  <a:lnTo>
                    <a:pt x="7965795" y="117195"/>
                  </a:lnTo>
                  <a:lnTo>
                    <a:pt x="7967154" y="113880"/>
                  </a:lnTo>
                  <a:close/>
                </a:path>
              </a:pathLst>
            </a:custGeom>
            <a:solidFill>
              <a:srgbClr val="91CF4F"/>
            </a:solidFill>
          </p:spPr>
          <p:txBody>
            <a:bodyPr wrap="square" lIns="0" tIns="0" rIns="0" bIns="0" rtlCol="0"/>
            <a:lstStyle/>
            <a:p>
              <a:endParaRPr/>
            </a:p>
          </p:txBody>
        </p:sp>
      </p:grpSp>
      <p:sp>
        <p:nvSpPr>
          <p:cNvPr id="6" name="object 6"/>
          <p:cNvSpPr/>
          <p:nvPr/>
        </p:nvSpPr>
        <p:spPr>
          <a:xfrm>
            <a:off x="609600" y="6309000"/>
            <a:ext cx="7924800" cy="0"/>
          </a:xfrm>
          <a:custGeom>
            <a:avLst/>
            <a:gdLst/>
            <a:ahLst/>
            <a:cxnLst/>
            <a:rect l="l" t="t" r="r" b="b"/>
            <a:pathLst>
              <a:path w="7924800">
                <a:moveTo>
                  <a:pt x="0" y="0"/>
                </a:moveTo>
                <a:lnTo>
                  <a:pt x="7924800" y="0"/>
                </a:lnTo>
              </a:path>
            </a:pathLst>
          </a:custGeom>
          <a:ln w="3234">
            <a:solidFill>
              <a:srgbClr val="91CF4F"/>
            </a:solidFill>
          </a:ln>
        </p:spPr>
        <p:txBody>
          <a:bodyPr wrap="square" lIns="0" tIns="0" rIns="0" bIns="0" rtlCol="0"/>
          <a:lstStyle/>
          <a:p>
            <a:endParaRPr/>
          </a:p>
        </p:txBody>
      </p:sp>
      <p:sp>
        <p:nvSpPr>
          <p:cNvPr id="7" name="object 7"/>
          <p:cNvSpPr txBox="1"/>
          <p:nvPr/>
        </p:nvSpPr>
        <p:spPr>
          <a:xfrm>
            <a:off x="8299450" y="6302650"/>
            <a:ext cx="309245" cy="330200"/>
          </a:xfrm>
          <a:prstGeom prst="rect">
            <a:avLst/>
          </a:prstGeom>
        </p:spPr>
        <p:txBody>
          <a:bodyPr vert="horz" wrap="square" lIns="0" tIns="12700" rIns="0" bIns="0" rtlCol="0">
            <a:spAutoFit/>
          </a:bodyPr>
          <a:lstStyle/>
          <a:p>
            <a:pPr marL="12700">
              <a:lnSpc>
                <a:spcPct val="100000"/>
              </a:lnSpc>
              <a:spcBef>
                <a:spcPts val="100"/>
              </a:spcBef>
            </a:pPr>
            <a:r>
              <a:rPr sz="2000" spc="-25">
                <a:solidFill>
                  <a:srgbClr val="003366"/>
                </a:solidFill>
                <a:latin typeface="Arial MT"/>
                <a:cs typeface="Arial MT"/>
              </a:rPr>
              <a:t>34</a:t>
            </a:r>
            <a:endParaRPr sz="2000">
              <a:latin typeface="Arial MT"/>
              <a:cs typeface="Arial MT"/>
            </a:endParaRPr>
          </a:p>
        </p:txBody>
      </p:sp>
      <p:graphicFrame>
        <p:nvGraphicFramePr>
          <p:cNvPr id="8" name="object 8"/>
          <p:cNvGraphicFramePr>
            <a:graphicFrameLocks noGrp="1"/>
          </p:cNvGraphicFramePr>
          <p:nvPr>
            <p:extLst>
              <p:ext uri="{D42A27DB-BD31-4B8C-83A1-F6EECF244321}">
                <p14:modId xmlns:p14="http://schemas.microsoft.com/office/powerpoint/2010/main" val="2494416506"/>
              </p:ext>
            </p:extLst>
          </p:nvPr>
        </p:nvGraphicFramePr>
        <p:xfrm>
          <a:off x="812740" y="1129881"/>
          <a:ext cx="7240270" cy="7454265"/>
        </p:xfrm>
        <a:graphic>
          <a:graphicData uri="http://schemas.openxmlformats.org/drawingml/2006/table">
            <a:tbl>
              <a:tblPr firstRow="1" bandRow="1">
                <a:tableStyleId>{2D5ABB26-0587-4C30-8999-92F81FD0307C}</a:tableStyleId>
              </a:tblPr>
              <a:tblGrid>
                <a:gridCol w="3619500">
                  <a:extLst>
                    <a:ext uri="{9D8B030D-6E8A-4147-A177-3AD203B41FA5}">
                      <a16:colId xmlns:a16="http://schemas.microsoft.com/office/drawing/2014/main" val="20000"/>
                    </a:ext>
                  </a:extLst>
                </a:gridCol>
                <a:gridCol w="3620770">
                  <a:extLst>
                    <a:ext uri="{9D8B030D-6E8A-4147-A177-3AD203B41FA5}">
                      <a16:colId xmlns:a16="http://schemas.microsoft.com/office/drawing/2014/main" val="20001"/>
                    </a:ext>
                  </a:extLst>
                </a:gridCol>
              </a:tblGrid>
              <a:tr h="2382520">
                <a:tc>
                  <a:txBody>
                    <a:bodyPr/>
                    <a:lstStyle/>
                    <a:p>
                      <a:pPr marL="367030">
                        <a:lnSpc>
                          <a:spcPct val="100000"/>
                        </a:lnSpc>
                        <a:spcBef>
                          <a:spcPts val="1140"/>
                        </a:spcBef>
                      </a:pPr>
                      <a:r>
                        <a:rPr lang="af-ZA" sz="1800" spc="-10" err="1">
                          <a:latin typeface="Arial MT"/>
                          <a:cs typeface="Arial MT"/>
                        </a:rPr>
                        <a:t>Strength</a:t>
                      </a:r>
                      <a:r>
                        <a:rPr lang="en-US" altLang="ja-JP" sz="1800" spc="-10">
                          <a:latin typeface="Arial MT"/>
                          <a:cs typeface="Arial MT"/>
                        </a:rPr>
                        <a:t>×opportunity</a:t>
                      </a:r>
                      <a:endParaRPr lang="af-ZA" sz="1800">
                        <a:latin typeface="Arial MT"/>
                        <a:cs typeface="Arial MT"/>
                      </a:endParaRPr>
                    </a:p>
                    <a:p>
                      <a:pPr marL="341630">
                        <a:lnSpc>
                          <a:spcPct val="100000"/>
                        </a:lnSpc>
                      </a:pPr>
                      <a:r>
                        <a:rPr lang="ja-JP" altLang="en-US" sz="1800" spc="245">
                          <a:latin typeface="MS PGothic"/>
                          <a:cs typeface="MS PGothic"/>
                        </a:rPr>
                        <a:t>・保健や銀行、旅行などを通販サイトのポイント利用を通じて拡大可能</a:t>
                      </a:r>
                    </a:p>
                    <a:p>
                      <a:pPr marL="341630" lvl="0">
                        <a:lnSpc>
                          <a:spcPct val="100000"/>
                        </a:lnSpc>
                        <a:buNone/>
                      </a:pPr>
                      <a:endParaRPr lang="ja-JP" altLang="en-US" sz="1800" spc="245">
                        <a:latin typeface="MS PGothic"/>
                        <a:cs typeface="MS PGothic"/>
                      </a:endParaRPr>
                    </a:p>
                  </a:txBody>
                  <a:tcPr marL="0" marR="0" marT="144780" marB="0">
                    <a:lnL w="28575">
                      <a:solidFill>
                        <a:srgbClr val="000000"/>
                      </a:solidFill>
                      <a:prstDash val="solid"/>
                    </a:lnL>
                    <a:lnR w="9525">
                      <a:solidFill>
                        <a:srgbClr val="000000"/>
                      </a:solidFill>
                      <a:prstDash val="solid"/>
                    </a:lnR>
                    <a:lnT w="28575">
                      <a:solidFill>
                        <a:srgbClr val="000000"/>
                      </a:solidFill>
                      <a:prstDash val="solid"/>
                    </a:lnT>
                    <a:lnB w="9525">
                      <a:solidFill>
                        <a:srgbClr val="000000"/>
                      </a:solidFill>
                      <a:prstDash val="solid"/>
                    </a:lnB>
                  </a:tcPr>
                </a:tc>
                <a:tc>
                  <a:txBody>
                    <a:bodyPr/>
                    <a:lstStyle/>
                    <a:p>
                      <a:pPr marR="2032635" algn="l">
                        <a:lnSpc>
                          <a:spcPct val="100000"/>
                        </a:lnSpc>
                        <a:spcBef>
                          <a:spcPts val="1600"/>
                        </a:spcBef>
                      </a:pPr>
                      <a:r>
                        <a:rPr lang="en-US" sz="1800" spc="-10">
                          <a:latin typeface="Arial MT"/>
                          <a:cs typeface="Arial MT"/>
                        </a:rPr>
                        <a:t>　</a:t>
                      </a:r>
                      <a:r>
                        <a:rPr lang="en-US" sz="1800" spc="-10" err="1">
                          <a:latin typeface="Arial MT"/>
                          <a:cs typeface="Arial MT"/>
                        </a:rPr>
                        <a:t>Strength</a:t>
                      </a:r>
                      <a:r>
                        <a:rPr lang="en-US" altLang="ja-JP" sz="1800" spc="-10" err="1">
                          <a:latin typeface="Arial MT"/>
                          <a:cs typeface="Arial MT"/>
                        </a:rPr>
                        <a:t>×Threat</a:t>
                      </a:r>
                    </a:p>
                    <a:p>
                      <a:pPr marR="2032635" lvl="0" algn="l">
                        <a:lnSpc>
                          <a:spcPct val="100000"/>
                        </a:lnSpc>
                        <a:spcBef>
                          <a:spcPts val="1600"/>
                        </a:spcBef>
                        <a:buNone/>
                      </a:pPr>
                      <a:r>
                        <a:rPr lang="en-US" altLang="ja-JP" sz="1800" spc="-10" err="1">
                          <a:latin typeface="Arial MT"/>
                          <a:cs typeface="Arial MT"/>
                        </a:rPr>
                        <a:t>独自の経済圏を海外にも拡大。特に、Amazon</a:t>
                      </a:r>
                      <a:r>
                        <a:rPr lang="en-US" altLang="ja-JP" sz="1800" spc="-10">
                          <a:latin typeface="Arial MT"/>
                          <a:cs typeface="Arial MT"/>
                        </a:rPr>
                        <a:t> がまだ事業を拡大していない東南アジアなどを中心に事業拡大を目指す。また、大手であることを生かしDtoCビジネスの拡大を手助けするようなサービスを作る</a:t>
                      </a:r>
                    </a:p>
                  </a:txBody>
                  <a:tcPr marL="0" marR="0" marT="203200" marB="0">
                    <a:lnL w="9525">
                      <a:solidFill>
                        <a:srgbClr val="000000"/>
                      </a:solidFill>
                      <a:prstDash val="solid"/>
                    </a:lnL>
                    <a:lnR w="28575">
                      <a:solidFill>
                        <a:srgbClr val="000000"/>
                      </a:solidFill>
                      <a:prstDash val="solid"/>
                    </a:lnR>
                    <a:lnT w="2857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2384425">
                <a:tc>
                  <a:txBody>
                    <a:bodyPr/>
                    <a:lstStyle/>
                    <a:p>
                      <a:pPr marL="247650">
                        <a:lnSpc>
                          <a:spcPct val="100000"/>
                        </a:lnSpc>
                        <a:spcBef>
                          <a:spcPts val="1420"/>
                        </a:spcBef>
                      </a:pPr>
                      <a:r>
                        <a:rPr sz="1800" spc="-10" err="1">
                          <a:latin typeface="Arial MT"/>
                          <a:cs typeface="Arial MT"/>
                        </a:rPr>
                        <a:t>Weekness</a:t>
                      </a:r>
                      <a:r>
                        <a:rPr lang="en-US" altLang="ja-JP" sz="1800" spc="-10" err="1">
                          <a:latin typeface="Arial MT"/>
                          <a:cs typeface="Arial MT"/>
                        </a:rPr>
                        <a:t>×opportunity</a:t>
                      </a:r>
                      <a:endParaRPr sz="1800">
                        <a:latin typeface="Arial MT"/>
                        <a:cs typeface="Arial MT"/>
                      </a:endParaRPr>
                    </a:p>
                    <a:p>
                      <a:pPr marL="0" marR="0" lvl="0" indent="0">
                        <a:lnSpc>
                          <a:spcPct val="100000"/>
                        </a:lnSpc>
                        <a:spcBef>
                          <a:spcPts val="0"/>
                        </a:spcBef>
                        <a:spcAft>
                          <a:spcPts val="0"/>
                        </a:spcAft>
                        <a:buNone/>
                      </a:pPr>
                      <a:r>
                        <a:rPr lang="en-US" altLang="ja-JP" sz="1800" b="0" i="0" u="none" strike="noStrike" noProof="0">
                          <a:solidFill>
                            <a:srgbClr val="000000"/>
                          </a:solidFill>
                          <a:latin typeface="MS Gothic"/>
                          <a:ea typeface="Meiryo UI"/>
                        </a:rPr>
                        <a:t>　</a:t>
                      </a:r>
                      <a:r>
                        <a:rPr lang="en-US" altLang="ja-JP" sz="1600" b="0" i="0" u="none" strike="noStrike" noProof="0">
                          <a:solidFill>
                            <a:srgbClr val="000000"/>
                          </a:solidFill>
                          <a:latin typeface="Meiryo UI"/>
                          <a:ea typeface="Meiryo UI"/>
                        </a:rPr>
                        <a:t>EC</a:t>
                      </a:r>
                      <a:r>
                        <a:rPr lang="ja-JP" sz="1600" b="0" i="0" u="none" strike="noStrike" noProof="0">
                          <a:solidFill>
                            <a:srgbClr val="000000"/>
                          </a:solidFill>
                          <a:latin typeface="Meiryo UI"/>
                          <a:ea typeface="Meiryo UI"/>
                        </a:rPr>
                        <a:t>市場利用者の拡大</a:t>
                      </a:r>
                      <a:r>
                        <a:rPr lang="ja-JP" altLang="en-US" sz="1600" b="0" i="0" u="none" strike="noStrike" noProof="0">
                          <a:solidFill>
                            <a:srgbClr val="000000"/>
                          </a:solidFill>
                          <a:latin typeface="Meiryo UI"/>
                          <a:ea typeface="Meiryo UI"/>
                        </a:rPr>
                        <a:t>や</a:t>
                      </a:r>
                      <a:r>
                        <a:rPr lang="ja-JP" sz="1600" b="0" i="0" u="none" strike="noStrike" noProof="0">
                          <a:solidFill>
                            <a:srgbClr val="000000"/>
                          </a:solidFill>
                          <a:latin typeface="Meiryo UI"/>
                          <a:ea typeface="Meiryo UI"/>
                        </a:rPr>
                        <a:t>接触を避けた</a:t>
                      </a:r>
                      <a:endParaRPr lang="ja-JP" altLang="en-US" sz="1600">
                        <a:latin typeface="Meiryo UI"/>
                        <a:ea typeface="Meiryo UI"/>
                      </a:endParaRPr>
                    </a:p>
                    <a:p>
                      <a:pPr marL="0" marR="0" lvl="0" indent="0">
                        <a:lnSpc>
                          <a:spcPct val="100000"/>
                        </a:lnSpc>
                        <a:spcBef>
                          <a:spcPts val="0"/>
                        </a:spcBef>
                        <a:spcAft>
                          <a:spcPts val="0"/>
                        </a:spcAft>
                        <a:buNone/>
                      </a:pPr>
                      <a:r>
                        <a:rPr lang="ja-JP" altLang="en-US" sz="1600" b="0" i="0" u="none" strike="noStrike" noProof="0">
                          <a:solidFill>
                            <a:srgbClr val="000000"/>
                          </a:solidFill>
                          <a:latin typeface="Meiryo UI"/>
                          <a:ea typeface="Meiryo UI"/>
                        </a:rPr>
                        <a:t>　　</a:t>
                      </a:r>
                      <a:r>
                        <a:rPr lang="ja-JP" sz="1600" b="0" i="0" u="none" strike="noStrike" noProof="0">
                          <a:solidFill>
                            <a:srgbClr val="000000"/>
                          </a:solidFill>
                          <a:latin typeface="Meiryo UI"/>
                          <a:ea typeface="Meiryo UI"/>
                        </a:rPr>
                        <a:t>購入方法の需要増により発達拡大した</a:t>
                      </a:r>
                      <a:endParaRPr lang="ja-JP" altLang="en-US" sz="1600">
                        <a:latin typeface="Meiryo UI"/>
                        <a:ea typeface="Meiryo UI"/>
                      </a:endParaRPr>
                    </a:p>
                    <a:p>
                      <a:pPr marL="0" marR="0" lvl="0" indent="0">
                        <a:lnSpc>
                          <a:spcPct val="100000"/>
                        </a:lnSpc>
                        <a:spcBef>
                          <a:spcPts val="0"/>
                        </a:spcBef>
                        <a:spcAft>
                          <a:spcPts val="0"/>
                        </a:spcAft>
                        <a:buNone/>
                      </a:pPr>
                      <a:r>
                        <a:rPr lang="ja-JP" altLang="en-US" sz="1600" b="0" i="0" u="none" strike="noStrike" noProof="0">
                          <a:solidFill>
                            <a:srgbClr val="000000"/>
                          </a:solidFill>
                          <a:latin typeface="Meiryo UI"/>
                          <a:ea typeface="Meiryo UI"/>
                        </a:rPr>
                        <a:t>　　</a:t>
                      </a:r>
                      <a:r>
                        <a:rPr lang="ja-JP" sz="1600" b="0" i="0" u="none" strike="noStrike" noProof="0">
                          <a:solidFill>
                            <a:srgbClr val="000000"/>
                          </a:solidFill>
                          <a:latin typeface="Meiryo UI"/>
                          <a:ea typeface="Meiryo UI"/>
                        </a:rPr>
                        <a:t>楽天市場を海外にも拡大する</a:t>
                      </a:r>
                      <a:r>
                        <a:rPr lang="ja-JP" altLang="en-US" sz="1600" b="0" i="0" u="none" strike="noStrike" noProof="0">
                          <a:solidFill>
                            <a:srgbClr val="000000"/>
                          </a:solidFill>
                          <a:latin typeface="Meiryo UI"/>
                          <a:ea typeface="Meiryo UI"/>
                        </a:rPr>
                        <a:t>。誰でも</a:t>
                      </a:r>
                      <a:endParaRPr lang="ja-JP" sz="1600">
                        <a:latin typeface="Meiryo UI"/>
                        <a:ea typeface="Meiryo UI"/>
                      </a:endParaRPr>
                    </a:p>
                    <a:p>
                      <a:pPr marL="0" marR="0" lvl="0" indent="0">
                        <a:lnSpc>
                          <a:spcPct val="100000"/>
                        </a:lnSpc>
                        <a:spcBef>
                          <a:spcPts val="0"/>
                        </a:spcBef>
                        <a:spcAft>
                          <a:spcPts val="0"/>
                        </a:spcAft>
                        <a:buNone/>
                      </a:pPr>
                      <a:r>
                        <a:rPr lang="ja-JP" altLang="en-US" sz="1600" b="0" i="0" u="none" strike="noStrike" noProof="0">
                          <a:solidFill>
                            <a:srgbClr val="000000"/>
                          </a:solidFill>
                          <a:latin typeface="Meiryo UI"/>
                          <a:ea typeface="Meiryo UI"/>
                        </a:rPr>
                        <a:t>　　開店できるという特性を生かし、</a:t>
                      </a:r>
                      <a:endParaRPr lang="ja-JP" sz="1600">
                        <a:latin typeface="Meiryo UI"/>
                        <a:ea typeface="Meiryo UI"/>
                      </a:endParaRPr>
                    </a:p>
                    <a:p>
                      <a:pPr marL="0" marR="0" lvl="0" indent="0">
                        <a:lnSpc>
                          <a:spcPct val="100000"/>
                        </a:lnSpc>
                        <a:spcBef>
                          <a:spcPts val="0"/>
                        </a:spcBef>
                        <a:spcAft>
                          <a:spcPts val="0"/>
                        </a:spcAft>
                        <a:buNone/>
                      </a:pPr>
                      <a:r>
                        <a:rPr lang="ja-JP" altLang="en-US" sz="1600" b="0" i="0" u="none" strike="noStrike" noProof="0">
                          <a:solidFill>
                            <a:srgbClr val="000000"/>
                          </a:solidFill>
                          <a:latin typeface="Meiryo UI"/>
                          <a:ea typeface="Meiryo UI"/>
                        </a:rPr>
                        <a:t>　　伝統工芸品などを中心に特設サイト</a:t>
                      </a:r>
                      <a:endParaRPr lang="ja-JP" sz="1600">
                        <a:latin typeface="Meiryo UI"/>
                        <a:ea typeface="Meiryo UI"/>
                      </a:endParaRPr>
                    </a:p>
                    <a:p>
                      <a:pPr marL="0" marR="0" lvl="0" indent="0">
                        <a:lnSpc>
                          <a:spcPct val="100000"/>
                        </a:lnSpc>
                        <a:spcBef>
                          <a:spcPts val="0"/>
                        </a:spcBef>
                        <a:spcAft>
                          <a:spcPts val="0"/>
                        </a:spcAft>
                        <a:buNone/>
                      </a:pPr>
                      <a:r>
                        <a:rPr lang="ja-JP" altLang="en-US" sz="1600" b="0" i="0" u="none" strike="noStrike" noProof="0">
                          <a:solidFill>
                            <a:srgbClr val="000000"/>
                          </a:solidFill>
                          <a:latin typeface="Meiryo UI"/>
                          <a:ea typeface="Meiryo UI"/>
                        </a:rPr>
                        <a:t>　　などを作る。</a:t>
                      </a:r>
                      <a:endParaRPr lang="ja-JP" sz="1600">
                        <a:latin typeface="Meiryo UI"/>
                        <a:ea typeface="Meiryo UI"/>
                      </a:endParaRPr>
                    </a:p>
                  </a:txBody>
                  <a:tcPr marL="0" marR="0" marT="180340" marB="0">
                    <a:lnL w="28575">
                      <a:solidFill>
                        <a:srgbClr val="000000"/>
                      </a:solidFill>
                      <a:prstDash val="solid"/>
                    </a:lnL>
                    <a:lnR w="9525">
                      <a:solidFill>
                        <a:srgbClr val="000000"/>
                      </a:solidFill>
                      <a:prstDash val="solid"/>
                    </a:lnR>
                    <a:lnT w="9525">
                      <a:solidFill>
                        <a:srgbClr val="000000"/>
                      </a:solidFill>
                      <a:prstDash val="solid"/>
                    </a:lnT>
                    <a:lnB w="28575">
                      <a:solidFill>
                        <a:srgbClr val="000000"/>
                      </a:solidFill>
                      <a:prstDash val="solid"/>
                    </a:lnB>
                  </a:tcPr>
                </a:tc>
                <a:tc>
                  <a:txBody>
                    <a:bodyPr/>
                    <a:lstStyle/>
                    <a:p>
                      <a:pPr marR="2235200" algn="ctr">
                        <a:lnSpc>
                          <a:spcPct val="100000"/>
                        </a:lnSpc>
                        <a:spcBef>
                          <a:spcPts val="1030"/>
                        </a:spcBef>
                      </a:pPr>
                      <a:r>
                        <a:rPr lang="af-ZA" sz="1800" spc="-10" err="1">
                          <a:latin typeface="Arial MT"/>
                          <a:cs typeface="Arial MT"/>
                        </a:rPr>
                        <a:t>Weekness</a:t>
                      </a:r>
                      <a:r>
                        <a:rPr lang="en-US" altLang="ja-JP" sz="1800" spc="-10">
                          <a:latin typeface="Arial MT"/>
                          <a:cs typeface="Arial MT"/>
                        </a:rPr>
                        <a:t>×</a:t>
                      </a:r>
                      <a:r>
                        <a:rPr lang="af-ZA" sz="1800" spc="-10" err="1">
                          <a:latin typeface="Arial MT"/>
                          <a:cs typeface="Arial MT"/>
                        </a:rPr>
                        <a:t>Threat</a:t>
                      </a:r>
                      <a:endParaRPr lang="af-ZA" sz="1800" err="1">
                        <a:latin typeface="Arial MT"/>
                        <a:cs typeface="Arial MT"/>
                      </a:endParaRPr>
                    </a:p>
                    <a:p>
                      <a:pPr marR="2237105" algn="ctr">
                        <a:lnSpc>
                          <a:spcPct val="100000"/>
                        </a:lnSpc>
                      </a:pPr>
                      <a:endParaRPr lang="ja-JP" altLang="en-US" sz="1800">
                        <a:latin typeface="MS PGothic"/>
                        <a:cs typeface="MS PGothic"/>
                      </a:endParaRPr>
                    </a:p>
                  </a:txBody>
                  <a:tcPr marL="0" marR="0" marT="130810" marB="0">
                    <a:lnL w="9525">
                      <a:solidFill>
                        <a:srgbClr val="000000"/>
                      </a:solidFill>
                      <a:prstDash val="solid"/>
                    </a:lnL>
                    <a:lnR w="28575">
                      <a:solidFill>
                        <a:srgbClr val="000000"/>
                      </a:solidFill>
                      <a:prstDash val="solid"/>
                    </a:lnR>
                    <a:lnT w="9525">
                      <a:solidFill>
                        <a:srgbClr val="000000"/>
                      </a:solidFill>
                      <a:prstDash val="solid"/>
                    </a:lnT>
                    <a:lnB w="28575">
                      <a:solidFill>
                        <a:srgbClr val="000000"/>
                      </a:solidFill>
                      <a:prstDash val="solid"/>
                    </a:lnB>
                  </a:tcPr>
                </a:tc>
                <a:extLst>
                  <a:ext uri="{0D108BD9-81ED-4DB2-BD59-A6C34878D82A}">
                    <a16:rowId xmlns:a16="http://schemas.microsoft.com/office/drawing/2014/main" val="10001"/>
                  </a:ext>
                </a:extLst>
              </a:tr>
            </a:tbl>
          </a:graphicData>
        </a:graphic>
      </p:graphicFrame>
      <p:sp>
        <p:nvSpPr>
          <p:cNvPr id="9" name="object 9"/>
          <p:cNvSpPr txBox="1">
            <a:spLocks noGrp="1"/>
          </p:cNvSpPr>
          <p:nvPr>
            <p:ph type="title"/>
          </p:nvPr>
        </p:nvSpPr>
        <p:spPr>
          <a:xfrm>
            <a:off x="264159" y="122830"/>
            <a:ext cx="3971290" cy="391160"/>
          </a:xfrm>
          <a:prstGeom prst="rect">
            <a:avLst/>
          </a:prstGeom>
        </p:spPr>
        <p:txBody>
          <a:bodyPr vert="horz" wrap="square" lIns="0" tIns="12700" rIns="0" bIns="0" rtlCol="0">
            <a:spAutoFit/>
          </a:bodyPr>
          <a:lstStyle/>
          <a:p>
            <a:pPr marL="12700">
              <a:lnSpc>
                <a:spcPct val="100000"/>
              </a:lnSpc>
              <a:spcBef>
                <a:spcPts val="100"/>
              </a:spcBef>
            </a:pPr>
            <a:r>
              <a:rPr sz="2400" spc="600">
                <a:latin typeface="MS PGothic"/>
                <a:cs typeface="MS PGothic"/>
              </a:rPr>
              <a:t>練習</a:t>
            </a:r>
            <a:r>
              <a:rPr sz="2400" spc="140">
                <a:latin typeface="MS PGothic"/>
                <a:cs typeface="MS PGothic"/>
              </a:rPr>
              <a:t>：（</a:t>
            </a:r>
            <a:r>
              <a:rPr sz="2400" spc="140">
                <a:latin typeface="Arial MT"/>
                <a:cs typeface="Arial MT"/>
              </a:rPr>
              <a:t>Cross-</a:t>
            </a:r>
            <a:r>
              <a:rPr sz="2400">
                <a:latin typeface="Arial MT"/>
                <a:cs typeface="Arial MT"/>
              </a:rPr>
              <a:t>SWOT</a:t>
            </a:r>
            <a:r>
              <a:rPr sz="2400">
                <a:latin typeface="MS PGothic"/>
                <a:cs typeface="MS PGothic"/>
              </a:rPr>
              <a:t>分析</a:t>
            </a:r>
            <a:r>
              <a:rPr sz="2400" spc="1150">
                <a:latin typeface="MS PGothic"/>
                <a:cs typeface="MS PGothic"/>
              </a:rPr>
              <a:t>）</a:t>
            </a:r>
            <a:endParaRPr sz="2400">
              <a:latin typeface="MS PGothic"/>
              <a:cs typeface="MS PGothic"/>
            </a:endParaRPr>
          </a:p>
        </p:txBody>
      </p:sp>
      <p:pic>
        <p:nvPicPr>
          <p:cNvPr id="13" name="図 12">
            <a:extLst>
              <a:ext uri="{FF2B5EF4-FFF2-40B4-BE49-F238E27FC236}">
                <a16:creationId xmlns:a16="http://schemas.microsoft.com/office/drawing/2014/main" id="{CC8EBF9D-C616-6E85-AC19-5E68ED102639}"/>
              </a:ext>
            </a:extLst>
          </p:cNvPr>
          <p:cNvPicPr>
            <a:picLocks noChangeAspect="1"/>
          </p:cNvPicPr>
          <p:nvPr/>
        </p:nvPicPr>
        <p:blipFill rotWithShape="1">
          <a:blip r:embed="rId2"/>
          <a:srcRect t="21526" b="29976"/>
          <a:stretch/>
        </p:blipFill>
        <p:spPr>
          <a:xfrm>
            <a:off x="7239000" y="152400"/>
            <a:ext cx="1485900" cy="706398"/>
          </a:xfrm>
          <a:prstGeom prst="rect">
            <a:avLst/>
          </a:prstGeom>
        </p:spPr>
      </p:pic>
      <p:sp>
        <p:nvSpPr>
          <p:cNvPr id="16" name="テキスト ボックス 15">
            <a:extLst>
              <a:ext uri="{FF2B5EF4-FFF2-40B4-BE49-F238E27FC236}">
                <a16:creationId xmlns:a16="http://schemas.microsoft.com/office/drawing/2014/main" id="{52EE81A8-E97D-961B-15D7-A7997BF17C6C}"/>
              </a:ext>
            </a:extLst>
          </p:cNvPr>
          <p:cNvSpPr txBox="1"/>
          <p:nvPr/>
        </p:nvSpPr>
        <p:spPr>
          <a:xfrm>
            <a:off x="4432875" y="4267200"/>
            <a:ext cx="3645550" cy="738664"/>
          </a:xfrm>
          <a:prstGeom prst="rect">
            <a:avLst/>
          </a:prstGeom>
          <a:noFill/>
        </p:spPr>
        <p:txBody>
          <a:bodyPr wrap="none" rtlCol="0">
            <a:spAutoFit/>
          </a:bodyPr>
          <a:lstStyle/>
          <a:p>
            <a:r>
              <a:rPr kumimoji="1" lang="en-US" altLang="ja-JP" sz="1400" b="1" err="1"/>
              <a:t>DtoC</a:t>
            </a:r>
            <a:r>
              <a:rPr kumimoji="1" lang="ja-JP" altLang="en-US" sz="1400" b="1"/>
              <a:t>ビジネスが台頭してきているからこそ</a:t>
            </a:r>
            <a:endParaRPr kumimoji="1" lang="en-US" altLang="ja-JP" sz="1400" b="1"/>
          </a:p>
          <a:p>
            <a:r>
              <a:rPr kumimoji="1" lang="ja-JP" altLang="en-US" sz="1400" b="1"/>
              <a:t>楽天を使うことで企業が求めている顧客に</a:t>
            </a:r>
            <a:endParaRPr kumimoji="1" lang="en-US" altLang="ja-JP" sz="1400" b="1"/>
          </a:p>
          <a:p>
            <a:r>
              <a:rPr kumimoji="1" lang="ja-JP" altLang="en-US" sz="1400" b="1"/>
              <a:t>結び付けられるようにする</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99450" y="6302650"/>
            <a:ext cx="309245" cy="330200"/>
          </a:xfrm>
          <a:prstGeom prst="rect">
            <a:avLst/>
          </a:prstGeom>
        </p:spPr>
        <p:txBody>
          <a:bodyPr vert="horz" wrap="square" lIns="0" tIns="12700" rIns="0" bIns="0" rtlCol="0">
            <a:spAutoFit/>
          </a:bodyPr>
          <a:lstStyle/>
          <a:p>
            <a:pPr marL="12700">
              <a:lnSpc>
                <a:spcPct val="100000"/>
              </a:lnSpc>
              <a:spcBef>
                <a:spcPts val="100"/>
              </a:spcBef>
            </a:pPr>
            <a:r>
              <a:rPr sz="2000" spc="-25">
                <a:solidFill>
                  <a:srgbClr val="003366"/>
                </a:solidFill>
                <a:latin typeface="Arial MT"/>
                <a:cs typeface="Arial MT"/>
              </a:rPr>
              <a:t>35</a:t>
            </a:r>
            <a:endParaRPr sz="2000">
              <a:latin typeface="Arial MT"/>
              <a:cs typeface="Arial MT"/>
            </a:endParaRPr>
          </a:p>
        </p:txBody>
      </p:sp>
      <p:sp>
        <p:nvSpPr>
          <p:cNvPr id="3" name="object 3"/>
          <p:cNvSpPr txBox="1">
            <a:spLocks noGrp="1"/>
          </p:cNvSpPr>
          <p:nvPr>
            <p:ph type="title"/>
          </p:nvPr>
        </p:nvSpPr>
        <p:spPr>
          <a:xfrm>
            <a:off x="231140" y="174900"/>
            <a:ext cx="8289925" cy="642484"/>
          </a:xfrm>
          <a:prstGeom prst="rect">
            <a:avLst/>
          </a:prstGeom>
        </p:spPr>
        <p:txBody>
          <a:bodyPr vert="horz" wrap="square" lIns="0" tIns="87630" rIns="0" bIns="0" rtlCol="0">
            <a:spAutoFit/>
          </a:bodyPr>
          <a:lstStyle/>
          <a:p>
            <a:pPr marL="355600">
              <a:lnSpc>
                <a:spcPct val="100000"/>
              </a:lnSpc>
              <a:spcBef>
                <a:spcPts val="100"/>
              </a:spcBef>
            </a:pPr>
            <a:r>
              <a:rPr spc="465" err="1">
                <a:latin typeface="MS PGothic"/>
                <a:cs typeface="MS PGothic"/>
              </a:rPr>
              <a:t>マーケティング上の課題</a:t>
            </a:r>
            <a:endParaRPr spc="1750">
              <a:latin typeface="MS PGothic"/>
              <a:cs typeface="MS PGothic"/>
            </a:endParaRPr>
          </a:p>
        </p:txBody>
      </p:sp>
      <p:sp>
        <p:nvSpPr>
          <p:cNvPr id="4" name="テキスト ボックス 3">
            <a:extLst>
              <a:ext uri="{FF2B5EF4-FFF2-40B4-BE49-F238E27FC236}">
                <a16:creationId xmlns:a16="http://schemas.microsoft.com/office/drawing/2014/main" id="{7F4FB8B0-BA09-F961-F7E3-23E342B6A774}"/>
              </a:ext>
            </a:extLst>
          </p:cNvPr>
          <p:cNvSpPr txBox="1"/>
          <p:nvPr/>
        </p:nvSpPr>
        <p:spPr>
          <a:xfrm>
            <a:off x="238736" y="1257864"/>
            <a:ext cx="8511947" cy="5416868"/>
          </a:xfrm>
          <a:prstGeom prst="rect">
            <a:avLst/>
          </a:prstGeom>
          <a:noFill/>
        </p:spPr>
        <p:txBody>
          <a:bodyPr wrap="square" lIns="91440" tIns="45720" rIns="91440" bIns="45720" rtlCol="0" anchor="t">
            <a:spAutoFit/>
          </a:bodyPr>
          <a:lstStyle/>
          <a:p>
            <a:r>
              <a:rPr kumimoji="1" lang="ja-JP" altLang="en-US" sz="3200"/>
              <a:t>誰でもお店を開けるからこそ楽天が</a:t>
            </a:r>
            <a:endParaRPr kumimoji="1" lang="en-US" altLang="ja-JP" sz="3200"/>
          </a:p>
          <a:p>
            <a:r>
              <a:rPr kumimoji="1" lang="ja-JP" altLang="en-US" sz="3200"/>
              <a:t>関係していないのに信頼を失いかねない</a:t>
            </a:r>
            <a:endParaRPr kumimoji="1" lang="en-US" altLang="ja-JP" sz="3200"/>
          </a:p>
          <a:p>
            <a:endParaRPr kumimoji="1" lang="en-US" altLang="ja-JP" sz="3200"/>
          </a:p>
          <a:p>
            <a:r>
              <a:rPr kumimoji="1" lang="ja-JP" altLang="en-US" sz="3200"/>
              <a:t>お店が出店してくれないことには始まらない</a:t>
            </a:r>
            <a:endParaRPr kumimoji="1" lang="en-US" altLang="ja-JP" sz="3200"/>
          </a:p>
          <a:p>
            <a:endParaRPr kumimoji="1" lang="en-US" altLang="ja-JP" sz="3200"/>
          </a:p>
          <a:p>
            <a:r>
              <a:rPr kumimoji="1" lang="ja-JP" altLang="en-US" sz="3200"/>
              <a:t>国内にはとても強いが、海外に向けた</a:t>
            </a:r>
            <a:endParaRPr kumimoji="1" lang="en-US" altLang="ja-JP" sz="3200"/>
          </a:p>
          <a:p>
            <a:r>
              <a:rPr kumimoji="1" lang="ja-JP" altLang="en-US" sz="3200"/>
              <a:t>サービスが弱い</a:t>
            </a:r>
            <a:endParaRPr kumimoji="1" lang="en-US" altLang="ja-JP" sz="3200"/>
          </a:p>
          <a:p>
            <a:endParaRPr kumimoji="1" lang="en-US" altLang="ja-JP" sz="3200"/>
          </a:p>
          <a:p>
            <a:endParaRPr kumimoji="1" lang="en-US" altLang="ja-JP"/>
          </a:p>
          <a:p>
            <a:endParaRPr kumimoji="1" lang="ja-JP" altLang="en-US"/>
          </a:p>
          <a:p>
            <a:endParaRPr kumimoji="1" lang="ja-JP" altLang="en-US"/>
          </a:p>
          <a:p>
            <a:endParaRPr kumimoji="1" lang="en-US" altLang="ja-JP"/>
          </a:p>
          <a:p>
            <a:endParaRPr kumimoji="1" lang="ja-JP" altLang="en-US"/>
          </a:p>
        </p:txBody>
      </p:sp>
      <p:pic>
        <p:nvPicPr>
          <p:cNvPr id="5" name="図 4">
            <a:extLst>
              <a:ext uri="{FF2B5EF4-FFF2-40B4-BE49-F238E27FC236}">
                <a16:creationId xmlns:a16="http://schemas.microsoft.com/office/drawing/2014/main" id="{674FD3D0-BB75-0251-2ECE-2012B6ABDAAD}"/>
              </a:ext>
            </a:extLst>
          </p:cNvPr>
          <p:cNvPicPr>
            <a:picLocks noChangeAspect="1"/>
          </p:cNvPicPr>
          <p:nvPr/>
        </p:nvPicPr>
        <p:blipFill rotWithShape="1">
          <a:blip r:embed="rId2"/>
          <a:srcRect t="21526" b="29976"/>
          <a:stretch/>
        </p:blipFill>
        <p:spPr>
          <a:xfrm>
            <a:off x="7239000" y="152400"/>
            <a:ext cx="1485900" cy="70639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99450" y="6302650"/>
            <a:ext cx="309245" cy="330200"/>
          </a:xfrm>
          <a:prstGeom prst="rect">
            <a:avLst/>
          </a:prstGeom>
        </p:spPr>
        <p:txBody>
          <a:bodyPr vert="horz" wrap="square" lIns="0" tIns="12700" rIns="0" bIns="0" rtlCol="0">
            <a:spAutoFit/>
          </a:bodyPr>
          <a:lstStyle/>
          <a:p>
            <a:pPr marL="12700">
              <a:lnSpc>
                <a:spcPct val="100000"/>
              </a:lnSpc>
              <a:spcBef>
                <a:spcPts val="100"/>
              </a:spcBef>
            </a:pPr>
            <a:r>
              <a:rPr sz="2000" spc="-25">
                <a:solidFill>
                  <a:srgbClr val="003366"/>
                </a:solidFill>
                <a:latin typeface="Arial MT"/>
                <a:cs typeface="Arial MT"/>
              </a:rPr>
              <a:t>36</a:t>
            </a:r>
            <a:endParaRPr sz="2000">
              <a:latin typeface="Arial MT"/>
              <a:cs typeface="Arial MT"/>
            </a:endParaRPr>
          </a:p>
        </p:txBody>
      </p:sp>
      <p:sp>
        <p:nvSpPr>
          <p:cNvPr id="3" name="object 3"/>
          <p:cNvSpPr txBox="1">
            <a:spLocks noGrp="1"/>
          </p:cNvSpPr>
          <p:nvPr>
            <p:ph type="title"/>
          </p:nvPr>
        </p:nvSpPr>
        <p:spPr>
          <a:xfrm>
            <a:off x="231140" y="174900"/>
            <a:ext cx="8289925" cy="642484"/>
          </a:xfrm>
          <a:prstGeom prst="rect">
            <a:avLst/>
          </a:prstGeom>
        </p:spPr>
        <p:txBody>
          <a:bodyPr vert="horz" wrap="square" lIns="0" tIns="87630" rIns="0" bIns="0" rtlCol="0">
            <a:spAutoFit/>
          </a:bodyPr>
          <a:lstStyle/>
          <a:p>
            <a:pPr marL="355600">
              <a:lnSpc>
                <a:spcPct val="100000"/>
              </a:lnSpc>
              <a:spcBef>
                <a:spcPts val="100"/>
              </a:spcBef>
            </a:pPr>
            <a:r>
              <a:rPr lang="en-US" altLang="ja-JP" spc="425"/>
              <a:t>EC</a:t>
            </a:r>
            <a:r>
              <a:rPr lang="ja-JP" altLang="en-US" spc="425"/>
              <a:t>市場　</a:t>
            </a:r>
            <a:r>
              <a:rPr lang="en-US" altLang="ja-JP" spc="425"/>
              <a:t>Segmentation</a:t>
            </a:r>
            <a:endParaRPr spc="425">
              <a:latin typeface="MS PGothic"/>
              <a:cs typeface="MS PGothic"/>
            </a:endParaRPr>
          </a:p>
        </p:txBody>
      </p:sp>
      <p:sp>
        <p:nvSpPr>
          <p:cNvPr id="6" name="フローチャート: 結合子 5">
            <a:extLst>
              <a:ext uri="{FF2B5EF4-FFF2-40B4-BE49-F238E27FC236}">
                <a16:creationId xmlns:a16="http://schemas.microsoft.com/office/drawing/2014/main" id="{EC7EC8F9-CEBA-7360-C293-E07A5E7A716E}"/>
              </a:ext>
            </a:extLst>
          </p:cNvPr>
          <p:cNvSpPr/>
          <p:nvPr/>
        </p:nvSpPr>
        <p:spPr>
          <a:xfrm>
            <a:off x="1981200" y="1619250"/>
            <a:ext cx="4800600" cy="4683400"/>
          </a:xfrm>
          <a:prstGeom prst="flowChartConnector">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テキスト ボックス 61">
            <a:extLst>
              <a:ext uri="{FF2B5EF4-FFF2-40B4-BE49-F238E27FC236}">
                <a16:creationId xmlns:a16="http://schemas.microsoft.com/office/drawing/2014/main" id="{A2719E6F-7EB6-0935-D25C-E85DBFD98F4C}"/>
              </a:ext>
            </a:extLst>
          </p:cNvPr>
          <p:cNvSpPr txBox="1"/>
          <p:nvPr/>
        </p:nvSpPr>
        <p:spPr>
          <a:xfrm>
            <a:off x="4324350" y="2317898"/>
            <a:ext cx="2130819" cy="369332"/>
          </a:xfrm>
          <a:prstGeom prst="rect">
            <a:avLst/>
          </a:prstGeom>
          <a:noFill/>
        </p:spPr>
        <p:txBody>
          <a:bodyPr wrap="square" rtlCol="0">
            <a:spAutoFit/>
          </a:bodyPr>
          <a:lstStyle/>
          <a:p>
            <a:r>
              <a:rPr kumimoji="1" lang="ja-JP" altLang="en-US"/>
              <a:t>ポイント特化</a:t>
            </a:r>
          </a:p>
        </p:txBody>
      </p:sp>
      <p:cxnSp>
        <p:nvCxnSpPr>
          <p:cNvPr id="70" name="直線矢印コネクタ 69">
            <a:extLst>
              <a:ext uri="{FF2B5EF4-FFF2-40B4-BE49-F238E27FC236}">
                <a16:creationId xmlns:a16="http://schemas.microsoft.com/office/drawing/2014/main" id="{B54F9893-7E82-91B9-4468-A3B33540555D}"/>
              </a:ext>
            </a:extLst>
          </p:cNvPr>
          <p:cNvCxnSpPr>
            <a:cxnSpLocks/>
            <a:stCxn id="6" idx="0"/>
            <a:endCxn id="6" idx="4"/>
          </p:cNvCxnSpPr>
          <p:nvPr/>
        </p:nvCxnSpPr>
        <p:spPr>
          <a:xfrm>
            <a:off x="4381500" y="1619250"/>
            <a:ext cx="0" cy="4683400"/>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5C4055A1-7458-8318-504F-46504E42E6F9}"/>
              </a:ext>
            </a:extLst>
          </p:cNvPr>
          <p:cNvCxnSpPr>
            <a:cxnSpLocks/>
          </p:cNvCxnSpPr>
          <p:nvPr/>
        </p:nvCxnSpPr>
        <p:spPr>
          <a:xfrm flipH="1">
            <a:off x="2362200" y="2575444"/>
            <a:ext cx="3962400" cy="2705704"/>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8431DD7D-646A-384F-9BBA-EB42146EA737}"/>
              </a:ext>
            </a:extLst>
          </p:cNvPr>
          <p:cNvCxnSpPr>
            <a:cxnSpLocks/>
          </p:cNvCxnSpPr>
          <p:nvPr/>
        </p:nvCxnSpPr>
        <p:spPr>
          <a:xfrm>
            <a:off x="2362200" y="2575444"/>
            <a:ext cx="3886200" cy="2705704"/>
          </a:xfrm>
          <a:prstGeom prst="straightConnector1">
            <a:avLst/>
          </a:prstGeom>
        </p:spPr>
        <p:style>
          <a:lnRef idx="1">
            <a:schemeClr val="accent1"/>
          </a:lnRef>
          <a:fillRef idx="0">
            <a:schemeClr val="accent1"/>
          </a:fillRef>
          <a:effectRef idx="0">
            <a:schemeClr val="accent1"/>
          </a:effectRef>
          <a:fontRef idx="minor">
            <a:schemeClr val="tx1"/>
          </a:fontRef>
        </p:style>
      </p:cxnSp>
      <p:sp>
        <p:nvSpPr>
          <p:cNvPr id="20" name="テキスト ボックス 19">
            <a:extLst>
              <a:ext uri="{FF2B5EF4-FFF2-40B4-BE49-F238E27FC236}">
                <a16:creationId xmlns:a16="http://schemas.microsoft.com/office/drawing/2014/main" id="{8F1B3F4C-94DE-AAE4-4F83-D158EE737ADA}"/>
              </a:ext>
            </a:extLst>
          </p:cNvPr>
          <p:cNvSpPr txBox="1"/>
          <p:nvPr/>
        </p:nvSpPr>
        <p:spPr>
          <a:xfrm>
            <a:off x="4971174" y="3743630"/>
            <a:ext cx="1569660" cy="369332"/>
          </a:xfrm>
          <a:prstGeom prst="rect">
            <a:avLst/>
          </a:prstGeom>
          <a:noFill/>
        </p:spPr>
        <p:txBody>
          <a:bodyPr wrap="none" rtlCol="0">
            <a:spAutoFit/>
          </a:bodyPr>
          <a:lstStyle/>
          <a:p>
            <a:r>
              <a:rPr kumimoji="1" lang="ja-JP" altLang="en-US"/>
              <a:t>サブスク特化</a:t>
            </a:r>
          </a:p>
        </p:txBody>
      </p:sp>
      <p:sp>
        <p:nvSpPr>
          <p:cNvPr id="21" name="テキスト ボックス 20">
            <a:extLst>
              <a:ext uri="{FF2B5EF4-FFF2-40B4-BE49-F238E27FC236}">
                <a16:creationId xmlns:a16="http://schemas.microsoft.com/office/drawing/2014/main" id="{3FDE0C3E-34AE-308F-C35B-7C68A0121E82}"/>
              </a:ext>
            </a:extLst>
          </p:cNvPr>
          <p:cNvSpPr txBox="1"/>
          <p:nvPr/>
        </p:nvSpPr>
        <p:spPr>
          <a:xfrm>
            <a:off x="4381643" y="4887528"/>
            <a:ext cx="1338828" cy="369332"/>
          </a:xfrm>
          <a:prstGeom prst="rect">
            <a:avLst/>
          </a:prstGeom>
          <a:noFill/>
        </p:spPr>
        <p:txBody>
          <a:bodyPr wrap="none" rtlCol="0">
            <a:spAutoFit/>
          </a:bodyPr>
          <a:lstStyle/>
          <a:p>
            <a:r>
              <a:rPr kumimoji="1" lang="ja-JP" altLang="en-US"/>
              <a:t>自社サイト</a:t>
            </a:r>
          </a:p>
        </p:txBody>
      </p:sp>
      <p:sp>
        <p:nvSpPr>
          <p:cNvPr id="22" name="テキスト ボックス 21">
            <a:extLst>
              <a:ext uri="{FF2B5EF4-FFF2-40B4-BE49-F238E27FC236}">
                <a16:creationId xmlns:a16="http://schemas.microsoft.com/office/drawing/2014/main" id="{443BB9B2-B789-B7BF-0505-B73450673BDC}"/>
              </a:ext>
            </a:extLst>
          </p:cNvPr>
          <p:cNvSpPr txBox="1"/>
          <p:nvPr/>
        </p:nvSpPr>
        <p:spPr>
          <a:xfrm>
            <a:off x="2340334" y="3742196"/>
            <a:ext cx="877163" cy="369332"/>
          </a:xfrm>
          <a:prstGeom prst="rect">
            <a:avLst/>
          </a:prstGeom>
          <a:noFill/>
        </p:spPr>
        <p:txBody>
          <a:bodyPr wrap="none" rtlCol="0">
            <a:spAutoFit/>
          </a:bodyPr>
          <a:lstStyle/>
          <a:p>
            <a:r>
              <a:rPr kumimoji="1" lang="ja-JP" altLang="en-US"/>
              <a:t>薬特化</a:t>
            </a:r>
          </a:p>
        </p:txBody>
      </p:sp>
      <p:sp>
        <p:nvSpPr>
          <p:cNvPr id="4" name="テキスト ボックス 3">
            <a:extLst>
              <a:ext uri="{FF2B5EF4-FFF2-40B4-BE49-F238E27FC236}">
                <a16:creationId xmlns:a16="http://schemas.microsoft.com/office/drawing/2014/main" id="{F7F051A1-AC2F-4B45-B9FE-1EBE82FC1CAC}"/>
              </a:ext>
            </a:extLst>
          </p:cNvPr>
          <p:cNvSpPr txBox="1"/>
          <p:nvPr/>
        </p:nvSpPr>
        <p:spPr>
          <a:xfrm>
            <a:off x="2857500" y="5067300"/>
            <a:ext cx="131445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a:t>服特化</a:t>
            </a:r>
          </a:p>
        </p:txBody>
      </p:sp>
      <p:sp>
        <p:nvSpPr>
          <p:cNvPr id="23" name="テキスト ボックス 22">
            <a:extLst>
              <a:ext uri="{FF2B5EF4-FFF2-40B4-BE49-F238E27FC236}">
                <a16:creationId xmlns:a16="http://schemas.microsoft.com/office/drawing/2014/main" id="{8747AC50-41B9-A60F-15C3-C664FA1CDAAF}"/>
              </a:ext>
            </a:extLst>
          </p:cNvPr>
          <p:cNvSpPr txBox="1"/>
          <p:nvPr/>
        </p:nvSpPr>
        <p:spPr>
          <a:xfrm>
            <a:off x="2970506" y="2367591"/>
            <a:ext cx="877163" cy="369332"/>
          </a:xfrm>
          <a:prstGeom prst="rect">
            <a:avLst/>
          </a:prstGeom>
          <a:noFill/>
        </p:spPr>
        <p:txBody>
          <a:bodyPr wrap="none" rtlCol="0">
            <a:spAutoFit/>
          </a:bodyPr>
          <a:lstStyle/>
          <a:p>
            <a:r>
              <a:rPr kumimoji="1" lang="ja-JP" altLang="en-US"/>
              <a:t>その他</a:t>
            </a:r>
          </a:p>
        </p:txBody>
      </p:sp>
      <p:pic>
        <p:nvPicPr>
          <p:cNvPr id="24" name="図 23">
            <a:extLst>
              <a:ext uri="{FF2B5EF4-FFF2-40B4-BE49-F238E27FC236}">
                <a16:creationId xmlns:a16="http://schemas.microsoft.com/office/drawing/2014/main" id="{39B6B4D1-5ED1-1C80-1EA8-137C116D8198}"/>
              </a:ext>
            </a:extLst>
          </p:cNvPr>
          <p:cNvPicPr>
            <a:picLocks noChangeAspect="1"/>
          </p:cNvPicPr>
          <p:nvPr/>
        </p:nvPicPr>
        <p:blipFill rotWithShape="1">
          <a:blip r:embed="rId2"/>
          <a:srcRect t="21526" b="29976"/>
          <a:stretch/>
        </p:blipFill>
        <p:spPr>
          <a:xfrm>
            <a:off x="7239000" y="152400"/>
            <a:ext cx="1485900" cy="7063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299450" y="6302650"/>
            <a:ext cx="309245" cy="330200"/>
          </a:xfrm>
          <a:prstGeom prst="rect">
            <a:avLst/>
          </a:prstGeom>
        </p:spPr>
        <p:txBody>
          <a:bodyPr vert="horz" wrap="square" lIns="0" tIns="12700" rIns="0" bIns="0" rtlCol="0">
            <a:spAutoFit/>
          </a:bodyPr>
          <a:lstStyle/>
          <a:p>
            <a:pPr marL="12700">
              <a:lnSpc>
                <a:spcPct val="100000"/>
              </a:lnSpc>
              <a:spcBef>
                <a:spcPts val="100"/>
              </a:spcBef>
            </a:pPr>
            <a:r>
              <a:rPr sz="2000" spc="-25">
                <a:solidFill>
                  <a:srgbClr val="003366"/>
                </a:solidFill>
                <a:latin typeface="Arial MT"/>
                <a:cs typeface="Arial MT"/>
              </a:rPr>
              <a:t>38</a:t>
            </a:r>
            <a:endParaRPr sz="2000">
              <a:latin typeface="Arial MT"/>
              <a:cs typeface="Arial MT"/>
            </a:endParaRPr>
          </a:p>
        </p:txBody>
      </p:sp>
      <p:sp>
        <p:nvSpPr>
          <p:cNvPr id="3" name="object 3"/>
          <p:cNvSpPr txBox="1">
            <a:spLocks noGrp="1"/>
          </p:cNvSpPr>
          <p:nvPr>
            <p:ph type="title"/>
          </p:nvPr>
        </p:nvSpPr>
        <p:spPr>
          <a:prstGeom prst="rect">
            <a:avLst/>
          </a:prstGeom>
        </p:spPr>
        <p:txBody>
          <a:bodyPr vert="horz" wrap="square" lIns="0" tIns="87630" rIns="0" bIns="0" rtlCol="0">
            <a:spAutoFit/>
          </a:bodyPr>
          <a:lstStyle/>
          <a:p>
            <a:pPr marL="355600">
              <a:lnSpc>
                <a:spcPct val="100000"/>
              </a:lnSpc>
              <a:spcBef>
                <a:spcPts val="100"/>
              </a:spcBef>
            </a:pPr>
            <a:r>
              <a:rPr spc="900">
                <a:latin typeface="MS PGothic"/>
                <a:cs typeface="MS PGothic"/>
              </a:rPr>
              <a:t>練習</a:t>
            </a:r>
            <a:r>
              <a:rPr spc="375">
                <a:latin typeface="MS PGothic"/>
                <a:cs typeface="MS PGothic"/>
              </a:rPr>
              <a:t>：（</a:t>
            </a:r>
            <a:r>
              <a:rPr spc="375"/>
              <a:t>Positioning</a:t>
            </a:r>
            <a:r>
              <a:rPr spc="375">
                <a:latin typeface="MS PGothic"/>
                <a:cs typeface="MS PGothic"/>
              </a:rPr>
              <a:t>）</a:t>
            </a:r>
          </a:p>
        </p:txBody>
      </p:sp>
      <p:sp>
        <p:nvSpPr>
          <p:cNvPr id="4" name="object 4"/>
          <p:cNvSpPr/>
          <p:nvPr/>
        </p:nvSpPr>
        <p:spPr>
          <a:xfrm>
            <a:off x="1950720" y="1437280"/>
            <a:ext cx="5233670" cy="4667250"/>
          </a:xfrm>
          <a:custGeom>
            <a:avLst/>
            <a:gdLst/>
            <a:ahLst/>
            <a:cxnLst/>
            <a:rect l="l" t="t" r="r" b="b"/>
            <a:pathLst>
              <a:path w="5233670" h="4667250">
                <a:moveTo>
                  <a:pt x="0" y="2421890"/>
                </a:moveTo>
                <a:lnTo>
                  <a:pt x="5233670" y="2421890"/>
                </a:lnTo>
              </a:path>
              <a:path w="5233670" h="4667250">
                <a:moveTo>
                  <a:pt x="2404110" y="0"/>
                </a:moveTo>
                <a:lnTo>
                  <a:pt x="2481580" y="4667250"/>
                </a:lnTo>
              </a:path>
            </a:pathLst>
          </a:custGeom>
          <a:ln w="9344">
            <a:solidFill>
              <a:srgbClr val="000000"/>
            </a:solidFill>
          </a:ln>
        </p:spPr>
        <p:txBody>
          <a:bodyPr wrap="square" lIns="0" tIns="0" rIns="0" bIns="0" rtlCol="0"/>
          <a:lstStyle/>
          <a:p>
            <a:endParaRPr/>
          </a:p>
        </p:txBody>
      </p:sp>
      <p:sp>
        <p:nvSpPr>
          <p:cNvPr id="5" name="テキスト ボックス 4">
            <a:extLst>
              <a:ext uri="{FF2B5EF4-FFF2-40B4-BE49-F238E27FC236}">
                <a16:creationId xmlns:a16="http://schemas.microsoft.com/office/drawing/2014/main" id="{7F850C4B-6B15-69B0-BA7A-C503197A62C9}"/>
              </a:ext>
            </a:extLst>
          </p:cNvPr>
          <p:cNvSpPr txBox="1"/>
          <p:nvPr/>
        </p:nvSpPr>
        <p:spPr>
          <a:xfrm>
            <a:off x="3693635" y="1047281"/>
            <a:ext cx="17679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t>総合的</a:t>
            </a:r>
          </a:p>
        </p:txBody>
      </p:sp>
      <p:sp>
        <p:nvSpPr>
          <p:cNvPr id="6" name="テキスト ボックス 5">
            <a:extLst>
              <a:ext uri="{FF2B5EF4-FFF2-40B4-BE49-F238E27FC236}">
                <a16:creationId xmlns:a16="http://schemas.microsoft.com/office/drawing/2014/main" id="{6C942B72-5455-E8A1-8D9E-7B0E2AD80535}"/>
              </a:ext>
            </a:extLst>
          </p:cNvPr>
          <p:cNvSpPr txBox="1"/>
          <p:nvPr/>
        </p:nvSpPr>
        <p:spPr>
          <a:xfrm>
            <a:off x="3806246" y="5844503"/>
            <a:ext cx="17679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solidFill>
                  <a:srgbClr val="000000"/>
                </a:solidFill>
              </a:rPr>
              <a:t>専門的</a:t>
            </a:r>
          </a:p>
        </p:txBody>
      </p:sp>
      <p:sp>
        <p:nvSpPr>
          <p:cNvPr id="7" name="テキスト ボックス 6">
            <a:extLst>
              <a:ext uri="{FF2B5EF4-FFF2-40B4-BE49-F238E27FC236}">
                <a16:creationId xmlns:a16="http://schemas.microsoft.com/office/drawing/2014/main" id="{0B579EAF-C28A-E052-18B5-CFA3BF5FD49C}"/>
              </a:ext>
            </a:extLst>
          </p:cNvPr>
          <p:cNvSpPr txBox="1"/>
          <p:nvPr/>
        </p:nvSpPr>
        <p:spPr>
          <a:xfrm>
            <a:off x="608098" y="3569764"/>
            <a:ext cx="17679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solidFill>
                  <a:srgbClr val="000000"/>
                </a:solidFill>
              </a:rPr>
              <a:t>小</a:t>
            </a:r>
          </a:p>
        </p:txBody>
      </p:sp>
      <p:sp>
        <p:nvSpPr>
          <p:cNvPr id="8" name="テキスト ボックス 7">
            <a:extLst>
              <a:ext uri="{FF2B5EF4-FFF2-40B4-BE49-F238E27FC236}">
                <a16:creationId xmlns:a16="http://schemas.microsoft.com/office/drawing/2014/main" id="{89DDE6E9-00A6-54D6-ADA4-D457B6F765C9}"/>
              </a:ext>
            </a:extLst>
          </p:cNvPr>
          <p:cNvSpPr txBox="1"/>
          <p:nvPr/>
        </p:nvSpPr>
        <p:spPr>
          <a:xfrm>
            <a:off x="7184571" y="3569764"/>
            <a:ext cx="17679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solidFill>
                  <a:srgbClr val="000000"/>
                </a:solidFill>
              </a:rPr>
              <a:t>大</a:t>
            </a:r>
          </a:p>
        </p:txBody>
      </p:sp>
      <p:sp>
        <p:nvSpPr>
          <p:cNvPr id="10" name="楕円 9">
            <a:extLst>
              <a:ext uri="{FF2B5EF4-FFF2-40B4-BE49-F238E27FC236}">
                <a16:creationId xmlns:a16="http://schemas.microsoft.com/office/drawing/2014/main" id="{3FB8ADDC-A4BB-DF95-DF5B-B1B2CAF2D107}"/>
              </a:ext>
            </a:extLst>
          </p:cNvPr>
          <p:cNvSpPr/>
          <p:nvPr/>
        </p:nvSpPr>
        <p:spPr>
          <a:xfrm>
            <a:off x="4076511" y="3952640"/>
            <a:ext cx="979715" cy="878364"/>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ja-JP" altLang="en-US" sz="2000">
                <a:ea typeface="ＭＳ Ｐゴシック"/>
                <a:cs typeface="Calibri"/>
              </a:rPr>
              <a:t>zozotown</a:t>
            </a:r>
            <a:endParaRPr lang="ja-JP" altLang="en-US" sz="2000"/>
          </a:p>
        </p:txBody>
      </p:sp>
      <p:sp>
        <p:nvSpPr>
          <p:cNvPr id="11" name="楕円 10">
            <a:extLst>
              <a:ext uri="{FF2B5EF4-FFF2-40B4-BE49-F238E27FC236}">
                <a16:creationId xmlns:a16="http://schemas.microsoft.com/office/drawing/2014/main" id="{2BF3634F-BCCC-02EF-BDAB-B0CFC66D19C6}"/>
              </a:ext>
            </a:extLst>
          </p:cNvPr>
          <p:cNvSpPr/>
          <p:nvPr/>
        </p:nvSpPr>
        <p:spPr>
          <a:xfrm>
            <a:off x="4376102" y="1626900"/>
            <a:ext cx="1570100" cy="516365"/>
          </a:xfrm>
          <a:prstGeom prst="ellipse">
            <a:avLst/>
          </a:prstGeom>
          <a:ln>
            <a:solidFill>
              <a:schemeClr val="accent3"/>
            </a:solidFill>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en-US" altLang="ja-JP" sz="2000">
                <a:ea typeface="ＭＳ Ｐゴシック"/>
                <a:cs typeface="Calibri"/>
              </a:rPr>
              <a:t>R</a:t>
            </a:r>
            <a:r>
              <a:rPr lang="ja-JP" altLang="en-US" sz="2000">
                <a:ea typeface="ＭＳ Ｐゴシック"/>
                <a:cs typeface="Calibri"/>
              </a:rPr>
              <a:t>akuten</a:t>
            </a:r>
          </a:p>
        </p:txBody>
      </p:sp>
      <p:sp>
        <p:nvSpPr>
          <p:cNvPr id="12" name="楕円 11">
            <a:extLst>
              <a:ext uri="{FF2B5EF4-FFF2-40B4-BE49-F238E27FC236}">
                <a16:creationId xmlns:a16="http://schemas.microsoft.com/office/drawing/2014/main" id="{E537B86C-F2F4-5F61-64AB-42AE0523ABB9}"/>
              </a:ext>
            </a:extLst>
          </p:cNvPr>
          <p:cNvSpPr/>
          <p:nvPr/>
        </p:nvSpPr>
        <p:spPr>
          <a:xfrm>
            <a:off x="6337972" y="5468429"/>
            <a:ext cx="1261241" cy="745014"/>
          </a:xfrm>
          <a:prstGeom prst="ellipse">
            <a:avLst/>
          </a:prstGeom>
          <a:ln>
            <a:solidFill>
              <a:srgbClr val="4472C4"/>
            </a:solidFill>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ja-JP" altLang="en-US" sz="2000">
                <a:ea typeface="ＭＳ Ｐゴシック"/>
                <a:cs typeface="Calibri"/>
              </a:rPr>
              <a:t>iHerb</a:t>
            </a:r>
          </a:p>
        </p:txBody>
      </p:sp>
      <p:sp>
        <p:nvSpPr>
          <p:cNvPr id="13" name="楕円 12">
            <a:extLst>
              <a:ext uri="{FF2B5EF4-FFF2-40B4-BE49-F238E27FC236}">
                <a16:creationId xmlns:a16="http://schemas.microsoft.com/office/drawing/2014/main" id="{81A2BEF8-75B4-0B08-EED2-CEBFB2B69600}"/>
              </a:ext>
            </a:extLst>
          </p:cNvPr>
          <p:cNvSpPr/>
          <p:nvPr/>
        </p:nvSpPr>
        <p:spPr>
          <a:xfrm>
            <a:off x="6422898" y="2143265"/>
            <a:ext cx="968903" cy="878364"/>
          </a:xfrm>
          <a:prstGeom prst="ellipse">
            <a:avLst/>
          </a:prstGeom>
          <a:ln>
            <a:solidFill>
              <a:schemeClr val="accent5"/>
            </a:solidFill>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ja-JP" altLang="en-US" sz="2000">
                <a:ea typeface="ＭＳ Ｐゴシック"/>
                <a:cs typeface="Calibri"/>
              </a:rPr>
              <a:t>Amazon</a:t>
            </a:r>
          </a:p>
        </p:txBody>
      </p:sp>
      <p:sp>
        <p:nvSpPr>
          <p:cNvPr id="14" name="楕円 13">
            <a:extLst>
              <a:ext uri="{FF2B5EF4-FFF2-40B4-BE49-F238E27FC236}">
                <a16:creationId xmlns:a16="http://schemas.microsoft.com/office/drawing/2014/main" id="{52011928-12A3-EED6-6740-D54E1B97669C}"/>
              </a:ext>
            </a:extLst>
          </p:cNvPr>
          <p:cNvSpPr/>
          <p:nvPr/>
        </p:nvSpPr>
        <p:spPr>
          <a:xfrm>
            <a:off x="2172589" y="1885083"/>
            <a:ext cx="968903" cy="878364"/>
          </a:xfrm>
          <a:prstGeom prst="ellipse">
            <a:avLst/>
          </a:prstGeom>
          <a:ln>
            <a:solidFill>
              <a:schemeClr val="accent4"/>
            </a:solidFill>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ja-JP" altLang="en-US" sz="2000">
                <a:ea typeface="ＭＳ Ｐゴシック"/>
                <a:cs typeface="Calibri"/>
              </a:rPr>
              <a:t>メルカリ</a:t>
            </a:r>
          </a:p>
        </p:txBody>
      </p:sp>
      <p:sp>
        <p:nvSpPr>
          <p:cNvPr id="16" name="テキスト ボックス 15">
            <a:extLst>
              <a:ext uri="{FF2B5EF4-FFF2-40B4-BE49-F238E27FC236}">
                <a16:creationId xmlns:a16="http://schemas.microsoft.com/office/drawing/2014/main" id="{6F3E0171-A21C-0A8E-2439-8D822419A9CD}"/>
              </a:ext>
            </a:extLst>
          </p:cNvPr>
          <p:cNvSpPr txBox="1"/>
          <p:nvPr/>
        </p:nvSpPr>
        <p:spPr>
          <a:xfrm>
            <a:off x="7447562" y="3134816"/>
            <a:ext cx="17679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u="sng">
                <a:solidFill>
                  <a:srgbClr val="000000"/>
                </a:solidFill>
              </a:rPr>
              <a:t>進出規模</a:t>
            </a:r>
          </a:p>
        </p:txBody>
      </p:sp>
      <p:pic>
        <p:nvPicPr>
          <p:cNvPr id="17" name="図 16">
            <a:extLst>
              <a:ext uri="{FF2B5EF4-FFF2-40B4-BE49-F238E27FC236}">
                <a16:creationId xmlns:a16="http://schemas.microsoft.com/office/drawing/2014/main" id="{AB576FAE-CD3A-5CF4-AB2D-F92E781D8E7F}"/>
              </a:ext>
            </a:extLst>
          </p:cNvPr>
          <p:cNvPicPr>
            <a:picLocks noChangeAspect="1"/>
          </p:cNvPicPr>
          <p:nvPr/>
        </p:nvPicPr>
        <p:blipFill rotWithShape="1">
          <a:blip r:embed="rId2"/>
          <a:srcRect t="21526" b="29976"/>
          <a:stretch/>
        </p:blipFill>
        <p:spPr>
          <a:xfrm>
            <a:off x="7239000" y="152400"/>
            <a:ext cx="1485900" cy="706398"/>
          </a:xfrm>
          <a:prstGeom prst="rect">
            <a:avLst/>
          </a:prstGeom>
        </p:spPr>
      </p:pic>
      <p:sp>
        <p:nvSpPr>
          <p:cNvPr id="18" name="楕円 17">
            <a:extLst>
              <a:ext uri="{FF2B5EF4-FFF2-40B4-BE49-F238E27FC236}">
                <a16:creationId xmlns:a16="http://schemas.microsoft.com/office/drawing/2014/main" id="{CDDEC4AD-2067-22F2-94BE-60D577418B8D}"/>
              </a:ext>
            </a:extLst>
          </p:cNvPr>
          <p:cNvSpPr/>
          <p:nvPr/>
        </p:nvSpPr>
        <p:spPr>
          <a:xfrm>
            <a:off x="1891861" y="4752177"/>
            <a:ext cx="1351330" cy="878364"/>
          </a:xfrm>
          <a:prstGeom prst="ellipse">
            <a:avLst/>
          </a:prstGeom>
          <a:ln>
            <a:solidFill>
              <a:srgbClr val="00B050"/>
            </a:solidFill>
          </a:ln>
        </p:spPr>
        <p:style>
          <a:lnRef idx="2">
            <a:schemeClr val="accent2"/>
          </a:lnRef>
          <a:fillRef idx="1">
            <a:schemeClr val="lt1"/>
          </a:fillRef>
          <a:effectRef idx="0">
            <a:schemeClr val="accent2"/>
          </a:effectRef>
          <a:fontRef idx="minor">
            <a:schemeClr val="dk1"/>
          </a:fontRef>
        </p:style>
        <p:txBody>
          <a:bodyPr lIns="91440" tIns="45720" rIns="91440" bIns="45720" rtlCol="0" anchor="ctr"/>
          <a:lstStyle/>
          <a:p>
            <a:pPr algn="ctr"/>
            <a:r>
              <a:rPr lang="ja-JP" altLang="en-US" sz="2000">
                <a:ea typeface="ＭＳ Ｐゴシック"/>
                <a:cs typeface="Calibri"/>
              </a:rPr>
              <a:t>Qoo10</a:t>
            </a:r>
          </a:p>
        </p:txBody>
      </p:sp>
      <p:sp>
        <p:nvSpPr>
          <p:cNvPr id="15" name="テキスト ボックス 14">
            <a:extLst>
              <a:ext uri="{FF2B5EF4-FFF2-40B4-BE49-F238E27FC236}">
                <a16:creationId xmlns:a16="http://schemas.microsoft.com/office/drawing/2014/main" id="{26D97599-45EF-F962-D5A6-9CF77B8EDA11}"/>
              </a:ext>
            </a:extLst>
          </p:cNvPr>
          <p:cNvSpPr txBox="1"/>
          <p:nvPr/>
        </p:nvSpPr>
        <p:spPr>
          <a:xfrm>
            <a:off x="1993858" y="1101693"/>
            <a:ext cx="176799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u="sng">
                <a:solidFill>
                  <a:srgbClr val="000000"/>
                </a:solidFill>
              </a:rPr>
              <a:t>扱う商品</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3B844C-C921-8101-067C-FD1F9CC51807}"/>
              </a:ext>
            </a:extLst>
          </p:cNvPr>
          <p:cNvSpPr>
            <a:spLocks noGrp="1"/>
          </p:cNvSpPr>
          <p:nvPr>
            <p:ph type="title"/>
          </p:nvPr>
        </p:nvSpPr>
        <p:spPr>
          <a:xfrm>
            <a:off x="304800" y="304800"/>
            <a:ext cx="8289925" cy="553998"/>
          </a:xfrm>
        </p:spPr>
        <p:txBody>
          <a:bodyPr/>
          <a:lstStyle/>
          <a:p>
            <a:r>
              <a:rPr kumimoji="1" lang="ja-JP" altLang="en-US"/>
              <a:t>まとめ</a:t>
            </a:r>
          </a:p>
        </p:txBody>
      </p:sp>
      <p:sp>
        <p:nvSpPr>
          <p:cNvPr id="3" name="テキスト ボックス 2">
            <a:extLst>
              <a:ext uri="{FF2B5EF4-FFF2-40B4-BE49-F238E27FC236}">
                <a16:creationId xmlns:a16="http://schemas.microsoft.com/office/drawing/2014/main" id="{544ACD46-F841-2D85-F1CE-49DE24301B22}"/>
              </a:ext>
            </a:extLst>
          </p:cNvPr>
          <p:cNvSpPr txBox="1"/>
          <p:nvPr/>
        </p:nvSpPr>
        <p:spPr>
          <a:xfrm>
            <a:off x="457200" y="1656546"/>
            <a:ext cx="7918915"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2800"/>
              <a:t>楽天がロゴを変えた理由</a:t>
            </a:r>
            <a:endParaRPr lang="ja-JP" altLang="en-US" sz="2800">
              <a:solidFill>
                <a:srgbClr val="000000"/>
              </a:solidFill>
            </a:endParaRPr>
          </a:p>
          <a:p>
            <a:pPr algn="l"/>
            <a:endParaRPr lang="ja-JP" altLang="en-US" sz="2800">
              <a:solidFill>
                <a:srgbClr val="000000"/>
              </a:solidFill>
            </a:endParaRPr>
          </a:p>
          <a:p>
            <a:pPr algn="l"/>
            <a:r>
              <a:rPr lang="ja-JP" altLang="en-US" sz="1400">
                <a:solidFill>
                  <a:srgbClr val="000000"/>
                </a:solidFill>
              </a:rPr>
              <a:t>　</a:t>
            </a:r>
            <a:r>
              <a:rPr lang="ja-JP" altLang="en-US" sz="2400">
                <a:solidFill>
                  <a:srgbClr val="000000"/>
                </a:solidFill>
              </a:rPr>
              <a:t>競合企業のAmazonに海外市場拡大規模において劣っているためそこに追いつこうとしており、企業全体の志を一新させることが狙い。</a:t>
            </a:r>
          </a:p>
        </p:txBody>
      </p:sp>
      <p:pic>
        <p:nvPicPr>
          <p:cNvPr id="5" name="図 4">
            <a:extLst>
              <a:ext uri="{FF2B5EF4-FFF2-40B4-BE49-F238E27FC236}">
                <a16:creationId xmlns:a16="http://schemas.microsoft.com/office/drawing/2014/main" id="{E4BAD49F-3093-F995-C03D-D040F2D3FE68}"/>
              </a:ext>
            </a:extLst>
          </p:cNvPr>
          <p:cNvPicPr>
            <a:picLocks noChangeAspect="1"/>
          </p:cNvPicPr>
          <p:nvPr/>
        </p:nvPicPr>
        <p:blipFill rotWithShape="1">
          <a:blip r:embed="rId2"/>
          <a:srcRect t="21526" b="29976"/>
          <a:stretch/>
        </p:blipFill>
        <p:spPr>
          <a:xfrm>
            <a:off x="7239000" y="152400"/>
            <a:ext cx="1485900" cy="706398"/>
          </a:xfrm>
          <a:prstGeom prst="rect">
            <a:avLst/>
          </a:prstGeom>
        </p:spPr>
      </p:pic>
    </p:spTree>
    <p:extLst>
      <p:ext uri="{BB962C8B-B14F-4D97-AF65-F5344CB8AC3E}">
        <p14:creationId xmlns:p14="http://schemas.microsoft.com/office/powerpoint/2010/main" val="42659452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画面に合わせる (4:3)</PresentationFormat>
  <Slides>8</Slides>
  <Notes>0</Notes>
  <HiddenSlides>0</HiddenSlides>
  <ScaleCrop>false</ScaleCrop>
  <HeadingPairs>
    <vt:vector size="4" baseType="variant">
      <vt:variant>
        <vt:lpstr>テーマ</vt:lpstr>
      </vt:variant>
      <vt:variant>
        <vt:i4>1</vt:i4>
      </vt:variant>
      <vt:variant>
        <vt:lpstr>スライド タイトル</vt:lpstr>
      </vt:variant>
      <vt:variant>
        <vt:i4>8</vt:i4>
      </vt:variant>
    </vt:vector>
  </HeadingPairs>
  <TitlesOfParts>
    <vt:vector size="9" baseType="lpstr">
      <vt:lpstr>Office Theme</vt:lpstr>
      <vt:lpstr>PowerPoint プレゼンテーション</vt:lpstr>
      <vt:lpstr>練習：（３C ）</vt:lpstr>
      <vt:lpstr>練習： （SWOT分析）</vt:lpstr>
      <vt:lpstr>練習：（Cross-SWOT分析）</vt:lpstr>
      <vt:lpstr>マーケティング上の課題</vt:lpstr>
      <vt:lpstr>EC市場　Segmentation</vt:lpstr>
      <vt:lpstr>練習：（Positioning）</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スライド 1</dc:title>
  <dc:creator>kawamura</dc:creator>
  <cp:revision>2</cp:revision>
  <dcterms:created xsi:type="dcterms:W3CDTF">2024-01-09T05:30:08Z</dcterms:created>
  <dcterms:modified xsi:type="dcterms:W3CDTF">2024-01-12T08:39:56Z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2024-01-09T00:00:00Z</vt:filetime>
  </property>
  <property fmtid="{D5CDD505-2E9C-101B-9397-08002B2CF9AE}" pid="3" name="Creator">
    <vt:lpwstr>Impress</vt:lpwstr>
  </property>
  <property fmtid="{D5CDD505-2E9C-101B-9397-08002B2CF9AE}" pid="4" name="Producer">
    <vt:lpwstr>LibreOffice 5.4</vt:lpwstr>
  </property>
  <property fmtid="{D5CDD505-2E9C-101B-9397-08002B2CF9AE}" pid="5" name="LastSaved">
    <vt:filetime>2024-01-09T00:00:00Z</vt:filetime>
  </property>
</Properties>
</file>