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6" r:id="rId3"/>
    <p:sldId id="258" r:id="rId4"/>
    <p:sldId id="259" r:id="rId5"/>
    <p:sldId id="260" r:id="rId6"/>
    <p:sldId id="257" r:id="rId7"/>
    <p:sldId id="261" r:id="rId8"/>
    <p:sldId id="262" r:id="rId9"/>
    <p:sldId id="264" r:id="rId10"/>
    <p:sldId id="263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A3735-DD5A-4825-92FD-FE5B47FE5AB2}" v="1238" dt="2023-12-19T07:35:52.350"/>
    <p1510:client id="{25615D8D-1AC4-1AFC-157A-DFC1C17083F2}" v="144" dt="2023-12-19T07:37:11.172"/>
    <p1510:client id="{2A6FD150-C237-7590-C512-7685F2F9FB22}" v="87" dt="2023-12-19T06:53:28.718"/>
    <p1510:client id="{332F3B40-55B8-CA52-5C76-CB9674BE6989}" v="256" dt="2023-12-19T07:41:50.158"/>
    <p1510:client id="{37B0376F-F84D-1BF6-F253-7A969ECC5EAF}" v="629" dt="2023-12-19T07:21:15.497"/>
    <p1510:client id="{DC000D6F-03B7-6E44-B215-1A85B2BAB0BC}" v="695" dt="2023-12-19T07:25:31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9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49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50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51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9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42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0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775CCD6-5924-4D0C-A2BC-E5BA85CC6781}" type="datetimeFigureOut">
              <a:rPr kumimoji="1" lang="ja-JP" altLang="en-US" smtClean="0"/>
              <a:t>2024/1/12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B83-69BF-4498-BB0E-1E3C5512B4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AC585-C53E-683D-030F-F06E7B19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 anchor="ctr">
            <a:normAutofit/>
          </a:bodyPr>
          <a:lstStyle/>
          <a:p>
            <a:r>
              <a:rPr lang="ja-JP" altLang="en-US">
                <a:ea typeface="ＭＳ Ｐゴシック"/>
              </a:rPr>
              <a:t>Panasonic LAMDASH PALM IN</a:t>
            </a:r>
          </a:p>
        </p:txBody>
      </p:sp>
      <p:pic>
        <p:nvPicPr>
          <p:cNvPr id="4" name="コンテンツ プレースホルダー 3" descr="ラムダッシュ パームイン」ES-PV6Aを発売 | 個人向け商品 | 製品・サービス | プレスリリース | Panasonic Newsroom  Japan : パナソニック ニュースルーム ジャパン">
            <a:extLst>
              <a:ext uri="{FF2B5EF4-FFF2-40B4-BE49-F238E27FC236}">
                <a16:creationId xmlns:a16="http://schemas.microsoft.com/office/drawing/2014/main" id="{10993B69-94B7-D59A-04B8-8BA0D56FA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0"/>
          <a:stretch/>
        </p:blipFill>
        <p:spPr>
          <a:xfrm>
            <a:off x="490223" y="576196"/>
            <a:ext cx="10515600" cy="4351337"/>
          </a:xfrm>
          <a:noFill/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CE6076-05FE-6446-AAB2-DCB964EB2940}"/>
              </a:ext>
            </a:extLst>
          </p:cNvPr>
          <p:cNvSpPr txBox="1"/>
          <p:nvPr/>
        </p:nvSpPr>
        <p:spPr>
          <a:xfrm>
            <a:off x="3576181" y="5204564"/>
            <a:ext cx="42045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400">
                <a:ea typeface="ＭＳ Ｐゴシック"/>
                <a:cs typeface="Calibri"/>
              </a:rPr>
              <a:t>埜口、小林、大久保、林</a:t>
            </a:r>
            <a:endParaRPr lang="ja-JP" altLang="en-US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4232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ED32B-5462-B87C-7C57-BB34D6D3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>
                <a:ea typeface="ＭＳ Ｐゴシック"/>
              </a:rPr>
              <a:t>外部環境</a:t>
            </a:r>
            <a:r>
              <a:rPr lang="en-US" altLang="ja-JP">
                <a:ea typeface="ＭＳ Ｐゴシック"/>
              </a:rPr>
              <a:t>　</a:t>
            </a:r>
            <a:r>
              <a:rPr kumimoji="1" lang="en-US" altLang="ja-JP">
                <a:ea typeface="ＭＳ Ｐゴシック"/>
              </a:rPr>
              <a:t>Opportunity</a:t>
            </a:r>
            <a:r>
              <a:rPr kumimoji="1" lang="ja-JP" altLang="en-US">
                <a:ea typeface="ＭＳ Ｐゴシック"/>
              </a:rPr>
              <a:t>（機会）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318A4-E81C-2065-834E-D4EDEAED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コロナ開けの旅行ブーム、リベンジ消費。</a:t>
            </a:r>
          </a:p>
          <a:p>
            <a:r>
              <a:rPr lang="ja-JP" altLang="en-US">
                <a:ea typeface="ＭＳ Ｐゴシック"/>
                <a:cs typeface="Calibri"/>
              </a:rPr>
              <a:t>タイプＣ充電端子の広がり</a:t>
            </a: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28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CCF0A-D2C0-10CC-AFBA-5FDD2451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ーブル&#10;&#10;自動的に生成された説明">
            <a:extLst>
              <a:ext uri="{FF2B5EF4-FFF2-40B4-BE49-F238E27FC236}">
                <a16:creationId xmlns:a16="http://schemas.microsoft.com/office/drawing/2014/main" id="{4185DAA9-9FF3-C620-95D2-D78EC5279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 r="715" b="13003"/>
          <a:stretch/>
        </p:blipFill>
        <p:spPr>
          <a:xfrm>
            <a:off x="450304" y="302149"/>
            <a:ext cx="10836395" cy="6496213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155176-5ADF-DCEF-D31D-7EBDFF1BCD49}"/>
              </a:ext>
            </a:extLst>
          </p:cNvPr>
          <p:cNvSpPr txBox="1"/>
          <p:nvPr/>
        </p:nvSpPr>
        <p:spPr>
          <a:xfrm>
            <a:off x="1689652" y="4832087"/>
            <a:ext cx="191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高価値下げ不可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BA1DDF-B77C-02DC-1B6E-D76B3B912D6D}"/>
              </a:ext>
            </a:extLst>
          </p:cNvPr>
          <p:cNvSpPr txBox="1"/>
          <p:nvPr/>
        </p:nvSpPr>
        <p:spPr>
          <a:xfrm>
            <a:off x="6861976" y="1754933"/>
            <a:ext cx="26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弱み</a:t>
            </a:r>
            <a:r>
              <a:rPr kumimoji="1" lang="en-US" altLang="ja-JP"/>
              <a:t>×</a:t>
            </a:r>
            <a:r>
              <a:rPr kumimoji="1" lang="ja-JP" altLang="en-US"/>
              <a:t>機会</a:t>
            </a:r>
          </a:p>
        </p:txBody>
      </p:sp>
    </p:spTree>
    <p:extLst>
      <p:ext uri="{BB962C8B-B14F-4D97-AF65-F5344CB8AC3E}">
        <p14:creationId xmlns:p14="http://schemas.microsoft.com/office/powerpoint/2010/main" val="421837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D988ED-9FF9-6E3C-A6BC-96FE1532EFE7}"/>
              </a:ext>
            </a:extLst>
          </p:cNvPr>
          <p:cNvSpPr txBox="1"/>
          <p:nvPr/>
        </p:nvSpPr>
        <p:spPr>
          <a:xfrm>
            <a:off x="3048000" y="1477026"/>
            <a:ext cx="15636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>
                <a:ea typeface="ＭＳ Ｐゴシック"/>
                <a:cs typeface="Calibri"/>
              </a:rPr>
              <a:t>Weekness</a:t>
            </a:r>
            <a:endParaRPr lang="ja-JP" altLang="en-US" sz="2400">
              <a:cs typeface="Calibri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71DEFCF-3809-AC46-A70F-FE556304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5" y="418"/>
            <a:ext cx="10515600" cy="1325562"/>
          </a:xfrm>
        </p:spPr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マーケティング上の課題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249C79-49BD-3C0A-CF84-472141B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332" y="1839239"/>
            <a:ext cx="2989546" cy="6874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ja-JP" altLang="en-US" sz="4400">
                <a:ea typeface="ＭＳ Ｐゴシック"/>
                <a:cs typeface="Calibri"/>
              </a:rPr>
              <a:t>価格が高い</a:t>
            </a:r>
            <a:endParaRPr lang="ja-JP" sz="4400">
              <a:cs typeface="Calibri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0C17212-2391-5569-82B2-F26ED3C98A06}"/>
              </a:ext>
            </a:extLst>
          </p:cNvPr>
          <p:cNvSpPr/>
          <p:nvPr/>
        </p:nvSpPr>
        <p:spPr>
          <a:xfrm>
            <a:off x="986424" y="3760416"/>
            <a:ext cx="4050081" cy="225468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タイパが良い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持ち運びし易い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性能が良い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5902A5-C45E-71D1-E84E-960DD376B24D}"/>
              </a:ext>
            </a:extLst>
          </p:cNvPr>
          <p:cNvSpPr txBox="1"/>
          <p:nvPr/>
        </p:nvSpPr>
        <p:spPr>
          <a:xfrm>
            <a:off x="775048" y="3567308"/>
            <a:ext cx="1365336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Strength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249FAEF-AC42-0EA7-DC1E-C0035264082A}"/>
              </a:ext>
            </a:extLst>
          </p:cNvPr>
          <p:cNvSpPr/>
          <p:nvPr/>
        </p:nvSpPr>
        <p:spPr>
          <a:xfrm>
            <a:off x="5662808" y="3791731"/>
            <a:ext cx="4050081" cy="18893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>
              <a:ea typeface="ＭＳ Ｐゴシック"/>
              <a:cs typeface="Calibri"/>
            </a:endParaRP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コロナあけの旅行需要👆</a:t>
            </a:r>
            <a:endParaRPr lang="ja-JP"/>
          </a:p>
          <a:p>
            <a:pPr algn="ctr"/>
            <a:endParaRPr lang="ja-JP" altLang="en-US">
              <a:ea typeface="ＭＳ Ｐゴシック"/>
              <a:cs typeface="Calibri"/>
            </a:endParaRPr>
          </a:p>
          <a:p>
            <a:pPr algn="ctr"/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BE43327-4518-C151-0DB5-58D39C55FE0A}"/>
              </a:ext>
            </a:extLst>
          </p:cNvPr>
          <p:cNvSpPr/>
          <p:nvPr/>
        </p:nvSpPr>
        <p:spPr>
          <a:xfrm rot="-3000000">
            <a:off x="3594963" y="2923278"/>
            <a:ext cx="1492684" cy="100208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2DB66D1-2FD4-71A8-E286-2C427240B0DB}"/>
              </a:ext>
            </a:extLst>
          </p:cNvPr>
          <p:cNvSpPr/>
          <p:nvPr/>
        </p:nvSpPr>
        <p:spPr>
          <a:xfrm rot="15060000">
            <a:off x="5630441" y="2985908"/>
            <a:ext cx="1492684" cy="100208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0A44D9-058A-AFA4-4C03-92CFA5CFB674}"/>
              </a:ext>
            </a:extLst>
          </p:cNvPr>
          <p:cNvSpPr txBox="1"/>
          <p:nvPr/>
        </p:nvSpPr>
        <p:spPr>
          <a:xfrm>
            <a:off x="8958719" y="3786513"/>
            <a:ext cx="1365336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Opportunity</a:t>
            </a:r>
          </a:p>
        </p:txBody>
      </p:sp>
    </p:spTree>
    <p:extLst>
      <p:ext uri="{BB962C8B-B14F-4D97-AF65-F5344CB8AC3E}">
        <p14:creationId xmlns:p14="http://schemas.microsoft.com/office/powerpoint/2010/main" val="289550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6C913-E7FA-6220-93A1-CD1C8255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69" y="1828799"/>
            <a:ext cx="1392478" cy="6039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ja-JP" altLang="en-US">
                <a:ea typeface="ＭＳ Ｐゴシック"/>
                <a:cs typeface="Calibri"/>
              </a:rPr>
              <a:t>改善案</a:t>
            </a:r>
            <a:endParaRPr 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5011207-3CBF-2E41-4796-35B30A5278F1}"/>
              </a:ext>
            </a:extLst>
          </p:cNvPr>
          <p:cNvSpPr txBox="1">
            <a:spLocks/>
          </p:cNvSpPr>
          <p:nvPr/>
        </p:nvSpPr>
        <p:spPr>
          <a:xfrm>
            <a:off x="93565" y="41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>
                <a:ea typeface="ＭＳ Ｐゴシック"/>
                <a:cs typeface="Calibri Light"/>
              </a:rPr>
              <a:t>マーケティング上の課題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CB9EBA-D083-E67D-F8D2-504D5550B76D}"/>
              </a:ext>
            </a:extLst>
          </p:cNvPr>
          <p:cNvSpPr txBox="1"/>
          <p:nvPr/>
        </p:nvSpPr>
        <p:spPr>
          <a:xfrm>
            <a:off x="1046445" y="2698315"/>
            <a:ext cx="50500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>
                <a:ea typeface="ＭＳ Ｐゴシック"/>
                <a:cs typeface="Calibri"/>
              </a:rPr>
              <a:t>短期間のレンタルサービス</a:t>
            </a:r>
            <a:endParaRPr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6473D-0EF5-E2B0-9CE6-D212ED89E9AF}"/>
              </a:ext>
            </a:extLst>
          </p:cNvPr>
          <p:cNvSpPr txBox="1"/>
          <p:nvPr/>
        </p:nvSpPr>
        <p:spPr>
          <a:xfrm>
            <a:off x="1197801" y="3648205"/>
            <a:ext cx="689766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>
                <a:ea typeface="ＭＳ Ｐゴシック"/>
                <a:cs typeface="Calibri"/>
              </a:rPr>
              <a:t>・購入するよりも安く使うことが出来る</a:t>
            </a:r>
            <a:endParaRPr lang="ja-JP" sz="2400">
              <a:ea typeface="ＭＳ Ｐゴシック"/>
              <a:cs typeface="Calibri"/>
            </a:endParaRPr>
          </a:p>
          <a:p>
            <a:r>
              <a:rPr lang="ja-JP" altLang="en-US" sz="2400">
                <a:ea typeface="ＭＳ Ｐゴシック"/>
                <a:cs typeface="Calibri"/>
              </a:rPr>
              <a:t>・製品の良さを体験する機会が増える</a:t>
            </a: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06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0698B-1DEF-AC56-EAD4-31749A987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7738" y="770467"/>
            <a:ext cx="6298065" cy="3352800"/>
          </a:xfrm>
        </p:spPr>
        <p:txBody>
          <a:bodyPr>
            <a:normAutofit/>
          </a:bodyPr>
          <a:lstStyle/>
          <a:p>
            <a:r>
              <a:rPr lang="ja-JP" altLang="en-US"/>
              <a:t>３</a:t>
            </a:r>
            <a:r>
              <a:rPr lang="en-US" altLang="ja-JP"/>
              <a:t>C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A71CAE-F48F-57B3-D200-68A6758D6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264" y="4206876"/>
            <a:ext cx="5437067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ja-JP" altLang="en-US">
              <a:solidFill>
                <a:srgbClr val="FFFFFF"/>
              </a:solidFill>
              <a:ea typeface="ＭＳ Ｐゴシック"/>
              <a:cs typeface="Calibri"/>
            </a:endParaRPr>
          </a:p>
          <a:p>
            <a:endParaRPr kumimoji="1" lang="ja-JP" altLang="en-US">
              <a:solidFill>
                <a:srgbClr val="FFFFFF"/>
              </a:solidFill>
            </a:endParaRPr>
          </a:p>
        </p:txBody>
      </p:sp>
      <p:pic>
        <p:nvPicPr>
          <p:cNvPr id="5" name="Picture 4" descr="深色显示屏上的财务图表">
            <a:extLst>
              <a:ext uri="{FF2B5EF4-FFF2-40B4-BE49-F238E27FC236}">
                <a16:creationId xmlns:a16="http://schemas.microsoft.com/office/drawing/2014/main" id="{BA7AFE74-45E9-EDD4-4B29-A93D452DE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27" r="31836" b="1"/>
          <a:stretch/>
        </p:blipFill>
        <p:spPr>
          <a:xfrm>
            <a:off x="-10288" y="15912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9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B2A24-70B1-475C-DA58-36EA2702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47" y="489259"/>
            <a:ext cx="10772775" cy="1658198"/>
          </a:xfrm>
        </p:spPr>
        <p:txBody>
          <a:bodyPr/>
          <a:lstStyle/>
          <a:p>
            <a:r>
              <a:rPr kumimoji="1" lang="en-US" altLang="ja-JP"/>
              <a:t>Customer(</a:t>
            </a:r>
            <a:r>
              <a:rPr kumimoji="1" lang="ja-JP" altLang="en-US"/>
              <a:t>顧客）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05169E-C82E-DC7E-47DD-27435BEB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男性</a:t>
            </a:r>
            <a:endParaRPr lang="en-US" altLang="ja-JP">
              <a:ea typeface="ＭＳ Ｐゴシック"/>
            </a:endParaRPr>
          </a:p>
          <a:p>
            <a:r>
              <a:rPr kumimoji="1" lang="ja-JP" altLang="en-US">
                <a:ea typeface="ＭＳ Ｐゴシック"/>
              </a:rPr>
              <a:t>旅行</a:t>
            </a:r>
            <a:r>
              <a:rPr lang="ja-JP" altLang="en-US">
                <a:ea typeface="ＭＳ Ｐゴシック"/>
              </a:rPr>
              <a:t>・出張</a:t>
            </a:r>
            <a:r>
              <a:rPr kumimoji="1" lang="ja-JP" altLang="en-US">
                <a:ea typeface="ＭＳ Ｐゴシック"/>
              </a:rPr>
              <a:t>の多い人</a:t>
            </a:r>
            <a:endParaRPr kumimoji="1" lang="en-US" altLang="ja-JP">
              <a:ea typeface="ＭＳ Ｐゴシック"/>
            </a:endParaRPr>
          </a:p>
          <a:p>
            <a:r>
              <a:rPr lang="ja-JP" altLang="en-US">
                <a:ea typeface="ＭＳ Ｐゴシック"/>
                <a:cs typeface="Calibri Light"/>
              </a:rPr>
              <a:t>年齢層高い(25~60)</a:t>
            </a:r>
          </a:p>
          <a:p>
            <a:r>
              <a:rPr lang="ja-JP" altLang="en-US">
                <a:ea typeface="ＭＳ Ｐゴシック"/>
                <a:cs typeface="Calibri Light"/>
              </a:rPr>
              <a:t>ミニマリスト</a:t>
            </a:r>
          </a:p>
          <a:p>
            <a:r>
              <a:rPr lang="ja-JP" altLang="en-US">
                <a:ea typeface="ＭＳ Ｐゴシック"/>
                <a:cs typeface="Calibri Light"/>
              </a:rPr>
              <a:t>洗面台が狭い人</a:t>
            </a:r>
          </a:p>
          <a:p>
            <a:r>
              <a:rPr lang="ja-JP" altLang="en-US">
                <a:ea typeface="ＭＳ Ｐゴシック"/>
                <a:cs typeface="Calibri Light"/>
              </a:rPr>
              <a:t>人と会う人</a:t>
            </a:r>
          </a:p>
          <a:p>
            <a:endParaRPr lang="ja-JP" altLang="en-US">
              <a:ea typeface="ＭＳ Ｐゴシック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398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50A59-A731-DA79-619F-FFBAD1F5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7812" y="-178180"/>
            <a:ext cx="10515600" cy="1325562"/>
          </a:xfrm>
        </p:spPr>
        <p:txBody>
          <a:bodyPr/>
          <a:lstStyle/>
          <a:p>
            <a:r>
              <a:rPr lang="en-US" altLang="ja-JP">
                <a:ea typeface="ＭＳ Ｐゴシック"/>
              </a:rPr>
              <a:t>　　　　　　　　　　</a:t>
            </a:r>
            <a:r>
              <a:rPr kumimoji="1" lang="en-US" altLang="ja-JP">
                <a:ea typeface="ＭＳ Ｐゴシック"/>
              </a:rPr>
              <a:t>Competitor(</a:t>
            </a:r>
            <a:r>
              <a:rPr lang="ja-JP" altLang="en-US">
                <a:ea typeface="ＭＳ Ｐゴシック"/>
              </a:rPr>
              <a:t>競合他者）</a:t>
            </a:r>
            <a:endParaRPr kumimoji="1" lang="ja-JP" altLang="en-US">
              <a:ea typeface="ＭＳ Ｐ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6DAF1-83CB-F7E1-05D8-C0907068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2D027-305E-71C8-777B-2784346F3A8E}"/>
              </a:ext>
            </a:extLst>
          </p:cNvPr>
          <p:cNvSpPr txBox="1"/>
          <p:nvPr/>
        </p:nvSpPr>
        <p:spPr>
          <a:xfrm>
            <a:off x="962163" y="2865329"/>
            <a:ext cx="9814016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ja-JP" altLang="en-US" sz="3200">
                <a:ea typeface="ＭＳ Ｐゴシック"/>
                <a:cs typeface="Calibri"/>
              </a:rPr>
              <a:t>電動シェーバーの値段は約6000~60000円と幅広い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ＭＳ Ｐゴシック"/>
                <a:cs typeface="Calibri"/>
              </a:rPr>
              <a:t>コンパクトシェーバーの相場は5000円以下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ＭＳ Ｐゴシック"/>
                <a:cs typeface="Calibri"/>
              </a:rPr>
              <a:t>Brownのハイグレードも３万円で買うことが出来る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3200">
                <a:ea typeface="ＭＳ Ｐゴシック"/>
                <a:cs typeface="Calibri"/>
              </a:rPr>
              <a:t>ハイグレードモデルはすべて大きい</a:t>
            </a:r>
            <a:endParaRPr lang="ja-JP" altLang="en-US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ja-JP" sz="3200">
                <a:ea typeface="ＭＳ Ｐゴシック"/>
                <a:cs typeface="Calibri"/>
              </a:rPr>
              <a:t>独自規格の充電端子</a:t>
            </a:r>
            <a:endParaRPr lang="ja-JP" altLang="en-US">
              <a:ea typeface="ＭＳ Ｐゴシック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ja-JP" altLang="en-US">
              <a:ea typeface="ＭＳ Ｐゴシック"/>
              <a:cs typeface="Calibr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249197-B544-8DE1-A907-17C1D960B28E}"/>
              </a:ext>
            </a:extLst>
          </p:cNvPr>
          <p:cNvSpPr txBox="1"/>
          <p:nvPr/>
        </p:nvSpPr>
        <p:spPr>
          <a:xfrm>
            <a:off x="1067321" y="1714499"/>
            <a:ext cx="6699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3200">
                <a:ea typeface="ＭＳ Ｐゴシック"/>
                <a:cs typeface="Calibri"/>
              </a:rPr>
              <a:t>企業：Brown, Philips, IZUMI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58069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1BAF3-3C6F-1B49-43F5-92E1C9AB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 anchor="ctr">
            <a:normAutofit/>
          </a:bodyPr>
          <a:lstStyle/>
          <a:p>
            <a:r>
              <a:rPr kumimoji="1" lang="en-US" altLang="ja-JP"/>
              <a:t>Company</a:t>
            </a:r>
            <a:r>
              <a:rPr kumimoji="1" lang="ja-JP" altLang="en-US"/>
              <a:t>（自社）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5AA91B-5175-1C66-8A1C-67D5D525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57" y="2504768"/>
            <a:ext cx="5583333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ja-JP" altLang="en-US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数多くの電化製品を販売するPanasonic</a:t>
            </a:r>
            <a:endParaRPr lang="ja-JP">
              <a:ea typeface="ＭＳ Ｐゴシック"/>
            </a:endParaRPr>
          </a:p>
          <a:p>
            <a:r>
              <a:rPr lang="ja-JP" altLang="en-US"/>
              <a:t>「ラムダッシュ　５枚刃」を2013年から販売</a:t>
            </a:r>
          </a:p>
          <a:p>
            <a:r>
              <a:rPr lang="ja-JP" altLang="en-US"/>
              <a:t>値崩れしないように値段を固定化</a:t>
            </a:r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6" name="図 5" descr="ロゴ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DEA5141-EF8B-C21F-5855-20D1CBDD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02" y="-1953"/>
            <a:ext cx="3342464" cy="17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A7AAF-41BC-0BD4-396C-FF982E4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262" y="2197705"/>
            <a:ext cx="6443207" cy="2675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SWOT</a:t>
            </a:r>
            <a:r>
              <a:rPr kumimoji="1" lang="ja-JP" altLang="en-US"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  <p:pic>
        <p:nvPicPr>
          <p:cNvPr id="5" name="Picture 4" descr="吸液管将 DNA 样本放到有盖培养皿中">
            <a:extLst>
              <a:ext uri="{FF2B5EF4-FFF2-40B4-BE49-F238E27FC236}">
                <a16:creationId xmlns:a16="http://schemas.microsoft.com/office/drawing/2014/main" id="{2EE97736-FE51-F65E-8D4B-E209C0810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6" r="36508" b="-2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CA71CB-6EF6-9A95-4BA6-CF7CF0A89D1B}"/>
              </a:ext>
            </a:extLst>
          </p:cNvPr>
          <p:cNvSpPr txBox="1"/>
          <p:nvPr/>
        </p:nvSpPr>
        <p:spPr>
          <a:xfrm>
            <a:off x="4876504" y="1977739"/>
            <a:ext cx="6298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/>
              <a:t>ラムダッシュの</a:t>
            </a:r>
          </a:p>
        </p:txBody>
      </p:sp>
    </p:spTree>
    <p:extLst>
      <p:ext uri="{BB962C8B-B14F-4D97-AF65-F5344CB8AC3E}">
        <p14:creationId xmlns:p14="http://schemas.microsoft.com/office/powerpoint/2010/main" val="335683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手が持っているスマートフォン&#10;&#10;中程度の精度で自動的に生成された説明">
            <a:extLst>
              <a:ext uri="{FF2B5EF4-FFF2-40B4-BE49-F238E27FC236}">
                <a16:creationId xmlns:a16="http://schemas.microsoft.com/office/drawing/2014/main" id="{2056C1AD-C5FF-E77E-64FB-597AED2C2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49" y="369660"/>
            <a:ext cx="3388291" cy="26767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C9CA43-00BF-BD80-58E8-AAC569B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1" y="418"/>
            <a:ext cx="10515600" cy="1325562"/>
          </a:xfrm>
        </p:spPr>
        <p:txBody>
          <a:bodyPr anchor="b">
            <a:normAutofit/>
          </a:bodyPr>
          <a:lstStyle/>
          <a:p>
            <a:r>
              <a:rPr lang="en-US" altLang="ja-JP" err="1">
                <a:ea typeface="ＭＳ Ｐゴシック"/>
              </a:rPr>
              <a:t>内部環境</a:t>
            </a:r>
            <a:r>
              <a:rPr lang="en-US" altLang="ja-JP">
                <a:ea typeface="ＭＳ Ｐゴシック"/>
              </a:rPr>
              <a:t>　Strength(</a:t>
            </a:r>
            <a:r>
              <a:rPr lang="ja-JP" altLang="en-US">
                <a:ea typeface="ＭＳ Ｐゴシック"/>
              </a:rPr>
              <a:t>強み）</a:t>
            </a:r>
            <a:endParaRPr kumimoji="1" lang="ja-JP" altLang="en-US">
              <a:ea typeface="ＭＳ Ｐゴシック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A8FE1-3C65-2158-503D-4E2A12EF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/>
              <a:t>・小さい（持ち運びしやすい）</a:t>
            </a:r>
            <a:endParaRPr lang="en-US" altLang="ja-JP"/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・５枚刃</a:t>
            </a:r>
            <a:endParaRPr lang="en-US" altLang="ja-JP">
              <a:ea typeface="ＭＳ Ｐゴシック"/>
            </a:endParaRPr>
          </a:p>
          <a:p>
            <a:pPr marL="0" indent="0">
              <a:buNone/>
            </a:pPr>
            <a:r>
              <a:rPr lang="ja-JP" altLang="en-US"/>
              <a:t>・剃りのこしが少ない</a:t>
            </a:r>
            <a:endParaRPr lang="en-US" altLang="ja-JP"/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・</a:t>
            </a:r>
            <a:r>
              <a:rPr lang="ja-JP" altLang="en-US" sz="3200">
                <a:ea typeface="ＭＳ Ｐゴシック"/>
              </a:rPr>
              <a:t>充電</a:t>
            </a:r>
            <a:r>
              <a:rPr lang="ja-JP" altLang="en-US">
                <a:ea typeface="ＭＳ Ｐゴシック"/>
              </a:rPr>
              <a:t>は汎用性が高い</a:t>
            </a:r>
            <a:r>
              <a:rPr lang="ja-JP" altLang="en-US" sz="4000">
                <a:ea typeface="ＭＳ Ｐゴシック"/>
              </a:rPr>
              <a:t>USBtype-C</a:t>
            </a:r>
            <a:r>
              <a:rPr lang="ja-JP" altLang="en-US">
                <a:ea typeface="ＭＳ Ｐゴシック"/>
              </a:rPr>
              <a:t>を採用</a:t>
            </a:r>
            <a:endParaRPr lang="en-US" altLang="ja-JP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・３分で１回のシェービング</a:t>
            </a:r>
            <a:endParaRPr lang="en-US" altLang="ja-JP">
              <a:ea typeface="ＭＳ Ｐゴシック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</a:rPr>
              <a:t>・出張にも私生活にも</a:t>
            </a: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・次世代再生材料を使った本体</a:t>
            </a:r>
            <a:endParaRPr lang="en-US" altLang="ja-JP">
              <a:ea typeface="ＭＳ Ｐゴシック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ea typeface="ＭＳ Ｐゴシック"/>
                <a:cs typeface="Calibri"/>
              </a:rPr>
              <a:t>・レンタルができる（２週間からしかレンタルできない）</a:t>
            </a:r>
          </a:p>
        </p:txBody>
      </p:sp>
    </p:spTree>
    <p:extLst>
      <p:ext uri="{BB962C8B-B14F-4D97-AF65-F5344CB8AC3E}">
        <p14:creationId xmlns:p14="http://schemas.microsoft.com/office/powerpoint/2010/main" val="127708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416E4-F46C-17D6-D254-DD57EFAB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>
                <a:ea typeface="ＭＳ Ｐゴシック"/>
              </a:rPr>
              <a:t>内部環境</a:t>
            </a:r>
            <a:r>
              <a:rPr lang="en-US" altLang="ja-JP">
                <a:ea typeface="ＭＳ Ｐゴシック"/>
              </a:rPr>
              <a:t>　</a:t>
            </a:r>
            <a:r>
              <a:rPr kumimoji="1" lang="en-US" altLang="ja-JP" err="1">
                <a:ea typeface="ＭＳ Ｐゴシック"/>
              </a:rPr>
              <a:t>Weekness</a:t>
            </a:r>
            <a:r>
              <a:rPr kumimoji="1" lang="ja-JP" altLang="en-US">
                <a:ea typeface="ＭＳ Ｐゴシック"/>
              </a:rPr>
              <a:t>（弱み）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C7A96-65A1-BC52-7E2C-413BAC20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49677"/>
            <a:ext cx="1051560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高価格</a:t>
            </a:r>
            <a:endParaRPr lang="en-US" alt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女性対象ではない</a:t>
            </a:r>
            <a:endParaRPr lang="en-US" alt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値引き不可</a:t>
            </a:r>
            <a:endParaRPr lang="en-US" altLang="ja-JP">
              <a:ea typeface="ＭＳ Ｐゴシック"/>
              <a:cs typeface="Calibri"/>
            </a:endParaRPr>
          </a:p>
          <a:p>
            <a:endParaRPr lang="en-US" altLang="ja-JP">
              <a:ea typeface="ＭＳ Ｐゴシック"/>
              <a:cs typeface="Calibri"/>
            </a:endParaRPr>
          </a:p>
          <a:p>
            <a:endParaRPr lang="en-US" altLang="ja-JP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8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07D42-5B98-3D43-ADF2-34AAFA76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>
                <a:ea typeface="ＭＳ Ｐゴシック"/>
              </a:rPr>
              <a:t>外部環境</a:t>
            </a:r>
            <a:r>
              <a:rPr lang="en-US" altLang="ja-JP">
                <a:ea typeface="ＭＳ Ｐゴシック"/>
              </a:rPr>
              <a:t>　</a:t>
            </a:r>
            <a:r>
              <a:rPr kumimoji="1" lang="en-US" altLang="ja-JP">
                <a:ea typeface="ＭＳ Ｐゴシック"/>
              </a:rPr>
              <a:t>Threat</a:t>
            </a:r>
            <a:r>
              <a:rPr kumimoji="1" lang="ja-JP" altLang="en-US">
                <a:ea typeface="ＭＳ Ｐゴシック"/>
              </a:rPr>
              <a:t>（脅威）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D0F04B-AF5C-7797-461B-44343CE1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脱毛ブーム</a:t>
            </a:r>
          </a:p>
          <a:p>
            <a:r>
              <a:rPr lang="ja-JP" altLang="en-US">
                <a:ea typeface="ＭＳ Ｐゴシック"/>
                <a:cs typeface="Calibri"/>
              </a:rPr>
              <a:t>マスクの着用</a:t>
            </a:r>
            <a:endParaRPr lang="en-US" alt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在宅ワーク</a:t>
            </a:r>
          </a:p>
          <a:p>
            <a:endParaRPr lang="ja-JP" altLang="en-US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36921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Application>Microsoft Office PowerPoint</Application>
  <PresentationFormat>ワイド画面</PresentationFormat>
  <Slides>13</Slides>
  <Notes>0</Notes>
  <HiddenSlides>1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HDOfficeLightV0</vt:lpstr>
      <vt:lpstr>Panasonic LAMDASH PALM IN</vt:lpstr>
      <vt:lpstr>３C分析</vt:lpstr>
      <vt:lpstr>Customer(顧客）</vt:lpstr>
      <vt:lpstr>　　　　　　　　　　Competitor(競合他者）</vt:lpstr>
      <vt:lpstr>Company（自社）</vt:lpstr>
      <vt:lpstr>SWOT分析</vt:lpstr>
      <vt:lpstr>内部環境　Strength(強み）</vt:lpstr>
      <vt:lpstr>内部環境　Weekness（弱み）</vt:lpstr>
      <vt:lpstr>外部環境　Threat（脅威）</vt:lpstr>
      <vt:lpstr>外部環境　Opportunity（機会）</vt:lpstr>
      <vt:lpstr>PowerPoint プレゼンテーション</vt:lpstr>
      <vt:lpstr>マーケティング上の課題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３C分析</dc:title>
  <dc:creator>202301769</dc:creator>
  <cp:revision>2</cp:revision>
  <dcterms:created xsi:type="dcterms:W3CDTF">2023-12-19T06:07:59Z</dcterms:created>
  <dcterms:modified xsi:type="dcterms:W3CDTF">2024-01-12T08:34:49Z</dcterms:modified>
</cp:coreProperties>
</file>