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7" r:id="rId3"/>
    <p:sldId id="268" r:id="rId4"/>
    <p:sldId id="271" r:id="rId5"/>
    <p:sldId id="269" r:id="rId6"/>
    <p:sldId id="270" r:id="rId7"/>
    <p:sldId id="272" r:id="rId8"/>
    <p:sldId id="258" r:id="rId9"/>
    <p:sldId id="265" r:id="rId10"/>
    <p:sldId id="260" r:id="rId11"/>
    <p:sldId id="266" r:id="rId12"/>
    <p:sldId id="257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E00AE2E-BA2B-4CEE-8F4E-DD99EE2A37A2}">
          <p14:sldIdLst>
            <p14:sldId id="256"/>
            <p14:sldId id="267"/>
            <p14:sldId id="268"/>
            <p14:sldId id="271"/>
          </p14:sldIdLst>
        </p14:section>
        <p14:section name="The Python Language" id="{BA726A99-4147-478D-AC24-B3B36E2FB1A9}">
          <p14:sldIdLst>
            <p14:sldId id="269"/>
            <p14:sldId id="270"/>
            <p14:sldId id="272"/>
          </p14:sldIdLst>
        </p14:section>
        <p14:section name="Variables" id="{DE1EDC3F-98C3-414B-9F78-7DA652860FF6}">
          <p14:sldIdLst>
            <p14:sldId id="258"/>
            <p14:sldId id="265"/>
            <p14:sldId id="260"/>
            <p14:sldId id="266"/>
          </p14:sldIdLst>
        </p14:section>
        <p14:section name="Functions &amp; Procedures" id="{228F60C0-A59F-4238-878B-35600C949669}">
          <p14:sldIdLst>
            <p14:sldId id="257"/>
            <p14:sldId id="259"/>
          </p14:sldIdLst>
        </p14:section>
        <p14:section name="Control Flow" id="{98EBC5B3-8426-4F3E-BFB8-58F80C5348C0}">
          <p14:sldIdLst/>
        </p14:section>
        <p14:section name="Looping" id="{3DEA00FF-E82C-403F-B286-FA32D2855C3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0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043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9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5084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2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1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576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4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2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Paton/ScientificCompu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ython-xy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ayscale.com/research/UK/Skill=Python/Salary#by_Jo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v.uk/government/collections/personal-income-by-tax-yea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 Paton</a:t>
            </a:r>
          </a:p>
        </p:txBody>
      </p:sp>
    </p:spTree>
    <p:extLst>
      <p:ext uri="{BB962C8B-B14F-4D97-AF65-F5344CB8AC3E}">
        <p14:creationId xmlns:p14="http://schemas.microsoft.com/office/powerpoint/2010/main" val="728634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variable is a reference to a value or object</a:t>
            </a:r>
          </a:p>
          <a:p>
            <a:r>
              <a:rPr lang="en-GB" dirty="0"/>
              <a:t>A variable can have any alphanumeric name that starts with a letter</a:t>
            </a:r>
          </a:p>
          <a:p>
            <a:r>
              <a:rPr lang="en-GB" dirty="0"/>
              <a:t>Names should be descriptive lowercase words separated with an underscore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01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900" dirty="0"/>
              <a:t>Variables</a:t>
            </a:r>
            <a:br>
              <a:rPr lang="en-GB" dirty="0"/>
            </a:br>
            <a:r>
              <a:rPr lang="en-GB" sz="2700" dirty="0"/>
              <a:t>Assignment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To assign a variable name to the object, use the assignment operator =.</a:t>
            </a:r>
          </a:p>
          <a:p>
            <a:r>
              <a:rPr lang="en-GB" dirty="0"/>
              <a:t>This does not mean equals, for example you could write n = n + 1. This is a perfectly valid statement. It means, take n, add one to it, then call that new thing 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22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&amp; Procedures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2571750"/>
            <a:ext cx="3482439" cy="3125666"/>
          </a:xfrm>
        </p:spPr>
        <p:txBody>
          <a:bodyPr>
            <a:normAutofit/>
          </a:bodyPr>
          <a:lstStyle/>
          <a:p>
            <a:r>
              <a:rPr lang="en-GB" dirty="0"/>
              <a:t>Functions &amp; procedures are snippets of code that are reusable</a:t>
            </a:r>
          </a:p>
          <a:p>
            <a:r>
              <a:rPr lang="en-GB" dirty="0"/>
              <a:t>Functions return something</a:t>
            </a:r>
          </a:p>
          <a:p>
            <a:r>
              <a:rPr lang="en-GB" dirty="0"/>
              <a:t>Procedures do something</a:t>
            </a:r>
          </a:p>
          <a:p>
            <a:r>
              <a:rPr lang="en-GB" dirty="0"/>
              <a:t>In python the syntax is identical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47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900" dirty="0"/>
              <a:t>Functions &amp; Procedures</a:t>
            </a:r>
            <a:br>
              <a:rPr lang="en-GB" dirty="0"/>
            </a:br>
            <a:r>
              <a:rPr lang="en-GB" sz="2700" dirty="0"/>
              <a:t>Naming &amp; keywords</a:t>
            </a:r>
            <a:br>
              <a:rPr lang="en-GB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2571750"/>
            <a:ext cx="3482439" cy="3383573"/>
          </a:xfrm>
        </p:spPr>
        <p:txBody>
          <a:bodyPr>
            <a:normAutofit fontScale="92500"/>
          </a:bodyPr>
          <a:lstStyle/>
          <a:p>
            <a:r>
              <a:rPr lang="en-GB" dirty="0"/>
              <a:t>All functions start with the </a:t>
            </a:r>
            <a:r>
              <a:rPr lang="en-GB" b="1" dirty="0" err="1"/>
              <a:t>def</a:t>
            </a:r>
            <a:r>
              <a:rPr lang="en-GB" dirty="0"/>
              <a:t> keyword</a:t>
            </a:r>
          </a:p>
          <a:p>
            <a:r>
              <a:rPr lang="en-GB" dirty="0"/>
              <a:t>All functions have descriptive lowercase names with words separated by an underscore</a:t>
            </a:r>
          </a:p>
          <a:p>
            <a:r>
              <a:rPr lang="en-GB" dirty="0"/>
              <a:t>All functions end with a </a:t>
            </a:r>
            <a:r>
              <a:rPr lang="en-GB" b="1" dirty="0"/>
              <a:t>return </a:t>
            </a:r>
            <a:r>
              <a:rPr lang="en-GB" dirty="0"/>
              <a:t>keyword</a:t>
            </a:r>
          </a:p>
          <a:p>
            <a:r>
              <a:rPr lang="en-GB" dirty="0"/>
              <a:t>Procedures do not return an object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11139" y="2567654"/>
            <a:ext cx="3295402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add_two_numbers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multiply_two_numbers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05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add_two_numbers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	7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05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add_two_numbers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	11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05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multiply_two_numbers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	12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1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prepare you for scientific computing at university</a:t>
            </a:r>
          </a:p>
          <a:p>
            <a:r>
              <a:rPr lang="en-GB" dirty="0"/>
              <a:t>To develop a transferable skillset</a:t>
            </a:r>
          </a:p>
          <a:p>
            <a:r>
              <a:rPr lang="en-GB" dirty="0"/>
              <a:t>To improve your employability</a:t>
            </a:r>
          </a:p>
          <a:p>
            <a:r>
              <a:rPr lang="en-GB" dirty="0"/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53795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project’s resources can be found at </a:t>
            </a:r>
            <a:r>
              <a:rPr lang="en-GB" dirty="0">
                <a:hlinkClick r:id="rId2"/>
              </a:rPr>
              <a:t>https://github.com/MrJPaton/ScientificComputing</a:t>
            </a:r>
            <a:r>
              <a:rPr lang="en-GB" dirty="0"/>
              <a:t> </a:t>
            </a:r>
          </a:p>
          <a:p>
            <a:r>
              <a:rPr lang="en-GB" dirty="0"/>
              <a:t>Resources are not yet complete and will be updated periodically, check often.</a:t>
            </a:r>
          </a:p>
        </p:txBody>
      </p:sp>
    </p:spTree>
    <p:extLst>
      <p:ext uri="{BB962C8B-B14F-4D97-AF65-F5344CB8AC3E}">
        <p14:creationId xmlns:p14="http://schemas.microsoft.com/office/powerpoint/2010/main" val="1733185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python-</a:t>
            </a:r>
            <a:r>
              <a:rPr lang="en-GB" dirty="0" err="1"/>
              <a:t>xy</a:t>
            </a:r>
            <a:r>
              <a:rPr lang="en-GB" dirty="0"/>
              <a:t> (a scientific oriented distribution that has most of the libraries we’ll be using included) from </a:t>
            </a:r>
            <a:r>
              <a:rPr lang="en-GB" dirty="0">
                <a:hlinkClick r:id="rId2"/>
              </a:rPr>
              <a:t>http://python-xy.github.io</a:t>
            </a:r>
            <a:r>
              <a:rPr lang="en-GB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519" t="6794" r="50097" b="41759"/>
          <a:stretch/>
        </p:blipFill>
        <p:spPr>
          <a:xfrm>
            <a:off x="1511302" y="3287712"/>
            <a:ext cx="6931158" cy="2998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058" r="69340" b="50634"/>
          <a:stretch/>
        </p:blipFill>
        <p:spPr>
          <a:xfrm>
            <a:off x="1830263" y="3644900"/>
            <a:ext cx="4837237" cy="2266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 flipV="1">
            <a:off x="7645400" y="3708400"/>
            <a:ext cx="184150" cy="1016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150102" y="4597400"/>
            <a:ext cx="1035050" cy="59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Here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25561" y="4552953"/>
            <a:ext cx="1020889" cy="171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93900" y="4425951"/>
            <a:ext cx="1035050" cy="59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30675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widely used programming language (within the top 5 most common languages)</a:t>
            </a:r>
          </a:p>
          <a:p>
            <a:r>
              <a:rPr lang="en-GB" dirty="0"/>
              <a:t>Python is easy to write</a:t>
            </a:r>
          </a:p>
          <a:p>
            <a:r>
              <a:rPr lang="en-GB" dirty="0"/>
              <a:t>Python is easy to read</a:t>
            </a:r>
          </a:p>
          <a:p>
            <a:r>
              <a:rPr lang="en-GB" dirty="0"/>
              <a:t>Python has extensive use in the sciences due to comprehensive scientific libraries</a:t>
            </a:r>
          </a:p>
        </p:txBody>
      </p:sp>
    </p:spTree>
    <p:extLst>
      <p:ext uri="{BB962C8B-B14F-4D97-AF65-F5344CB8AC3E}">
        <p14:creationId xmlns:p14="http://schemas.microsoft.com/office/powerpoint/2010/main" val="2920417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uses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5999"/>
            <a:ext cx="7200900" cy="4419601"/>
          </a:xfrm>
        </p:spPr>
        <p:txBody>
          <a:bodyPr>
            <a:normAutofit/>
          </a:bodyPr>
          <a:lstStyle/>
          <a:p>
            <a:r>
              <a:rPr lang="en-GB" dirty="0"/>
              <a:t>Yahoo</a:t>
            </a:r>
          </a:p>
          <a:p>
            <a:r>
              <a:rPr lang="en-GB" dirty="0"/>
              <a:t>Google</a:t>
            </a:r>
          </a:p>
          <a:p>
            <a:r>
              <a:rPr lang="en-GB" dirty="0"/>
              <a:t>Facebook</a:t>
            </a:r>
          </a:p>
          <a:p>
            <a:r>
              <a:rPr lang="en-GB" dirty="0"/>
              <a:t>Dropbox</a:t>
            </a:r>
          </a:p>
          <a:p>
            <a:r>
              <a:rPr lang="en-GB" dirty="0"/>
              <a:t>NASA</a:t>
            </a:r>
          </a:p>
          <a:p>
            <a:r>
              <a:rPr lang="en-GB" dirty="0"/>
              <a:t>ESA</a:t>
            </a:r>
          </a:p>
          <a:p>
            <a:r>
              <a:rPr lang="en-GB" dirty="0"/>
              <a:t>ILM</a:t>
            </a:r>
          </a:p>
          <a:p>
            <a:r>
              <a:rPr lang="en-GB" dirty="0"/>
              <a:t>Pixar</a:t>
            </a:r>
          </a:p>
          <a:p>
            <a:r>
              <a:rPr lang="en-GB" dirty="0"/>
              <a:t>Civilization V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49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learn to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6284912"/>
            <a:ext cx="8604250" cy="604838"/>
          </a:xfrm>
        </p:spPr>
        <p:txBody>
          <a:bodyPr>
            <a:normAutofit/>
          </a:bodyPr>
          <a:lstStyle/>
          <a:p>
            <a:r>
              <a:rPr lang="en-GB" sz="1800" dirty="0"/>
              <a:t>Source: </a:t>
            </a:r>
            <a:r>
              <a:rPr lang="en-GB" sz="1800" i="1" dirty="0">
                <a:hlinkClick r:id="rId2"/>
              </a:rPr>
              <a:t>http://www.payscale.com/research/UK/Skill=Python/Salary#by_Job</a:t>
            </a:r>
            <a:r>
              <a:rPr lang="en-GB" sz="1800" i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47" y="1409700"/>
            <a:ext cx="4041806" cy="4716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9750" y="1327150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good reason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40350" y="2895600"/>
            <a:ext cx="6350" cy="28051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46700" y="2686050"/>
            <a:ext cx="2336800" cy="97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81800" y="2507456"/>
            <a:ext cx="2101849" cy="10612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UK median personal income</a:t>
            </a:r>
          </a:p>
          <a:p>
            <a:r>
              <a:rPr lang="en-GB" sz="800" dirty="0"/>
              <a:t>Source: </a:t>
            </a:r>
            <a:r>
              <a:rPr lang="en-GB" sz="800" dirty="0">
                <a:hlinkClick r:id="rId4"/>
              </a:rPr>
              <a:t>https://www.gov.uk/government/collections/personal-income-by-tax-year</a:t>
            </a:r>
            <a:r>
              <a:rPr lang="en-GB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69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python, as in all* programming languages, some words are special</a:t>
            </a:r>
          </a:p>
          <a:p>
            <a:r>
              <a:rPr lang="en-GB" dirty="0"/>
              <a:t>These special words, known as keywords, are used in specified ways within the language’s grammar</a:t>
            </a:r>
          </a:p>
          <a:p>
            <a:r>
              <a:rPr lang="en-GB" dirty="0"/>
              <a:t>For example, the word </a:t>
            </a:r>
            <a:r>
              <a:rPr lang="en-GB" b="1" dirty="0"/>
              <a:t>print</a:t>
            </a:r>
            <a:r>
              <a:rPr lang="en-GB" dirty="0"/>
              <a:t> is a keyword in python, any number or text following the </a:t>
            </a:r>
            <a:r>
              <a:rPr lang="en-GB" b="1" dirty="0"/>
              <a:t>print</a:t>
            </a:r>
            <a:r>
              <a:rPr lang="en-GB" dirty="0"/>
              <a:t> keyword is displayed on the terminal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GB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94052" y="4589547"/>
            <a:ext cx="3335548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#&gt;&gt;&gt;    hello world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1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Operators are symbols that tell python to carry out an operation on one or more operands</a:t>
            </a:r>
          </a:p>
          <a:p>
            <a:r>
              <a:rPr lang="en-GB" dirty="0"/>
              <a:t>e.g. + is an operator and it works by placing it between the two operands, 3 + 4.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94052" y="4589547"/>
            <a:ext cx="3335548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#&gt;&gt;&gt;    hello world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941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13029</TotalTime>
  <Words>416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Franklin Gothic Book</vt:lpstr>
      <vt:lpstr>Crop</vt:lpstr>
      <vt:lpstr>Scientific Computing</vt:lpstr>
      <vt:lpstr>Project Aims</vt:lpstr>
      <vt:lpstr>Project Administration</vt:lpstr>
      <vt:lpstr>Project Administration</vt:lpstr>
      <vt:lpstr>What is python?</vt:lpstr>
      <vt:lpstr>Who uses python?</vt:lpstr>
      <vt:lpstr>Why learn to program?</vt:lpstr>
      <vt:lpstr>Keywords</vt:lpstr>
      <vt:lpstr>Operators</vt:lpstr>
      <vt:lpstr>Variables </vt:lpstr>
      <vt:lpstr>Variables Assignment </vt:lpstr>
      <vt:lpstr>Functions &amp; Procedures</vt:lpstr>
      <vt:lpstr>Functions &amp; Procedures Naming &amp; keywords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Computing</dc:title>
  <dc:creator>Jamie Paton</dc:creator>
  <cp:lastModifiedBy>Jamie Paton</cp:lastModifiedBy>
  <cp:revision>24</cp:revision>
  <dcterms:created xsi:type="dcterms:W3CDTF">2016-05-03T17:05:18Z</dcterms:created>
  <dcterms:modified xsi:type="dcterms:W3CDTF">2016-06-05T20:58:44Z</dcterms:modified>
</cp:coreProperties>
</file>