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6" r:id="rId6"/>
  </p:sldMasterIdLst>
  <p:notesMasterIdLst>
    <p:notesMasterId r:id="rId25"/>
  </p:notesMasterIdLst>
  <p:sldIdLst>
    <p:sldId id="285" r:id="rId7"/>
    <p:sldId id="257" r:id="rId8"/>
    <p:sldId id="286" r:id="rId9"/>
    <p:sldId id="288" r:id="rId10"/>
    <p:sldId id="28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89" r:id="rId20"/>
    <p:sldId id="267" r:id="rId21"/>
    <p:sldId id="268" r:id="rId22"/>
    <p:sldId id="269" r:id="rId23"/>
    <p:sldId id="284" r:id="rId24"/>
  </p:sldIdLst>
  <p:sldSz cx="10077450" cy="7562850"/>
  <p:notesSz cx="7556500" cy="10691813"/>
  <p:defaultTextStyle>
    <a:defPPr>
      <a:defRPr lang="en-GB"/>
    </a:defPPr>
    <a:lvl1pPr algn="l" defTabSz="455613" rtl="0" fontAlgn="base" hangingPunct="0">
      <a:lnSpc>
        <a:spcPct val="93000"/>
      </a:lnSpc>
      <a:spcBef>
        <a:spcPts val="575"/>
      </a:spcBef>
      <a:spcAft>
        <a:spcPts val="575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1pPr>
    <a:lvl2pPr marL="741363" indent="-284163" algn="l" defTabSz="455613" rtl="0" fontAlgn="base" hangingPunct="0">
      <a:lnSpc>
        <a:spcPct val="93000"/>
      </a:lnSpc>
      <a:spcBef>
        <a:spcPts val="575"/>
      </a:spcBef>
      <a:spcAft>
        <a:spcPts val="575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2pPr>
    <a:lvl3pPr marL="1141413" indent="-227013" algn="l" defTabSz="455613" rtl="0" fontAlgn="base" hangingPunct="0">
      <a:lnSpc>
        <a:spcPct val="93000"/>
      </a:lnSpc>
      <a:spcBef>
        <a:spcPts val="575"/>
      </a:spcBef>
      <a:spcAft>
        <a:spcPts val="575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3pPr>
    <a:lvl4pPr marL="1598613" indent="-227013" algn="l" defTabSz="455613" rtl="0" fontAlgn="base" hangingPunct="0">
      <a:lnSpc>
        <a:spcPct val="93000"/>
      </a:lnSpc>
      <a:spcBef>
        <a:spcPts val="575"/>
      </a:spcBef>
      <a:spcAft>
        <a:spcPts val="575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4pPr>
    <a:lvl5pPr marL="2055813" indent="-227013" algn="l" defTabSz="455613" rtl="0" fontAlgn="base" hangingPunct="0">
      <a:lnSpc>
        <a:spcPct val="93000"/>
      </a:lnSpc>
      <a:spcBef>
        <a:spcPts val="575"/>
      </a:spcBef>
      <a:spcAft>
        <a:spcPts val="575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msmincho" charset="0"/>
        <a:cs typeface="msminch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C459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2275" y="-118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explosion val="25"/>
          <c:val>
            <c:numRef>
              <c:f>Sheet1!$D$4:$D$6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701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701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701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6825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701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396150B9-3C56-48AB-A212-C9A449DB0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8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7D13BF4D-A01D-4FFB-8498-34CE3031BF1C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</a:t>
            </a:fld>
            <a:endParaRPr lang="en-US" altLang="en-US" sz="1400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78447CA8-7026-4F69-858D-8DEE4D94B2A7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13</a:t>
            </a:fld>
            <a:endParaRPr lang="en-US" altLang="en-US" sz="1400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2BC0A2D7-C252-46D0-B1F5-932CC07AA186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15</a:t>
            </a:fld>
            <a:endParaRPr lang="en-US" altLang="en-US" sz="1400" smtClean="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23159190-2123-4594-823C-EB23EE88AF66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16</a:t>
            </a:fld>
            <a:endParaRPr lang="en-US" altLang="en-US" sz="1400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3048C564-4385-4C0E-92FC-4AD11D0CCD95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17</a:t>
            </a:fld>
            <a:endParaRPr lang="en-US" altLang="en-US" sz="1400" smtClean="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3CFBB6FA-59D2-4DF9-B415-4E50311CD636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18</a:t>
            </a:fld>
            <a:endParaRPr lang="en-US" altLang="en-US" sz="1400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1CF7D96E-2773-4917-954E-6245C796F186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2</a:t>
            </a:fld>
            <a:endParaRPr lang="en-US" altLang="en-US" sz="1400" smtClean="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47922E3E-2396-4D99-97DA-5253A35F302B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6</a:t>
            </a:fld>
            <a:endParaRPr lang="en-US" altLang="en-US" sz="1400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C22C4A4F-FEE8-49EA-9B34-F706BF26BF48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7</a:t>
            </a:fld>
            <a:endParaRPr lang="en-US" altLang="en-US" sz="140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E39898D3-27D6-4F42-914A-36156949B300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8</a:t>
            </a:fld>
            <a:endParaRPr lang="en-US" altLang="en-US" sz="1400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8108C9CD-2396-4038-806B-B166A6EA58BB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9</a:t>
            </a:fld>
            <a:endParaRPr lang="en-US" altLang="en-US" sz="1400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38A598FD-8842-4C58-BB58-B1B59178C104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10</a:t>
            </a:fld>
            <a:endParaRPr lang="en-US" altLang="en-US" sz="1400" smtClean="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0D659A01-153D-462E-87D7-01F6D61873A2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11</a:t>
            </a:fld>
            <a:endParaRPr lang="en-US" altLang="en-US" sz="1400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55613" eaLnBrk="1">
              <a:spcBef>
                <a:spcPct val="0"/>
              </a:spcBef>
            </a:pPr>
            <a:fld id="{4122E592-49F9-434D-901C-6AB1BFF5FEB9}" type="slidenum">
              <a:rPr lang="en-US" altLang="en-US" sz="1400" smtClean="0"/>
              <a:pPr defTabSz="455613" eaLnBrk="1">
                <a:spcBef>
                  <a:spcPct val="0"/>
                </a:spcBef>
              </a:pPr>
              <a:t>12</a:t>
            </a:fld>
            <a:endParaRPr lang="en-US" altLang="en-US" sz="1400" smtClean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3613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010" indent="0" algn="ctr">
              <a:buNone/>
              <a:defRPr/>
            </a:lvl2pPr>
            <a:lvl3pPr marL="914021" indent="0" algn="ctr">
              <a:buNone/>
              <a:defRPr/>
            </a:lvl3pPr>
            <a:lvl4pPr marL="1371031" indent="0" algn="ctr">
              <a:buNone/>
              <a:defRPr/>
            </a:lvl4pPr>
            <a:lvl5pPr marL="1828041" indent="0" algn="ctr">
              <a:buNone/>
              <a:defRPr/>
            </a:lvl5pPr>
            <a:lvl6pPr marL="2285052" indent="0" algn="ctr">
              <a:buNone/>
              <a:defRPr/>
            </a:lvl6pPr>
            <a:lvl7pPr marL="2742063" indent="0" algn="ctr">
              <a:buNone/>
              <a:defRPr/>
            </a:lvl7pPr>
            <a:lvl8pPr marL="3199073" indent="0" algn="ctr">
              <a:buNone/>
              <a:defRPr/>
            </a:lvl8pPr>
            <a:lvl9pPr marL="365608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0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6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0" y="2349387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19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C8E8F-472D-459C-A6FA-01B2A9664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7C9E-8846-4231-8C84-79FCE2FFC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0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ED13D-DC49-4ADD-BF09-75FD8F7E5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4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67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67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708F6-0E56-444F-95E8-049C2013E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5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0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5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06" y="1692890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06" y="2398405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F1BC-FCFC-45CD-BD53-2BE214E9C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50679-0E2F-45A9-ACC0-D890AF8C0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5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785C7-ED88-4942-8EBD-BECEEFFBD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4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5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4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D655A-3C73-462A-B715-1527A8CC4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41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13509-5360-4ED6-8E0D-F77259187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16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4D42-B2B7-43EE-B287-FC2531F47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7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4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027C-DED6-4B1A-9C45-460DB1128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4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40" y="684213"/>
            <a:ext cx="8455025" cy="1022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6F88-E41E-4DD2-A71F-C65F4C25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42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0" indent="0">
              <a:buNone/>
              <a:defRPr sz="1800"/>
            </a:lvl2pPr>
            <a:lvl3pPr marL="914021" indent="0">
              <a:buNone/>
              <a:defRPr sz="1700"/>
            </a:lvl3pPr>
            <a:lvl4pPr marL="1371031" indent="0">
              <a:buNone/>
              <a:defRPr sz="1400"/>
            </a:lvl4pPr>
            <a:lvl5pPr marL="1828041" indent="0">
              <a:buNone/>
              <a:defRPr sz="1400"/>
            </a:lvl5pPr>
            <a:lvl6pPr marL="2285052" indent="0">
              <a:buNone/>
              <a:defRPr sz="1400"/>
            </a:lvl6pPr>
            <a:lvl7pPr marL="2742063" indent="0">
              <a:buNone/>
              <a:defRPr sz="1400"/>
            </a:lvl7pPr>
            <a:lvl8pPr marL="3199073" indent="0">
              <a:buNone/>
              <a:defRPr sz="1400"/>
            </a:lvl8pPr>
            <a:lvl9pPr marL="365608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11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4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7" y="2101854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2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0" indent="0">
              <a:buNone/>
              <a:defRPr sz="2000" b="1"/>
            </a:lvl2pPr>
            <a:lvl3pPr marL="914021" indent="0">
              <a:buNone/>
              <a:defRPr sz="1800" b="1"/>
            </a:lvl3pPr>
            <a:lvl4pPr marL="1371031" indent="0">
              <a:buNone/>
              <a:defRPr sz="1700" b="1"/>
            </a:lvl4pPr>
            <a:lvl5pPr marL="1828041" indent="0">
              <a:buNone/>
              <a:defRPr sz="1700" b="1"/>
            </a:lvl5pPr>
            <a:lvl6pPr marL="2285052" indent="0">
              <a:buNone/>
              <a:defRPr sz="1700" b="1"/>
            </a:lvl6pPr>
            <a:lvl7pPr marL="2742063" indent="0">
              <a:buNone/>
              <a:defRPr sz="1700" b="1"/>
            </a:lvl7pPr>
            <a:lvl8pPr marL="3199073" indent="0">
              <a:buNone/>
              <a:defRPr sz="1700" b="1"/>
            </a:lvl8pPr>
            <a:lvl9pPr marL="365608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18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92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0" indent="0">
              <a:buNone/>
              <a:defRPr sz="2000" b="1"/>
            </a:lvl2pPr>
            <a:lvl3pPr marL="914021" indent="0">
              <a:buNone/>
              <a:defRPr sz="1800" b="1"/>
            </a:lvl3pPr>
            <a:lvl4pPr marL="1371031" indent="0">
              <a:buNone/>
              <a:defRPr sz="1700" b="1"/>
            </a:lvl4pPr>
            <a:lvl5pPr marL="1828041" indent="0">
              <a:buNone/>
              <a:defRPr sz="1700" b="1"/>
            </a:lvl5pPr>
            <a:lvl6pPr marL="2285052" indent="0">
              <a:buNone/>
              <a:defRPr sz="1700" b="1"/>
            </a:lvl6pPr>
            <a:lvl7pPr marL="2742063" indent="0">
              <a:buNone/>
              <a:defRPr sz="1700" b="1"/>
            </a:lvl7pPr>
            <a:lvl8pPr marL="3199073" indent="0">
              <a:buNone/>
              <a:defRPr sz="1700" b="1"/>
            </a:lvl8pPr>
            <a:lvl9pPr marL="365608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92" y="2398718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59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2" y="301629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2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010" indent="0">
              <a:buNone/>
              <a:defRPr sz="1200"/>
            </a:lvl2pPr>
            <a:lvl3pPr marL="914021" indent="0">
              <a:buNone/>
              <a:defRPr sz="1000"/>
            </a:lvl3pPr>
            <a:lvl4pPr marL="1371031" indent="0">
              <a:buNone/>
              <a:defRPr sz="900"/>
            </a:lvl4pPr>
            <a:lvl5pPr marL="1828041" indent="0">
              <a:buNone/>
              <a:defRPr sz="900"/>
            </a:lvl5pPr>
            <a:lvl6pPr marL="2285052" indent="0">
              <a:buNone/>
              <a:defRPr sz="900"/>
            </a:lvl6pPr>
            <a:lvl7pPr marL="2742063" indent="0">
              <a:buNone/>
              <a:defRPr sz="900"/>
            </a:lvl7pPr>
            <a:lvl8pPr marL="3199073" indent="0">
              <a:buNone/>
              <a:defRPr sz="900"/>
            </a:lvl8pPr>
            <a:lvl9pPr marL="36560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1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3" y="5294317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3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10" indent="0">
              <a:buNone/>
              <a:defRPr sz="2800"/>
            </a:lvl2pPr>
            <a:lvl3pPr marL="914021" indent="0">
              <a:buNone/>
              <a:defRPr sz="2400"/>
            </a:lvl3pPr>
            <a:lvl4pPr marL="1371031" indent="0">
              <a:buNone/>
              <a:defRPr sz="2000"/>
            </a:lvl4pPr>
            <a:lvl5pPr marL="1828041" indent="0">
              <a:buNone/>
              <a:defRPr sz="2000"/>
            </a:lvl5pPr>
            <a:lvl6pPr marL="2285052" indent="0">
              <a:buNone/>
              <a:defRPr sz="2000"/>
            </a:lvl6pPr>
            <a:lvl7pPr marL="2742063" indent="0">
              <a:buNone/>
              <a:defRPr sz="2000"/>
            </a:lvl7pPr>
            <a:lvl8pPr marL="3199073" indent="0">
              <a:buNone/>
              <a:defRPr sz="2000"/>
            </a:lvl8pPr>
            <a:lvl9pPr marL="365608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3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010" indent="0">
              <a:buNone/>
              <a:defRPr sz="1200"/>
            </a:lvl2pPr>
            <a:lvl3pPr marL="914021" indent="0">
              <a:buNone/>
              <a:defRPr sz="1000"/>
            </a:lvl3pPr>
            <a:lvl4pPr marL="1371031" indent="0">
              <a:buNone/>
              <a:defRPr sz="900"/>
            </a:lvl4pPr>
            <a:lvl5pPr marL="1828041" indent="0">
              <a:buNone/>
              <a:defRPr sz="900"/>
            </a:lvl5pPr>
            <a:lvl6pPr marL="2285052" indent="0">
              <a:buNone/>
              <a:defRPr sz="900"/>
            </a:lvl6pPr>
            <a:lvl7pPr marL="2742063" indent="0">
              <a:buNone/>
              <a:defRPr sz="900"/>
            </a:lvl7pPr>
            <a:lvl8pPr marL="3199073" indent="0">
              <a:buNone/>
              <a:defRPr sz="900"/>
            </a:lvl8pPr>
            <a:lvl9pPr marL="36560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10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13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1" tIns="45701" rIns="91401" bIns="45701" anchor="ctr"/>
          <a:lstStyle/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ctr" defTabSz="45561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561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561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5613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3558" indent="-228506" algn="ctr" defTabSz="4570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0568" indent="-228506" algn="ctr" defTabSz="4570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7580" indent="-228506" algn="ctr" defTabSz="4570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4588" indent="-228506" algn="ctr" defTabSz="4570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1313" indent="-341313" algn="l" defTabSz="45561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3558" indent="-228506" algn="l" defTabSz="45701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0568" indent="-228506" algn="l" defTabSz="45701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7580" indent="-228506" algn="l" defTabSz="45701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4588" indent="-228506" algn="l" defTabSz="45701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0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1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2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3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3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3" algn="l" defTabSz="9140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57010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3A75A3-1FBD-4C63-8A3B-F33BBF2912D2}" type="datetimeFigureOut">
              <a:rPr lang="en-US"/>
              <a:pPr>
                <a:defRPr/>
              </a:pPr>
              <a:t>19 Feb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57010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57010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C8B2D6-AED1-40CF-900C-A88937364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10" Type="http://schemas.openxmlformats.org/officeDocument/2006/relationships/chart" Target="../charts/chart1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823325" cy="1263650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  <a:tab pos="8682038" algn="l"/>
              </a:tabLst>
            </a:pPr>
            <a:r>
              <a:rPr lang="en-US" altLang="en-US" smtClean="0"/>
              <a:t>Design Patterns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625725" y="3187700"/>
            <a:ext cx="64293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59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Wieger Wesselink, j.w.wesselink@tue.nl</a:t>
            </a:r>
          </a:p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Joris Geurts, j.geurts@fontys.nl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6151563"/>
            <a:ext cx="44323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5151438"/>
            <a:ext cx="2667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Minimize dependencies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620838"/>
            <a:ext cx="5257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208088" y="5930900"/>
            <a:ext cx="5191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59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The subject </a:t>
            </a:r>
            <a:b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</a:b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does not need/does not want </a:t>
            </a:r>
            <a:b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</a:b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to know who its observers are</a:t>
            </a:r>
          </a:p>
        </p:txBody>
      </p:sp>
      <p:pic>
        <p:nvPicPr>
          <p:cNvPr id="24581" name="Picture 5" descr="http://www.prairiestarproductions.com/images/IMG_7355rst09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1329"/>
          <a:stretch>
            <a:fillRect/>
          </a:stretch>
        </p:blipFill>
        <p:spPr bwMode="auto">
          <a:xfrm>
            <a:off x="6402388" y="2486025"/>
            <a:ext cx="2892425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Use interfaces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19125" y="1749425"/>
            <a:ext cx="8283575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90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interface Subject </a:t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{</a:t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  void Attach(Observer o);</a:t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  void Detach(Observer o);</a:t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  void Notify();</a:t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interface Observer </a:t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{ </a:t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  void Update();</a:t>
            </a:r>
            <a:b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524000"/>
            <a:ext cx="1960563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 descr="http://www.xhale.ie/boiling_p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533900"/>
            <a:ext cx="1830387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1"/>
          <p:cNvSpPr txBox="1">
            <a:spLocks noChangeArrowheads="1"/>
          </p:cNvSpPr>
          <p:nvPr/>
        </p:nvSpPr>
        <p:spPr bwMode="auto">
          <a:xfrm>
            <a:off x="7934325" y="5491163"/>
            <a:ext cx="10636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1" tIns="45701" rIns="91401" bIns="45701">
            <a:spAutoFit/>
          </a:bodyPr>
          <a:lstStyle/>
          <a:p>
            <a:r>
              <a:rPr lang="en-US" altLang="en-US" i="1"/>
              <a:t>subject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8151813" y="1949450"/>
            <a:ext cx="12620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1" tIns="45701" rIns="91401" bIns="45701">
            <a:spAutoFit/>
          </a:bodyPr>
          <a:lstStyle/>
          <a:p>
            <a:r>
              <a:rPr lang="en-US" altLang="en-US" i="1"/>
              <a:t>observer</a:t>
            </a:r>
          </a:p>
        </p:txBody>
      </p:sp>
      <p:sp>
        <p:nvSpPr>
          <p:cNvPr id="14344" name="Freeform 3"/>
          <p:cNvSpPr>
            <a:spLocks/>
          </p:cNvSpPr>
          <p:nvPr/>
        </p:nvSpPr>
        <p:spPr bwMode="auto">
          <a:xfrm>
            <a:off x="6035675" y="2917825"/>
            <a:ext cx="741363" cy="2178050"/>
          </a:xfrm>
          <a:custGeom>
            <a:avLst/>
            <a:gdLst>
              <a:gd name="T0" fmla="*/ 745244 w 740976"/>
              <a:gd name="T1" fmla="*/ 0 h 2178423"/>
              <a:gd name="T2" fmla="*/ 1398 w 740976"/>
              <a:gd name="T3" fmla="*/ 1033476 h 2178423"/>
              <a:gd name="T4" fmla="*/ 596474 w 740976"/>
              <a:gd name="T5" fmla="*/ 2174323 h 21784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0976" h="2178423">
                <a:moveTo>
                  <a:pt x="740976" y="0"/>
                </a:moveTo>
                <a:cubicBezTo>
                  <a:pt x="383508" y="336176"/>
                  <a:pt x="26040" y="672352"/>
                  <a:pt x="1387" y="1035423"/>
                </a:cubicBezTo>
                <a:cubicBezTo>
                  <a:pt x="-23266" y="1398494"/>
                  <a:pt x="284896" y="1788458"/>
                  <a:pt x="593058" y="2178423"/>
                </a:cubicBez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1" tIns="45701" rIns="91401" bIns="45701"/>
          <a:lstStyle/>
          <a:p>
            <a:endParaRPr lang="en-US"/>
          </a:p>
        </p:txBody>
      </p:sp>
      <p:sp>
        <p:nvSpPr>
          <p:cNvPr id="25609" name="Freeform 10"/>
          <p:cNvSpPr>
            <a:spLocks/>
          </p:cNvSpPr>
          <p:nvPr/>
        </p:nvSpPr>
        <p:spPr bwMode="auto">
          <a:xfrm rot="10800000">
            <a:off x="7305675" y="2917825"/>
            <a:ext cx="741363" cy="2178050"/>
          </a:xfrm>
          <a:custGeom>
            <a:avLst/>
            <a:gdLst>
              <a:gd name="T0" fmla="*/ 745244 w 740976"/>
              <a:gd name="T1" fmla="*/ 0 h 2178423"/>
              <a:gd name="T2" fmla="*/ 1398 w 740976"/>
              <a:gd name="T3" fmla="*/ 1033476 h 2178423"/>
              <a:gd name="T4" fmla="*/ 596474 w 740976"/>
              <a:gd name="T5" fmla="*/ 2174323 h 21784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0976" h="2178423">
                <a:moveTo>
                  <a:pt x="740976" y="0"/>
                </a:moveTo>
                <a:cubicBezTo>
                  <a:pt x="383508" y="336176"/>
                  <a:pt x="26040" y="672352"/>
                  <a:pt x="1387" y="1035423"/>
                </a:cubicBezTo>
                <a:cubicBezTo>
                  <a:pt x="-23266" y="1398494"/>
                  <a:pt x="284896" y="1788458"/>
                  <a:pt x="593058" y="2178423"/>
                </a:cubicBez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1" tIns="45701" rIns="91401" bIns="45701"/>
          <a:lstStyle/>
          <a:p>
            <a:endParaRPr lang="en-US"/>
          </a:p>
        </p:txBody>
      </p:sp>
      <p:sp>
        <p:nvSpPr>
          <p:cNvPr id="25610" name="TextBox 11"/>
          <p:cNvSpPr txBox="1">
            <a:spLocks noChangeArrowheads="1"/>
          </p:cNvSpPr>
          <p:nvPr/>
        </p:nvSpPr>
        <p:spPr bwMode="auto">
          <a:xfrm>
            <a:off x="8115300" y="3571875"/>
            <a:ext cx="16827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1" tIns="45701" rIns="91401" bIns="45701">
            <a:spAutoFit/>
          </a:bodyPr>
          <a:lstStyle/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Update()</a:t>
            </a:r>
          </a:p>
        </p:txBody>
      </p:sp>
      <p:sp>
        <p:nvSpPr>
          <p:cNvPr id="14347" name="TextBox 12"/>
          <p:cNvSpPr txBox="1">
            <a:spLocks noChangeArrowheads="1"/>
          </p:cNvSpPr>
          <p:nvPr/>
        </p:nvSpPr>
        <p:spPr bwMode="auto">
          <a:xfrm>
            <a:off x="4532313" y="3375025"/>
            <a:ext cx="168275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1" tIns="45701" rIns="91401" bIns="45701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Attach()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Detach()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4" grpId="0" animBg="1"/>
      <p:bldP spid="143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Design principle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327150" y="3324225"/>
            <a:ext cx="7772400" cy="931863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85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itchFamily="16" charset="0"/>
              </a:rPr>
              <a:t>Strive for loosely coupled designs between objects</a:t>
            </a:r>
            <a:br>
              <a:rPr lang="en-US" altLang="en-US" sz="2800">
                <a:solidFill>
                  <a:srgbClr val="000000"/>
                </a:solidFill>
                <a:latin typeface="Times New Roman" pitchFamily="16" charset="0"/>
              </a:rPr>
            </a:br>
            <a:r>
              <a:rPr lang="en-US" altLang="en-US" sz="2800">
                <a:solidFill>
                  <a:srgbClr val="000000"/>
                </a:solidFill>
                <a:latin typeface="Times New Roman" pitchFamily="16" charset="0"/>
              </a:rPr>
              <a:t>that interact.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327150" y="5051425"/>
            <a:ext cx="7772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59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pitchFamily="16" charset="0"/>
              </a:rPr>
              <a:t>Loose coupling</a:t>
            </a: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: objects can interact, but have very little knowledge about each other.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984375"/>
            <a:ext cx="507682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Observer solution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667125" y="3017838"/>
            <a:ext cx="2362200" cy="1677987"/>
            <a:chOff x="4048125" y="2714626"/>
            <a:chExt cx="2438401" cy="1409701"/>
          </a:xfrm>
        </p:grpSpPr>
        <p:cxnSp>
          <p:nvCxnSpPr>
            <p:cNvPr id="27653" name="Curved Connector 9"/>
            <p:cNvCxnSpPr>
              <a:cxnSpLocks noChangeShapeType="1"/>
            </p:cNvCxnSpPr>
            <p:nvPr/>
          </p:nvCxnSpPr>
          <p:spPr bwMode="auto">
            <a:xfrm rot="10800000">
              <a:off x="4048125" y="2714626"/>
              <a:ext cx="2438401" cy="1409701"/>
            </a:xfrm>
            <a:prstGeom prst="curvedConnector3">
              <a:avLst>
                <a:gd name="adj1" fmla="val 27940"/>
              </a:avLst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4" name="TextBox 11"/>
            <p:cNvSpPr txBox="1">
              <a:spLocks noChangeArrowheads="1"/>
            </p:cNvSpPr>
            <p:nvPr/>
          </p:nvSpPr>
          <p:spPr bwMode="auto">
            <a:xfrm>
              <a:off x="5876925" y="3131956"/>
              <a:ext cx="428901" cy="510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b="1">
                  <a:solidFill>
                    <a:srgbClr val="FF0000"/>
                  </a:solidFill>
                </a:rPr>
                <a:t>?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"implementation"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9125" y="1647825"/>
            <a:ext cx="44196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txBody>
          <a:bodyPr lIns="0" tIns="12090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class StockSubject implements Subject</a:t>
            </a:r>
            <a:b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b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List observers;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StockState state;</a:t>
            </a:r>
            <a:b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</a:br>
            <a:endParaRPr lang="en-US" altLang="en-US" sz="140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Attach(Observer o)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  observers.add(o);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endParaRPr lang="en-US" altLang="en-US" sz="140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Detach(Observer o)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  observers.delete(o);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endParaRPr lang="en-US" altLang="en-US" sz="140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Notify()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  foreach (o in observers)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    o.Update();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endParaRPr lang="en-US" altLang="en-US" sz="140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StockState GetState()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  return (state);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  <a:defRPr/>
            </a:pPr>
            <a:endParaRPr lang="en-US" altLang="en-US" sz="14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05325" y="2447925"/>
            <a:ext cx="5029200" cy="403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lIns="0" tIns="12090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class MatrixBordStockObserver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                   implements Observer</a:t>
            </a:r>
            <a:b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b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Subject subject;</a:t>
            </a:r>
            <a:b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</a:br>
            <a:endParaRPr lang="en-US" altLang="en-US" sz="160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MatrixBordStockObserver (Subject s)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  subject = s;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  s.Attach(this);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endParaRPr lang="en-US" altLang="en-US" sz="160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Update()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{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  subject.GetState();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Tx/>
              <a:buFont typeface="Times New Roman" pitchFamily="16" charset="0"/>
              <a:buNone/>
              <a:defRPr/>
            </a:pPr>
            <a:r>
              <a:rPr lang="en-US" altLang="en-US" sz="160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  <a:defRPr/>
            </a:pPr>
            <a:endParaRPr lang="en-US" altLang="en-US" sz="16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17413" name="Straight Arrow Connector 5"/>
          <p:cNvCxnSpPr>
            <a:cxnSpLocks noChangeShapeType="1"/>
          </p:cNvCxnSpPr>
          <p:nvPr/>
        </p:nvCxnSpPr>
        <p:spPr bwMode="auto">
          <a:xfrm flipH="1" flipV="1">
            <a:off x="2676525" y="2867025"/>
            <a:ext cx="2362200" cy="1600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4" name="Straight Arrow Connector 6"/>
          <p:cNvCxnSpPr>
            <a:cxnSpLocks noChangeShapeType="1"/>
          </p:cNvCxnSpPr>
          <p:nvPr/>
        </p:nvCxnSpPr>
        <p:spPr bwMode="auto">
          <a:xfrm flipH="1">
            <a:off x="3133725" y="5762625"/>
            <a:ext cx="19050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5" name="Straight Arrow Connector 7"/>
          <p:cNvCxnSpPr>
            <a:cxnSpLocks noChangeShapeType="1"/>
          </p:cNvCxnSpPr>
          <p:nvPr/>
        </p:nvCxnSpPr>
        <p:spPr bwMode="auto">
          <a:xfrm flipV="1">
            <a:off x="2371725" y="5267325"/>
            <a:ext cx="2362200" cy="3429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Observer Consequences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1430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65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Times New Roman" pitchFamily="16" charset="0"/>
              </a:rPr>
              <a:t>+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6" charset="0"/>
              </a:rPr>
              <a:t> Abstract coupling between Subject and Observer</a:t>
            </a:r>
          </a:p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endParaRPr lang="en-US" altLang="en-US" sz="2800" dirty="0">
              <a:solidFill>
                <a:srgbClr val="000000"/>
              </a:solidFill>
              <a:latin typeface="Times New Roman" pitchFamily="16" charset="0"/>
            </a:endParaRPr>
          </a:p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Times New Roman" pitchFamily="16" charset="0"/>
              </a:rPr>
              <a:t>+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6" charset="0"/>
              </a:rPr>
              <a:t> Support for broadcast communication</a:t>
            </a:r>
          </a:p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endParaRPr lang="en-US" altLang="en-US" sz="2800" dirty="0">
              <a:solidFill>
                <a:srgbClr val="000000"/>
              </a:solidFill>
              <a:latin typeface="Times New Roman" pitchFamily="16" charset="0"/>
            </a:endParaRPr>
          </a:p>
          <a:p>
            <a:pPr marL="290513" indent="-290513"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Times New Roman" pitchFamily="16" charset="0"/>
              </a:rPr>
              <a:t>-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6" charset="0"/>
              </a:rPr>
              <a:t> Unexpected updates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6" charset="0"/>
              </a:rPr>
              <a:t>(observer doesn't 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6" charset="0"/>
              </a:rPr>
              <a:t>know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6" charset="0"/>
              </a:rPr>
              <a:t>what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en-US" sz="2800" smtClean="0">
                <a:solidFill>
                  <a:srgbClr val="000000"/>
                </a:solidFill>
                <a:latin typeface="Times New Roman" pitchFamily="16" charset="0"/>
              </a:rPr>
              <a:t>has been changed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6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Push/Pull interface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4465638"/>
            <a:ext cx="4052887" cy="216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51038"/>
            <a:ext cx="3595688" cy="216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Push/Pull interface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95325" y="1600200"/>
            <a:ext cx="82200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90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interface Observer 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void Update(SubjectState1 s1, SubjectState2 s2);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interface Observer 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void Update();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>
              <a:lnSpc>
                <a:spcPct val="94000"/>
              </a:lnSpc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5114925" y="4086225"/>
            <a:ext cx="418306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1" tIns="45701" rIns="91401" bIns="45701">
            <a:spAutoFit/>
          </a:bodyPr>
          <a:lstStyle/>
          <a:p>
            <a:pPr>
              <a:lnSpc>
                <a:spcPct val="94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void Update()</a:t>
            </a:r>
          </a:p>
          <a:p>
            <a:pPr>
              <a:lnSpc>
                <a:spcPct val="94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  state = subject.GetState();</a:t>
            </a:r>
          </a:p>
          <a:p>
            <a:pPr>
              <a:lnSpc>
                <a:spcPct val="94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endParaRPr lang="en-US" altLang="en-US"/>
          </a:p>
        </p:txBody>
      </p:sp>
      <p:cxnSp>
        <p:nvCxnSpPr>
          <p:cNvPr id="31749" name="Curved Connector 3"/>
          <p:cNvCxnSpPr>
            <a:cxnSpLocks noChangeShapeType="1"/>
          </p:cNvCxnSpPr>
          <p:nvPr/>
        </p:nvCxnSpPr>
        <p:spPr bwMode="auto">
          <a:xfrm flipV="1">
            <a:off x="2905125" y="4314825"/>
            <a:ext cx="2209800" cy="106680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0" name="Straight Connector 9"/>
          <p:cNvCxnSpPr>
            <a:cxnSpLocks noChangeShapeType="1"/>
          </p:cNvCxnSpPr>
          <p:nvPr/>
        </p:nvCxnSpPr>
        <p:spPr bwMode="auto">
          <a:xfrm>
            <a:off x="1228725" y="3705225"/>
            <a:ext cx="68580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dirty="0" smtClean="0"/>
              <a:t>Observer assignment</a:t>
            </a:r>
          </a:p>
        </p:txBody>
      </p:sp>
      <p:pic>
        <p:nvPicPr>
          <p:cNvPr id="23554" name="Picture 2" descr="http://www.foshk.com/upload/pic/201109035068887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4" b="1"/>
          <a:stretch/>
        </p:blipFill>
        <p:spPr bwMode="auto">
          <a:xfrm>
            <a:off x="695325" y="4023360"/>
            <a:ext cx="5715000" cy="330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imaeasy.com/images/jreviews/tn/tn_817_weather-station-13405682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623068"/>
            <a:ext cx="4578350" cy="33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What is a design pattern?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143000" y="2514600"/>
            <a:ext cx="7772400" cy="9144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59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A design pattern is a general reusable solution to a </a:t>
            </a:r>
            <a:b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</a:b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commonly occurring problem in software design.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886200"/>
            <a:ext cx="28575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"Form1-pattern"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t="16096" r="35716" b="32616"/>
          <a:stretch>
            <a:fillRect/>
          </a:stretch>
        </p:blipFill>
        <p:spPr bwMode="auto">
          <a:xfrm>
            <a:off x="234950" y="1952625"/>
            <a:ext cx="9363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Stock market application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209925" y="4924425"/>
            <a:ext cx="6477000" cy="231933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(smart algorithm for stock prices)</a:t>
            </a:r>
          </a:p>
        </p:txBody>
      </p:sp>
      <p:pic>
        <p:nvPicPr>
          <p:cNvPr id="18436" name="Picture 2" descr="http://www.xhale.ie/boiling_p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705225"/>
            <a:ext cx="220980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05025"/>
            <a:ext cx="3048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8" name="Straight Arrow Connector 5"/>
          <p:cNvCxnSpPr>
            <a:cxnSpLocks noChangeShapeType="1"/>
          </p:cNvCxnSpPr>
          <p:nvPr/>
        </p:nvCxnSpPr>
        <p:spPr bwMode="auto">
          <a:xfrm>
            <a:off x="1639888" y="3411538"/>
            <a:ext cx="0" cy="1817687"/>
          </a:xfrm>
          <a:prstGeom prst="straightConnector1">
            <a:avLst/>
          </a:prstGeom>
          <a:noFill/>
          <a:ln w="76200" algn="ctr">
            <a:solidFill>
              <a:srgbClr val="00C459"/>
            </a:solidFill>
            <a:round/>
            <a:headEnd type="triangl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9460" name="Picture 2" descr="http://www.xhale.ie/boiling_p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633913"/>
            <a:ext cx="2209800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 descr="http://us.123rf.com/450wm/scanrail/scanrail1302/scanrail130200041/18162527-mobility-business-office-paperwork-and-finance-concept-tablet-pc-and-modern-black-glossy-touch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1477963"/>
            <a:ext cx="3121025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9" descr="http://thumbs.dreamstime.com/x/stock-market-newspaper-background-charts-134132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466850"/>
            <a:ext cx="2598738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398463"/>
            <a:ext cx="3048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64" name="Straight Arrow Connector 2"/>
          <p:cNvCxnSpPr>
            <a:cxnSpLocks noChangeShapeType="1"/>
          </p:cNvCxnSpPr>
          <p:nvPr/>
        </p:nvCxnSpPr>
        <p:spPr bwMode="auto">
          <a:xfrm>
            <a:off x="4851400" y="2490788"/>
            <a:ext cx="0" cy="2738437"/>
          </a:xfrm>
          <a:prstGeom prst="straightConnector1">
            <a:avLst/>
          </a:prstGeom>
          <a:noFill/>
          <a:ln w="76200" algn="ctr">
            <a:solidFill>
              <a:srgbClr val="00B05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65" name="Picture 10" descr="http://pixabay.com/static/uploads/photo/2012/04/01/13/08/scissors-23413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248025"/>
            <a:ext cx="17589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5803900" y="3843338"/>
            <a:ext cx="1901825" cy="1766887"/>
          </a:xfrm>
          <a:prstGeom prst="straightConnector1">
            <a:avLst/>
          </a:prstGeom>
          <a:noFill/>
          <a:ln w="76200" algn="ctr">
            <a:solidFill>
              <a:srgbClr val="00B05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1990725" y="3629025"/>
            <a:ext cx="2133600" cy="1905000"/>
          </a:xfrm>
          <a:prstGeom prst="straightConnector1">
            <a:avLst/>
          </a:prstGeom>
          <a:noFill/>
          <a:ln w="76200" algn="ctr">
            <a:solidFill>
              <a:srgbClr val="00B05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Observer Pattern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143000" y="3200400"/>
            <a:ext cx="7772400" cy="1371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85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itchFamily="16" charset="0"/>
              </a:rPr>
              <a:t>Define a one-to-many dependency between objects where a state change in one object results with all its dependents being notified and updated automatically.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One-to-many relationship</a:t>
            </a:r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 rot="-5400000">
            <a:off x="4927600" y="5915025"/>
            <a:ext cx="914400" cy="914400"/>
          </a:xfrm>
          <a:prstGeom prst="ellipse">
            <a:avLst/>
          </a:prstGeom>
          <a:solidFill>
            <a:srgbClr val="83CA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1" tIns="45701" rIns="91401" bIns="45701" anchor="ctr"/>
          <a:lstStyle/>
          <a:p>
            <a:endParaRPr lang="en-US" altLang="en-US">
              <a:cs typeface="Arial Unicode MS" charset="0"/>
            </a:endParaRP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 rot="-5400000">
            <a:off x="3098800" y="2413000"/>
            <a:ext cx="914400" cy="914400"/>
          </a:xfrm>
          <a:prstGeom prst="ellipse">
            <a:avLst/>
          </a:prstGeom>
          <a:solidFill>
            <a:srgbClr val="FF950E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1" tIns="45701" rIns="91401" bIns="45701" anchor="ctr"/>
          <a:lstStyle/>
          <a:p>
            <a:endParaRPr lang="en-US" altLang="en-US">
              <a:cs typeface="Arial Unicode MS" charset="0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 rot="-5400000">
            <a:off x="6756400" y="2413000"/>
            <a:ext cx="914400" cy="914400"/>
          </a:xfrm>
          <a:prstGeom prst="ellipse">
            <a:avLst/>
          </a:prstGeom>
          <a:solidFill>
            <a:srgbClr val="FF950E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1" tIns="45701" rIns="91401" bIns="45701" anchor="ctr"/>
          <a:lstStyle/>
          <a:p>
            <a:endParaRPr lang="en-US" altLang="en-US">
              <a:cs typeface="Arial Unicode MS" charset="0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 rot="-5400000">
            <a:off x="4927600" y="2413000"/>
            <a:ext cx="914400" cy="914400"/>
          </a:xfrm>
          <a:prstGeom prst="ellipse">
            <a:avLst/>
          </a:prstGeom>
          <a:solidFill>
            <a:srgbClr val="FF950E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1" tIns="45701" rIns="91401" bIns="45701" anchor="ctr"/>
          <a:lstStyle/>
          <a:p>
            <a:endParaRPr lang="en-US" altLang="en-US">
              <a:cs typeface="Arial Unicode MS" charset="0"/>
            </a:endParaRP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rot="16200000" flipH="1">
            <a:off x="3251994" y="4087019"/>
            <a:ext cx="2208212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01" tIns="45701" rIns="91401" bIns="45701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rot="16200000" flipH="1">
            <a:off x="4280694" y="4658519"/>
            <a:ext cx="22082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01" tIns="45701" rIns="91401" bIns="45701"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rot="-5400000" flipH="1" flipV="1">
            <a:off x="5310188" y="4086225"/>
            <a:ext cx="2208212" cy="1144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01" tIns="45701" rIns="91401" bIns="45701"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5953125" y="6188075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59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subject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7858125" y="2686050"/>
            <a:ext cx="1600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59" rIns="0" bIns="0"/>
          <a:lstStyle>
            <a:lvl1pPr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</a:tabLst>
              <a:defRPr sz="3500">
                <a:solidFill>
                  <a:schemeClr val="tx1"/>
                </a:solidFill>
                <a:latin typeface="Calibri" pitchFamily="34" charset="0"/>
              </a:defRPr>
            </a:lvl1pPr>
            <a:lvl2pPr marL="817563" indent="-3143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</a:tabLst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258888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tabLst>
                <a:tab pos="723900" algn="l"/>
                <a:tab pos="1447800" algn="l"/>
              </a:tabLst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763713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266950" indent="-250825" eaLnBrk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ts val="575"/>
              </a:spcBef>
              <a:spcAft>
                <a:spcPts val="575"/>
              </a:spcAft>
              <a:buSzTx/>
              <a:buFont typeface="Times New Roman" pitchFamily="16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6" charset="0"/>
              </a:rPr>
              <a:t>observers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962525" y="5692775"/>
            <a:ext cx="600075" cy="1343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21159" rIns="0" bIns="0"/>
          <a:lstStyle/>
          <a:p>
            <a:pPr algn="ctr">
              <a:defRPr/>
            </a:pPr>
            <a:r>
              <a:rPr lang="en-US" altLang="en-US" dirty="0">
                <a:solidFill>
                  <a:srgbClr val="000000"/>
                </a:solidFill>
              </a:rPr>
              <a:t>2</a:t>
            </a:r>
          </a:p>
          <a:p>
            <a:pPr algn="ctr">
              <a:defRPr/>
            </a:pPr>
            <a:r>
              <a:rPr lang="en-US" altLang="en-US" dirty="0">
                <a:solidFill>
                  <a:srgbClr val="000000"/>
                </a:solidFill>
              </a:rPr>
              <a:t>4</a:t>
            </a:r>
          </a:p>
          <a:p>
            <a:pPr algn="ctr">
              <a:defRPr/>
            </a:pPr>
            <a:r>
              <a:rPr lang="en-US" altLang="en-US" dirty="0">
                <a:solidFill>
                  <a:srgbClr val="000000"/>
                </a:solidFill>
              </a:rPr>
              <a:t>3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2066925" y="2105025"/>
          <a:ext cx="205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r:id="rId4" imgW="2332800" imgH="1556640" progId="">
                  <p:embed/>
                </p:oleObj>
              </mc:Choice>
              <mc:Fallback>
                <p:oleObj r:id="rId4" imgW="2332800" imgH="1556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105025"/>
                        <a:ext cx="2057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6858000" y="3200400"/>
          <a:ext cx="182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6" imgW="2073600" imgH="1556640" progId="">
                  <p:embed/>
                </p:oleObj>
              </mc:Choice>
              <mc:Fallback>
                <p:oleObj r:id="rId6" imgW="2073600" imgH="1556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00400"/>
                        <a:ext cx="1828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6562725" y="2049463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8" imgW="2332800" imgH="1825920" progId="">
                  <p:embed/>
                </p:oleObj>
              </mc:Choice>
              <mc:Fallback>
                <p:oleObj r:id="rId8" imgW="2332800" imgH="18259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2049463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3286125" y="3657600"/>
            <a:ext cx="1676400" cy="1876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01" tIns="45701" rIns="91401" bIns="45701"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H="1">
            <a:off x="5262563" y="3657600"/>
            <a:ext cx="0" cy="1876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01" tIns="45701" rIns="91401" bIns="45701"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5562600" y="3657600"/>
            <a:ext cx="1533525" cy="1876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01" tIns="45701" rIns="91401" bIns="45701"/>
          <a:lstStyle/>
          <a:p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348162" y="2028825"/>
          <a:ext cx="1828801" cy="155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/>
          <a:lstStyle/>
          <a:p>
            <a:pPr eaLnBrk="1" hangingPunct="1"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8138" algn="l"/>
              </a:tabLst>
            </a:pPr>
            <a:r>
              <a:rPr lang="en-US" altLang="en-US" smtClean="0"/>
              <a:t>Publish / Subscribe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5715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575"/>
          </a:spcBef>
          <a:spcAft>
            <a:spcPts val="575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575"/>
          </a:spcBef>
          <a:spcAft>
            <a:spcPts val="575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E434923DD2D459140C7902081AE53" ma:contentTypeVersion="0" ma:contentTypeDescription="Create a new document." ma:contentTypeScope="" ma:versionID="6396e176ce3bd6838fe36e1969b885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FE45E5-7E2B-40E8-BB0B-9494B0F3FAB3}"/>
</file>

<file path=customXml/itemProps2.xml><?xml version="1.0" encoding="utf-8"?>
<ds:datastoreItem xmlns:ds="http://schemas.openxmlformats.org/officeDocument/2006/customXml" ds:itemID="{0FEB1A15-7CCA-46B1-B3BA-E026CE96BCFB}"/>
</file>

<file path=customXml/itemProps3.xml><?xml version="1.0" encoding="utf-8"?>
<ds:datastoreItem xmlns:ds="http://schemas.openxmlformats.org/officeDocument/2006/customXml" ds:itemID="{5D7ADB54-B3AF-467B-A91B-2C28C21350F3}"/>
</file>

<file path=customXml/itemProps4.xml><?xml version="1.0" encoding="utf-8"?>
<ds:datastoreItem xmlns:ds="http://schemas.openxmlformats.org/officeDocument/2006/customXml" ds:itemID="{090DF4FC-BD34-487D-B0EE-C0E0ACC913C3}"/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2843</TotalTime>
  <Words>209</Words>
  <Application>Microsoft Office PowerPoint</Application>
  <PresentationFormat>Custom</PresentationFormat>
  <Paragraphs>109</Paragraphs>
  <Slides>18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Design Patterns</vt:lpstr>
      <vt:lpstr>What is a design pattern?</vt:lpstr>
      <vt:lpstr>the "Form1-pattern" </vt:lpstr>
      <vt:lpstr>Stock market application</vt:lpstr>
      <vt:lpstr>PowerPoint Presentation</vt:lpstr>
      <vt:lpstr>Observer Pattern</vt:lpstr>
      <vt:lpstr>One-to-many relationship</vt:lpstr>
      <vt:lpstr>Example</vt:lpstr>
      <vt:lpstr>Publish / Subscribe</vt:lpstr>
      <vt:lpstr>Minimize dependencies</vt:lpstr>
      <vt:lpstr>Use interfaces</vt:lpstr>
      <vt:lpstr>Design principle</vt:lpstr>
      <vt:lpstr>Observer solution</vt:lpstr>
      <vt:lpstr>"implementation"</vt:lpstr>
      <vt:lpstr>Observer Consequences</vt:lpstr>
      <vt:lpstr>Push/Pull interface</vt:lpstr>
      <vt:lpstr>Push/Pull interface</vt:lpstr>
      <vt:lpstr>Observer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Wieger Wesselink</dc:creator>
  <cp:lastModifiedBy>Joris</cp:lastModifiedBy>
  <cp:revision>112</cp:revision>
  <cp:lastPrinted>1601-01-01T00:00:00Z</cp:lastPrinted>
  <dcterms:created xsi:type="dcterms:W3CDTF">2010-05-26T15:08:05Z</dcterms:created>
  <dcterms:modified xsi:type="dcterms:W3CDTF">2016-02-19T16:40:07Z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7500.00000000000</vt:lpwstr>
  </property>
  <property fmtid="{D5CDD505-2E9C-101B-9397-08002B2CF9AE}" pid="3" name="ContentTypeId">
    <vt:lpwstr>0x010100293E434923DD2D459140C7902081AE53</vt:lpwstr>
  </property>
</Properties>
</file>