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Source Code Pro"/>
      <p:regular r:id="rId46"/>
      <p:bold r:id="rId47"/>
      <p:italic r:id="rId48"/>
      <p:boldItalic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E8704A-7FA0-44F8-8887-89D8F0A02232}">
  <a:tblStyle styleId="{A6E8704A-7FA0-44F8-8887-89D8F0A0223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SourceCodePr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italic.fntdata"/><Relationship Id="rId47" Type="http://schemas.openxmlformats.org/officeDocument/2006/relationships/font" Target="fonts/SourceCodePro-bold.fntdata"/><Relationship Id="rId49"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098672d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098672d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3932da117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3932da117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3932da11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3932da11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8098672dd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8098672dd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8098672d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8098672d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80a1c1d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80a1c1d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8098672dd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8098672dd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8098672dd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8098672dd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8098672dd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8098672dd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8098672dd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8098672dd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8098672d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8098672d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8098672dd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8098672dd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8098672dd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8098672dd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8098672dd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8098672dd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8098672d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8098672d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8098672dd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8098672dd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06da65ad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06da65ad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8098672dd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8098672dd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3932da117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3932da117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3932da117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3932da117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3932da117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3932da117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8098672d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8098672d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8098672dd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8098672dd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3932da117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3932da117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3f287bb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3f287bb2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3f287bb20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3f287bb20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3f287bb2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3f287bb2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8098672dd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8098672dd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8098672dd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8098672dd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8098672dd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8098672dd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3932da117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3932da117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3932da117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3932da117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8098672dd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8098672dd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8098672d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8098672d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8098672d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8098672d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3932da117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3932da117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932da117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932da117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98098672d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98098672d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3079650"/>
            <a:ext cx="9144000" cy="2063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5" y="0"/>
            <a:ext cx="9144000" cy="3124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5298100" y="177750"/>
            <a:ext cx="3542700" cy="2768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4" name="Google Shape;14;p2"/>
          <p:cNvSpPr txBox="1"/>
          <p:nvPr>
            <p:ph idx="1" type="subTitle"/>
          </p:nvPr>
        </p:nvSpPr>
        <p:spPr>
          <a:xfrm>
            <a:off x="5298100" y="3353100"/>
            <a:ext cx="3542700" cy="1516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p:nvPr/>
        </p:nvSpPr>
        <p:spPr>
          <a:xfrm>
            <a:off x="150" y="3079650"/>
            <a:ext cx="9144000" cy="318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 name="Google Shape;17;p2"/>
          <p:cNvPicPr preferRelativeResize="0"/>
          <p:nvPr/>
        </p:nvPicPr>
        <p:blipFill>
          <a:blip r:embed="rId2">
            <a:alphaModFix/>
          </a:blip>
          <a:stretch>
            <a:fillRect/>
          </a:stretch>
        </p:blipFill>
        <p:spPr>
          <a:xfrm>
            <a:off x="150" y="0"/>
            <a:ext cx="4971150" cy="51783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cxnSp>
        <p:nvCxnSpPr>
          <p:cNvPr id="57" name="Google Shape;57;p11"/>
          <p:cNvCxnSpPr/>
          <p:nvPr/>
        </p:nvCxnSpPr>
        <p:spPr>
          <a:xfrm>
            <a:off x="413275" y="2988275"/>
            <a:ext cx="910500" cy="0"/>
          </a:xfrm>
          <a:prstGeom prst="straightConnector1">
            <a:avLst/>
          </a:prstGeom>
          <a:noFill/>
          <a:ln cap="flat" cmpd="sng" w="28575">
            <a:solidFill>
              <a:srgbClr val="000000"/>
            </a:solidFill>
            <a:prstDash val="lgDash"/>
            <a:round/>
            <a:headEnd len="sm" w="sm" type="none"/>
            <a:tailEnd len="sm" w="sm" type="none"/>
          </a:ln>
        </p:spPr>
      </p:cxnSp>
      <p:sp>
        <p:nvSpPr>
          <p:cNvPr id="58" name="Google Shape;58;p11"/>
          <p:cNvSpPr txBox="1"/>
          <p:nvPr>
            <p:ph hasCustomPrompt="1" type="title"/>
          </p:nvPr>
        </p:nvSpPr>
        <p:spPr>
          <a:xfrm>
            <a:off x="311700" y="102477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9" name="Google Shape;5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0" y="0"/>
            <a:ext cx="9144000" cy="2888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5850" y="4143025"/>
            <a:ext cx="9263700" cy="5202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0" y="2888400"/>
            <a:ext cx="9144000" cy="1254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000000"/>
              </a:buClr>
              <a:buSzPts val="3600"/>
              <a:buNone/>
              <a:defRPr sz="3600">
                <a:solidFill>
                  <a:srgbClr val="000000"/>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3"/>
          <p:cNvPicPr preferRelativeResize="0"/>
          <p:nvPr/>
        </p:nvPicPr>
        <p:blipFill>
          <a:blip r:embed="rId2">
            <a:alphaModFix/>
          </a:blip>
          <a:stretch>
            <a:fillRect/>
          </a:stretch>
        </p:blipFill>
        <p:spPr>
          <a:xfrm>
            <a:off x="3190500" y="0"/>
            <a:ext cx="2762987" cy="28884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cxnSp>
        <p:nvCxnSpPr>
          <p:cNvPr id="25" name="Google Shape;25;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8" name="Google Shape;2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31" name="Google Shape;31;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cxnSp>
        <p:nvCxnSpPr>
          <p:cNvPr id="39" name="Google Shape;39;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40" name="Google Shape;4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000000"/>
        </a:solidFill>
      </p:bgPr>
    </p:bg>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577200" cy="0"/>
          </a:xfrm>
          <a:prstGeom prst="straightConnector1">
            <a:avLst/>
          </a:prstGeom>
          <a:noFill/>
          <a:ln cap="flat" cmpd="sng" w="19050">
            <a:solidFill>
              <a:srgbClr val="FFFFFF"/>
            </a:solidFill>
            <a:prstDash val="lgDash"/>
            <a:round/>
            <a:headEnd len="sm" w="sm" type="none"/>
            <a:tailEnd len="sm" w="sm" type="none"/>
          </a:ln>
        </p:spPr>
      </p:cxnSp>
      <p:sp>
        <p:nvSpPr>
          <p:cNvPr id="49" name="Google Shape;49;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50" name="Google Shape;50;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51" name="Google Shape;51;p9"/>
          <p:cNvSpPr txBox="1"/>
          <p:nvPr>
            <p:ph idx="2" type="body"/>
          </p:nvPr>
        </p:nvSpPr>
        <p:spPr>
          <a:xfrm>
            <a:off x="4939500" y="724200"/>
            <a:ext cx="3837000" cy="3542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github.com/mrjellimann/PegasOS" TargetMode="External"/><Relationship Id="rId4" Type="http://schemas.openxmlformats.org/officeDocument/2006/relationships/hyperlink" Target="https://github.com/MrJellimann/PegasOSDocument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raspberrypi.org/documentation/faqs/#commerci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5298100" y="177750"/>
            <a:ext cx="3542700" cy="276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PegasOS</a:t>
            </a:r>
            <a:endParaRPr/>
          </a:p>
        </p:txBody>
      </p:sp>
      <p:sp>
        <p:nvSpPr>
          <p:cNvPr id="68" name="Google Shape;68;p13"/>
          <p:cNvSpPr txBox="1"/>
          <p:nvPr>
            <p:ph idx="1" type="subTitle"/>
          </p:nvPr>
        </p:nvSpPr>
        <p:spPr>
          <a:xfrm>
            <a:off x="5298100" y="3353100"/>
            <a:ext cx="3542700" cy="151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27" name="Google Shape;127;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get PegasOS off the ground, we had to become very familiar with the Pi 4 and its changes over previous models. A lot changed between just the Pi 3 and Pi 4.</a:t>
            </a:r>
            <a:endParaRPr/>
          </a:p>
          <a:p>
            <a:pPr indent="0" lvl="0" marL="0" rtl="0" algn="l">
              <a:spcBef>
                <a:spcPts val="1600"/>
              </a:spcBef>
              <a:spcAft>
                <a:spcPts val="1600"/>
              </a:spcAft>
              <a:buNone/>
            </a:pPr>
            <a:r>
              <a:rPr lang="en"/>
              <a:t>The research behind PegasOS can be used to get developers up to speed with putting their own projects on the Pi hardware, using the Circle Library, or developing for PegasOS.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Research</a:t>
            </a:r>
            <a:endParaRPr/>
          </a:p>
        </p:txBody>
      </p:sp>
      <p:sp>
        <p:nvSpPr>
          <p:cNvPr id="133" name="Google Shape;133;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source-code repository is open to the public. </a:t>
            </a:r>
            <a:r>
              <a:rPr lang="en"/>
              <a:t>All of our designs, guides, and documentation are available online in a separate GitHub repository.</a:t>
            </a:r>
            <a:endParaRPr/>
          </a:p>
          <a:p>
            <a:pPr indent="0" lvl="0" marL="0" rtl="0" algn="l">
              <a:spcBef>
                <a:spcPts val="1600"/>
              </a:spcBef>
              <a:spcAft>
                <a:spcPts val="0"/>
              </a:spcAft>
              <a:buNone/>
            </a:pPr>
            <a:r>
              <a:rPr lang="en"/>
              <a:t>The work put in to making the system usable for us is as much a resource for ourselves as it is for others wanting to work with the bare-metal of the Pi.</a:t>
            </a:r>
            <a:endParaRPr/>
          </a:p>
          <a:p>
            <a:pPr indent="0" lvl="0" marL="0" rtl="0" algn="l">
              <a:spcBef>
                <a:spcPts val="1600"/>
              </a:spcBef>
              <a:spcAft>
                <a:spcPts val="1600"/>
              </a:spcAft>
              <a:buNone/>
            </a:pPr>
            <a:r>
              <a:rPr lang="en" u="sng">
                <a:solidFill>
                  <a:schemeClr val="hlink"/>
                </a:solidFill>
                <a:hlinkClick r:id="rId3"/>
              </a:rPr>
              <a:t>https://github.com/MrJellimann/PegasOS</a:t>
            </a:r>
            <a:br>
              <a:rPr lang="en"/>
            </a:br>
            <a:r>
              <a:rPr lang="en" u="sng">
                <a:solidFill>
                  <a:schemeClr val="hlink"/>
                </a:solidFill>
                <a:hlinkClick r:id="rId4"/>
              </a:rPr>
              <a:t>https://github.com/MrJellimann/PegasOSDocumentation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39" name="Google Shape;139;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Raspberry Pi 4’s quirks meant we couldn’t use old or simple drivers for previous Pi’s, and finding non-Linux drivers for the Pi 4 took time.</a:t>
            </a:r>
            <a:endParaRPr/>
          </a:p>
          <a:p>
            <a:pPr indent="-342900" lvl="0" marL="457200" rtl="0" algn="l">
              <a:spcBef>
                <a:spcPts val="0"/>
              </a:spcBef>
              <a:spcAft>
                <a:spcPts val="0"/>
              </a:spcAft>
              <a:buSzPts val="1800"/>
              <a:buChar char="-"/>
            </a:pPr>
            <a:r>
              <a:rPr lang="en"/>
              <a:t>Booting off of the Pi previously was an effort in C, converting to Circle meant the entire project had to be rebased in C++.</a:t>
            </a:r>
            <a:endParaRPr/>
          </a:p>
          <a:p>
            <a:pPr indent="-342900" lvl="0" marL="457200" rtl="0" algn="l">
              <a:spcBef>
                <a:spcPts val="0"/>
              </a:spcBef>
              <a:spcAft>
                <a:spcPts val="0"/>
              </a:spcAft>
              <a:buSzPts val="1800"/>
              <a:buChar char="-"/>
            </a:pPr>
            <a:r>
              <a:rPr lang="en"/>
              <a:t>Circle is a very large driver library, making sense of it has taken a lot of effort and time away from actual development.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0" y="2888400"/>
            <a:ext cx="9144000" cy="12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PegasOS Hardware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Raspberry Pi 4</a:t>
            </a:r>
            <a:endParaRPr/>
          </a:p>
        </p:txBody>
      </p:sp>
      <p:sp>
        <p:nvSpPr>
          <p:cNvPr id="150" name="Google Shape;150;p26"/>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Specs:</a:t>
            </a:r>
            <a:endParaRPr/>
          </a:p>
          <a:p>
            <a:pPr indent="-323850" lvl="0" marL="457200" rtl="0" algn="l">
              <a:spcBef>
                <a:spcPts val="1600"/>
              </a:spcBef>
              <a:spcAft>
                <a:spcPts val="0"/>
              </a:spcAft>
              <a:buSzPts val="1500"/>
              <a:buChar char="-"/>
            </a:pPr>
            <a:r>
              <a:rPr lang="en" sz="1500"/>
              <a:t>CPU: Broadcom BCM2711, Quad core Cortex-A72 (ARM v8) 64-bit SoC, 1.5Ghz</a:t>
            </a:r>
            <a:endParaRPr sz="1500"/>
          </a:p>
          <a:p>
            <a:pPr indent="-323850" lvl="0" marL="457200" rtl="0" algn="l">
              <a:spcBef>
                <a:spcPts val="0"/>
              </a:spcBef>
              <a:spcAft>
                <a:spcPts val="0"/>
              </a:spcAft>
              <a:buSzPts val="1500"/>
              <a:buChar char="-"/>
            </a:pPr>
            <a:r>
              <a:rPr lang="en" sz="1500"/>
              <a:t>RAM: 2GB/4GB/8GB</a:t>
            </a:r>
            <a:endParaRPr sz="1500"/>
          </a:p>
          <a:p>
            <a:pPr indent="-323850" lvl="0" marL="457200" rtl="0" algn="l">
              <a:spcBef>
                <a:spcPts val="0"/>
              </a:spcBef>
              <a:spcAft>
                <a:spcPts val="0"/>
              </a:spcAft>
              <a:buSzPts val="1500"/>
              <a:buChar char="-"/>
            </a:pPr>
            <a:r>
              <a:rPr lang="en" sz="1500"/>
              <a:t>Connectivity: 2.4GHz/5.0GHz IEEE 802.11ac wireless, Bluetooth 5.0, BLE</a:t>
            </a:r>
            <a:endParaRPr sz="1500"/>
          </a:p>
          <a:p>
            <a:pPr indent="-323850" lvl="0" marL="457200" rtl="0" algn="l">
              <a:spcBef>
                <a:spcPts val="0"/>
              </a:spcBef>
              <a:spcAft>
                <a:spcPts val="0"/>
              </a:spcAft>
              <a:buSzPts val="1500"/>
              <a:buChar char="-"/>
            </a:pPr>
            <a:r>
              <a:rPr lang="en" sz="1500"/>
              <a:t>Codecs/Other: H.265, H264, OpenGL ES 3.0</a:t>
            </a:r>
            <a:endParaRPr/>
          </a:p>
        </p:txBody>
      </p:sp>
      <p:sp>
        <p:nvSpPr>
          <p:cNvPr id="151" name="Google Shape;151;p26"/>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Ports:</a:t>
            </a:r>
            <a:endParaRPr/>
          </a:p>
          <a:p>
            <a:pPr indent="-323850" lvl="0" marL="457200" rtl="0" algn="l">
              <a:spcBef>
                <a:spcPts val="1600"/>
              </a:spcBef>
              <a:spcAft>
                <a:spcPts val="0"/>
              </a:spcAft>
              <a:buSzPts val="1500"/>
              <a:buChar char="-"/>
            </a:pPr>
            <a:r>
              <a:rPr lang="en" sz="1500"/>
              <a:t>2x USB 3.0, 2x USB 2.0</a:t>
            </a:r>
            <a:endParaRPr sz="1500"/>
          </a:p>
          <a:p>
            <a:pPr indent="-323850" lvl="0" marL="457200" rtl="0" algn="l">
              <a:spcBef>
                <a:spcPts val="0"/>
              </a:spcBef>
              <a:spcAft>
                <a:spcPts val="0"/>
              </a:spcAft>
              <a:buSzPts val="1500"/>
              <a:buChar char="-"/>
            </a:pPr>
            <a:r>
              <a:rPr lang="en" sz="1500"/>
              <a:t>GPIO 40x pin Header</a:t>
            </a:r>
            <a:endParaRPr sz="1500"/>
          </a:p>
          <a:p>
            <a:pPr indent="-323850" lvl="0" marL="457200" rtl="0" algn="l">
              <a:spcBef>
                <a:spcPts val="0"/>
              </a:spcBef>
              <a:spcAft>
                <a:spcPts val="0"/>
              </a:spcAft>
              <a:buSzPts val="1500"/>
              <a:buChar char="-"/>
            </a:pPr>
            <a:r>
              <a:rPr lang="en" sz="1500"/>
              <a:t>2x Micro-HDMI ports</a:t>
            </a:r>
            <a:endParaRPr sz="1500"/>
          </a:p>
          <a:p>
            <a:pPr indent="-323850" lvl="0" marL="457200" rtl="0" algn="l">
              <a:spcBef>
                <a:spcPts val="0"/>
              </a:spcBef>
              <a:spcAft>
                <a:spcPts val="0"/>
              </a:spcAft>
              <a:buSzPts val="1500"/>
              <a:buChar char="-"/>
            </a:pPr>
            <a:r>
              <a:rPr lang="en" sz="1500"/>
              <a:t>2-lane MIPI DSI display port,</a:t>
            </a:r>
            <a:endParaRPr sz="1500"/>
          </a:p>
          <a:p>
            <a:pPr indent="-323850" lvl="0" marL="457200" rtl="0" algn="l">
              <a:spcBef>
                <a:spcPts val="0"/>
              </a:spcBef>
              <a:spcAft>
                <a:spcPts val="0"/>
              </a:spcAft>
              <a:buSzPts val="1500"/>
              <a:buChar char="-"/>
            </a:pPr>
            <a:r>
              <a:rPr lang="en" sz="1500"/>
              <a:t>2-lane MIPI CSI camera port</a:t>
            </a:r>
            <a:endParaRPr sz="1500"/>
          </a:p>
          <a:p>
            <a:pPr indent="-323850" lvl="0" marL="457200" rtl="0" algn="l">
              <a:spcBef>
                <a:spcPts val="0"/>
              </a:spcBef>
              <a:spcAft>
                <a:spcPts val="0"/>
              </a:spcAft>
              <a:buSzPts val="1500"/>
              <a:buChar char="-"/>
            </a:pPr>
            <a:r>
              <a:rPr lang="en" sz="1500"/>
              <a:t>4-pole stereo audio and composite video port</a:t>
            </a:r>
            <a:endParaRPr sz="1500"/>
          </a:p>
          <a:p>
            <a:pPr indent="-323850" lvl="0" marL="457200" rtl="0" algn="l">
              <a:spcBef>
                <a:spcPts val="0"/>
              </a:spcBef>
              <a:spcAft>
                <a:spcPts val="0"/>
              </a:spcAft>
              <a:buSzPts val="1500"/>
              <a:buChar char="-"/>
            </a:pPr>
            <a:r>
              <a:rPr lang="en" sz="1500"/>
              <a:t>Micro-SD card slot for OS and Storage</a:t>
            </a:r>
            <a:endParaRPr sz="1500"/>
          </a:p>
          <a:p>
            <a:pPr indent="-323850" lvl="0" marL="457200" rtl="0" algn="l">
              <a:spcBef>
                <a:spcPts val="0"/>
              </a:spcBef>
              <a:spcAft>
                <a:spcPts val="0"/>
              </a:spcAft>
              <a:buSzPts val="1500"/>
              <a:buChar char="-"/>
            </a:pPr>
            <a:r>
              <a:rPr lang="en" sz="1500"/>
              <a:t>USB-C Power (5v, 3A minimum)</a:t>
            </a:r>
            <a:endParaRPr sz="1500"/>
          </a:p>
          <a:p>
            <a:pPr indent="-323850" lvl="0" marL="457200" rtl="0" algn="l">
              <a:spcBef>
                <a:spcPts val="0"/>
              </a:spcBef>
              <a:spcAft>
                <a:spcPts val="0"/>
              </a:spcAft>
              <a:buSzPts val="1500"/>
              <a:buChar char="-"/>
            </a:pPr>
            <a:r>
              <a:rPr lang="en" sz="1500"/>
              <a:t>Power-over-Ethernet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the Raspberry Pi 4?</a:t>
            </a:r>
            <a:endParaRPr/>
          </a:p>
        </p:txBody>
      </p:sp>
      <p:sp>
        <p:nvSpPr>
          <p:cNvPr id="157" name="Google Shape;157;p2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Previous Raspberry Pi’s were only capable of running 32-bit operating systems, with the exception of the Pi 3.</a:t>
            </a:r>
            <a:endParaRPr/>
          </a:p>
          <a:p>
            <a:pPr indent="0" lvl="0" marL="0" rtl="0" algn="l">
              <a:spcBef>
                <a:spcPts val="1600"/>
              </a:spcBef>
              <a:spcAft>
                <a:spcPts val="0"/>
              </a:spcAft>
              <a:buNone/>
            </a:pPr>
            <a:r>
              <a:rPr lang="en"/>
              <a:t>With the Pi 4 becoming more popular, we want to use this opportunity to increase the 64-bit OS market.</a:t>
            </a:r>
            <a:endParaRPr/>
          </a:p>
          <a:p>
            <a:pPr indent="0" lvl="0" marL="0" rtl="0" algn="l">
              <a:spcBef>
                <a:spcPts val="1600"/>
              </a:spcBef>
              <a:spcAft>
                <a:spcPts val="1600"/>
              </a:spcAft>
              <a:buNone/>
            </a:pPr>
            <a:r>
              <a:rPr lang="en"/>
              <a:t>We also wanted to take full advantage of the SBC’s hardware capabilities. Instead of just running a 32-bit system in 64-bit space.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64-bit</a:t>
            </a:r>
            <a:endParaRPr/>
          </a:p>
        </p:txBody>
      </p:sp>
      <p:sp>
        <p:nvSpPr>
          <p:cNvPr id="163" name="Google Shape;163;p2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64-bit systems are not going away any time soon, and for good reason. It can handle more data, both in cache and in memory, and old 32-bit software because it can occupy the same space as before on the processor.</a:t>
            </a:r>
            <a:endParaRPr/>
          </a:p>
          <a:p>
            <a:pPr indent="0" lvl="0" marL="0" rtl="0" algn="l">
              <a:spcBef>
                <a:spcPts val="1600"/>
              </a:spcBef>
              <a:spcAft>
                <a:spcPts val="1600"/>
              </a:spcAft>
              <a:buNone/>
            </a:pPr>
            <a:r>
              <a:rPr lang="en"/>
              <a:t>Because PegasOS can be compiled by the user, it can also be compiled for 32-bit if they want a 32-bit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Cross-Compiling to ARM</a:t>
            </a:r>
            <a:endParaRPr/>
          </a:p>
        </p:txBody>
      </p:sp>
      <p:sp>
        <p:nvSpPr>
          <p:cNvPr id="169" name="Google Shape;169;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a cross compiler came with several challenges.</a:t>
            </a:r>
            <a:endParaRPr/>
          </a:p>
          <a:p>
            <a:pPr indent="0" lvl="0" marL="0" rtl="0" algn="l">
              <a:spcBef>
                <a:spcPts val="1600"/>
              </a:spcBef>
              <a:spcAft>
                <a:spcPts val="0"/>
              </a:spcAft>
              <a:buNone/>
            </a:pPr>
            <a:r>
              <a:rPr lang="en"/>
              <a:t>Since there was no clear documentation on the process, it was trial and error to get everyone compiling on their computers.</a:t>
            </a:r>
            <a:endParaRPr/>
          </a:p>
          <a:p>
            <a:pPr indent="0" lvl="0" marL="0" rtl="0" algn="l">
              <a:spcBef>
                <a:spcPts val="1600"/>
              </a:spcBef>
              <a:spcAft>
                <a:spcPts val="1600"/>
              </a:spcAft>
              <a:buNone/>
            </a:pPr>
            <a:r>
              <a:rPr lang="en"/>
              <a:t>Most team members ran the cross-compiler through Ubuntu on Windows OS. The process of setting up is very long and confusing, and we have a written guide explaining each step of the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Challenges of New Hardware</a:t>
            </a:r>
            <a:endParaRPr/>
          </a:p>
        </p:txBody>
      </p:sp>
      <p:sp>
        <p:nvSpPr>
          <p:cNvPr id="175" name="Google Shape;175;p3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researching the hardware design of the Pi 4, we found it to be not just an upgrade over the previous generation, but an entire redesign as well.</a:t>
            </a:r>
            <a:endParaRPr/>
          </a:p>
          <a:p>
            <a:pPr indent="0" lvl="0" marL="0" rtl="0" algn="l">
              <a:spcBef>
                <a:spcPts val="1600"/>
              </a:spcBef>
              <a:spcAft>
                <a:spcPts val="0"/>
              </a:spcAft>
              <a:buNone/>
            </a:pPr>
            <a:r>
              <a:rPr lang="en"/>
              <a:t>To start, the boot is no longer from bootcode.bin but from files already on the internal EEPROM. Any customization to it must be exclusively done through config.txt.</a:t>
            </a:r>
            <a:endParaRPr/>
          </a:p>
          <a:p>
            <a:pPr indent="0" lvl="0" marL="0" rtl="0" algn="l">
              <a:spcBef>
                <a:spcPts val="1600"/>
              </a:spcBef>
              <a:spcAft>
                <a:spcPts val="1600"/>
              </a:spcAft>
              <a:buNone/>
            </a:pPr>
            <a:r>
              <a:rPr lang="en"/>
              <a:t>Furthermore, there is little to no online documentation for Pi 4 hardware due to how new it 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 Drivers</a:t>
            </a:r>
            <a:endParaRPr/>
          </a:p>
        </p:txBody>
      </p:sp>
      <p:sp>
        <p:nvSpPr>
          <p:cNvPr id="181" name="Google Shape;181;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Whereas the Pi 3’s port could be handled with a simple USB driver, the Pi 4 needed PCI bus, host controller, and several types of usb drivers to communicate in tandem. </a:t>
            </a:r>
            <a:endParaRPr/>
          </a:p>
          <a:p>
            <a:pPr indent="0" lvl="0" marL="0" rtl="0" algn="l">
              <a:spcBef>
                <a:spcPts val="1600"/>
              </a:spcBef>
              <a:spcAft>
                <a:spcPts val="1600"/>
              </a:spcAft>
              <a:buNone/>
            </a:pPr>
            <a:r>
              <a:rPr lang="en"/>
              <a:t>As such we decided to source the Circle Library, which provides bare-metal environments for programs to run on. The decision to do this was mostly based on time constraints, as building just one driver on the Pi 4 from scratch is a Senior Design project in of itself.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Team</a:t>
            </a:r>
            <a:endParaRPr/>
          </a:p>
        </p:txBody>
      </p:sp>
      <p:sp>
        <p:nvSpPr>
          <p:cNvPr id="74" name="Google Shape;74;p14"/>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a:t>
            </a:r>
            <a:endParaRPr/>
          </a:p>
          <a:p>
            <a:pPr indent="0" lvl="0" marL="0" rtl="0" algn="l">
              <a:spcBef>
                <a:spcPts val="1600"/>
              </a:spcBef>
              <a:spcAft>
                <a:spcPts val="0"/>
              </a:spcAft>
              <a:buNone/>
            </a:pPr>
            <a:r>
              <a:rPr lang="en"/>
              <a:t>Jacqueline Godier</a:t>
            </a:r>
            <a:br>
              <a:rPr lang="en"/>
            </a:br>
            <a:r>
              <a:rPr lang="en"/>
              <a:t>- Drivers</a:t>
            </a:r>
            <a:br>
              <a:rPr lang="en"/>
            </a:br>
            <a:r>
              <a:rPr lang="en"/>
              <a:t>Jacob Thomas</a:t>
            </a:r>
            <a:br>
              <a:rPr lang="en"/>
            </a:br>
            <a:r>
              <a:rPr lang="en"/>
              <a:t>- MMU</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Project Management/Sponsor</a:t>
            </a:r>
            <a:endParaRPr/>
          </a:p>
          <a:p>
            <a:pPr indent="0" lvl="0" marL="0" rtl="0" algn="l">
              <a:spcBef>
                <a:spcPts val="1600"/>
              </a:spcBef>
              <a:spcAft>
                <a:spcPts val="1600"/>
              </a:spcAft>
              <a:buNone/>
            </a:pPr>
            <a:r>
              <a:rPr lang="en"/>
              <a:t>Christopher Walen</a:t>
            </a:r>
            <a:endParaRPr/>
          </a:p>
        </p:txBody>
      </p:sp>
      <p:sp>
        <p:nvSpPr>
          <p:cNvPr id="75" name="Google Shape;75;p14"/>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a:p>
            <a:pPr indent="0" lvl="0" marL="0" rtl="0" algn="l">
              <a:spcBef>
                <a:spcPts val="1600"/>
              </a:spcBef>
              <a:spcAft>
                <a:spcPts val="1600"/>
              </a:spcAft>
              <a:buNone/>
            </a:pPr>
            <a:r>
              <a:rPr lang="en"/>
              <a:t>Kenny Alvarez</a:t>
            </a:r>
            <a:br>
              <a:rPr lang="en"/>
            </a:br>
            <a:r>
              <a:rPr lang="en"/>
              <a:t>- File System, Shell</a:t>
            </a:r>
            <a:br>
              <a:rPr lang="en"/>
            </a:br>
            <a:r>
              <a:rPr lang="en"/>
              <a:t>Jacqueline Godier</a:t>
            </a:r>
            <a:br>
              <a:rPr lang="en"/>
            </a:br>
            <a:r>
              <a:rPr lang="en"/>
              <a:t>- Scheduler, System Tasks</a:t>
            </a:r>
            <a:br>
              <a:rPr lang="en"/>
            </a:br>
            <a:r>
              <a:rPr lang="en"/>
              <a:t>Giancarlo Guillen</a:t>
            </a:r>
            <a:br>
              <a:rPr lang="en"/>
            </a:br>
            <a:r>
              <a:rPr lang="en"/>
              <a:t>- Command Shell, User System</a:t>
            </a:r>
            <a:br>
              <a:rPr lang="en"/>
            </a:br>
            <a:r>
              <a:rPr lang="en"/>
              <a:t>Jacob Thomas</a:t>
            </a:r>
            <a:br>
              <a:rPr lang="en"/>
            </a:br>
            <a:r>
              <a:rPr lang="en"/>
              <a:t>- Memory Management, Page Table</a:t>
            </a:r>
            <a:br>
              <a:rPr lang="en"/>
            </a:br>
            <a:r>
              <a:rPr lang="en"/>
              <a:t>Christopher Walen</a:t>
            </a:r>
            <a:br>
              <a:rPr lang="en"/>
            </a:br>
            <a:r>
              <a:rPr lang="en"/>
              <a:t>- Shell, Scheduler, Dependencies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0" y="2888400"/>
            <a:ext cx="9144000" cy="12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PegasOS Software</a:t>
            </a:r>
            <a:endParaRPr/>
          </a:p>
        </p:txBody>
      </p:sp>
      <p:pic>
        <p:nvPicPr>
          <p:cNvPr id="187" name="Google Shape;187;p32"/>
          <p:cNvPicPr preferRelativeResize="0"/>
          <p:nvPr/>
        </p:nvPicPr>
        <p:blipFill>
          <a:blip r:embed="rId3">
            <a:alphaModFix/>
          </a:blip>
          <a:stretch>
            <a:fillRect/>
          </a:stretch>
        </p:blipFill>
        <p:spPr>
          <a:xfrm>
            <a:off x="3329377" y="0"/>
            <a:ext cx="2485258" cy="288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Circle Driver Library</a:t>
            </a:r>
            <a:endParaRPr/>
          </a:p>
        </p:txBody>
      </p:sp>
      <p:sp>
        <p:nvSpPr>
          <p:cNvPr id="193" name="Google Shape;193;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Circle Library is an open-source C++ driver library for the Raspberry Pi, that comes with a bare-metal environment to interact with those drivers.</a:t>
            </a:r>
            <a:endParaRPr/>
          </a:p>
          <a:p>
            <a:pPr indent="0" lvl="0" marL="0" rtl="0" algn="l">
              <a:spcBef>
                <a:spcPts val="1600"/>
              </a:spcBef>
              <a:spcAft>
                <a:spcPts val="0"/>
              </a:spcAft>
              <a:buNone/>
            </a:pPr>
            <a:r>
              <a:rPr lang="en"/>
              <a:t>It allowed us to quickly get above ground level and start implementing substantial OS code.</a:t>
            </a:r>
            <a:endParaRPr/>
          </a:p>
          <a:p>
            <a:pPr indent="0" lvl="0" marL="0" rtl="0" algn="l">
              <a:spcBef>
                <a:spcPts val="1600"/>
              </a:spcBef>
              <a:spcAft>
                <a:spcPts val="1600"/>
              </a:spcAft>
              <a:buNone/>
            </a:pPr>
            <a:r>
              <a:rPr lang="en"/>
              <a:t>Circle has been maintained for 6 years and we are actively in contact with the creator.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Kernel Design</a:t>
            </a:r>
            <a:endParaRPr/>
          </a:p>
        </p:txBody>
      </p:sp>
      <p:sp>
        <p:nvSpPr>
          <p:cNvPr id="199" name="Google Shape;199;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original designs had to be put to the side to work with the framework provided by Circle.</a:t>
            </a:r>
            <a:endParaRPr/>
          </a:p>
          <a:p>
            <a:pPr indent="0" lvl="0" marL="0" rtl="0" algn="l">
              <a:spcBef>
                <a:spcPts val="1600"/>
              </a:spcBef>
              <a:spcAft>
                <a:spcPts val="0"/>
              </a:spcAft>
              <a:buNone/>
            </a:pPr>
            <a:r>
              <a:rPr lang="en"/>
              <a:t>The kernel contains:</a:t>
            </a:r>
            <a:endParaRPr/>
          </a:p>
          <a:p>
            <a:pPr indent="-342900" lvl="0" marL="457200" rtl="0" algn="l">
              <a:spcBef>
                <a:spcPts val="1600"/>
              </a:spcBef>
              <a:spcAft>
                <a:spcPts val="0"/>
              </a:spcAft>
              <a:buSzPts val="1800"/>
              <a:buChar char="-"/>
            </a:pPr>
            <a:r>
              <a:rPr lang="en"/>
              <a:t>Task Management and Interrupts</a:t>
            </a:r>
            <a:endParaRPr/>
          </a:p>
          <a:p>
            <a:pPr indent="-342900" lvl="0" marL="457200" rtl="0" algn="l">
              <a:spcBef>
                <a:spcPts val="0"/>
              </a:spcBef>
              <a:spcAft>
                <a:spcPts val="0"/>
              </a:spcAft>
              <a:buSzPts val="1800"/>
              <a:buChar char="-"/>
            </a:pPr>
            <a:r>
              <a:rPr lang="en"/>
              <a:t>Memory Management through the MMU</a:t>
            </a:r>
            <a:endParaRPr/>
          </a:p>
          <a:p>
            <a:pPr indent="-342900" lvl="0" marL="457200" rtl="0" algn="l">
              <a:spcBef>
                <a:spcPts val="0"/>
              </a:spcBef>
              <a:spcAft>
                <a:spcPts val="0"/>
              </a:spcAft>
              <a:buSzPts val="1800"/>
              <a:buChar char="-"/>
            </a:pPr>
            <a:r>
              <a:rPr lang="en"/>
              <a:t>File Management through FAT</a:t>
            </a:r>
            <a:endParaRPr/>
          </a:p>
          <a:p>
            <a:pPr indent="-342900" lvl="0" marL="457200" rtl="0" algn="l">
              <a:spcBef>
                <a:spcPts val="0"/>
              </a:spcBef>
              <a:spcAft>
                <a:spcPts val="0"/>
              </a:spcAft>
              <a:buSzPts val="1800"/>
              <a:buChar char="-"/>
            </a:pPr>
            <a:r>
              <a:rPr lang="en"/>
              <a:t>USB Keyboard Drivers</a:t>
            </a:r>
            <a:endParaRPr/>
          </a:p>
        </p:txBody>
      </p:sp>
      <p:pic>
        <p:nvPicPr>
          <p:cNvPr id="200" name="Google Shape;200;p34"/>
          <p:cNvPicPr preferRelativeResize="0"/>
          <p:nvPr/>
        </p:nvPicPr>
        <p:blipFill>
          <a:blip r:embed="rId3">
            <a:alphaModFix/>
          </a:blip>
          <a:stretch>
            <a:fillRect/>
          </a:stretch>
        </p:blipFill>
        <p:spPr>
          <a:xfrm>
            <a:off x="6242550" y="2139450"/>
            <a:ext cx="1407225" cy="26695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Task Management</a:t>
            </a:r>
            <a:endParaRPr/>
          </a:p>
        </p:txBody>
      </p:sp>
      <p:sp>
        <p:nvSpPr>
          <p:cNvPr id="206" name="Google Shape;206;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now, the scheduler is based on a FIFO queue. Each tasks can be programmed to given up control after a certain amount of time.</a:t>
            </a:r>
            <a:endParaRPr/>
          </a:p>
          <a:p>
            <a:pPr indent="0" lvl="0" marL="0" rtl="0" algn="l">
              <a:spcBef>
                <a:spcPts val="1600"/>
              </a:spcBef>
              <a:spcAft>
                <a:spcPts val="0"/>
              </a:spcAft>
              <a:buNone/>
            </a:pPr>
            <a:r>
              <a:rPr lang="en"/>
              <a:t>Every task class is </a:t>
            </a:r>
            <a:r>
              <a:rPr lang="en"/>
              <a:t>encapsulated</a:t>
            </a:r>
            <a:r>
              <a:rPr lang="en"/>
              <a:t> by a CTask class, so new types of tasks can be scripted and fed into the scheduler as long as it is a child of the CTask class.</a:t>
            </a:r>
            <a:endParaRPr/>
          </a:p>
          <a:p>
            <a:pPr indent="0" lvl="0" marL="0" rtl="0" algn="l">
              <a:spcBef>
                <a:spcPts val="1600"/>
              </a:spcBef>
              <a:spcAft>
                <a:spcPts val="1600"/>
              </a:spcAft>
              <a:buNone/>
            </a:pPr>
            <a:r>
              <a:rPr lang="en"/>
              <a:t>We have also implemented weights to each task. The higher the weight, the farther to the front the task will be added to the queue.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a:t>
            </a:r>
            <a:endParaRPr/>
          </a:p>
        </p:txBody>
      </p:sp>
      <p:sp>
        <p:nvSpPr>
          <p:cNvPr id="212" name="Google Shape;212;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important part of this OS is for it to communicate with the Memory Management Unit (MMU).</a:t>
            </a:r>
            <a:endParaRPr/>
          </a:p>
          <a:p>
            <a:pPr indent="0" lvl="0" marL="0" rtl="0" algn="l">
              <a:spcBef>
                <a:spcPts val="1600"/>
              </a:spcBef>
              <a:spcAft>
                <a:spcPts val="0"/>
              </a:spcAft>
              <a:buNone/>
            </a:pPr>
            <a:r>
              <a:rPr lang="en"/>
              <a:t>A MMU is a hardware component that is responsible for handling memory and caching operations. This MMU is usually located within the CPU.</a:t>
            </a:r>
            <a:endParaRPr/>
          </a:p>
          <a:p>
            <a:pPr indent="0" lvl="0" marL="0" rtl="0" algn="l">
              <a:spcBef>
                <a:spcPts val="1600"/>
              </a:spcBef>
              <a:spcAft>
                <a:spcPts val="1600"/>
              </a:spcAft>
              <a:buNone/>
            </a:pPr>
            <a:r>
              <a:rPr lang="en"/>
              <a:t>MMUs will use a translation table to allow us to translate virtual memory to physical memory.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 Management</a:t>
            </a:r>
            <a:endParaRPr/>
          </a:p>
        </p:txBody>
      </p:sp>
      <p:sp>
        <p:nvSpPr>
          <p:cNvPr id="218" name="Google Shape;218;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Utilizing the MMU for our OS will help solve several important issues when a program is running.  </a:t>
            </a:r>
            <a:endParaRPr/>
          </a:p>
          <a:p>
            <a:pPr indent="-342900" lvl="0" marL="457200" rtl="0" algn="l">
              <a:spcBef>
                <a:spcPts val="1600"/>
              </a:spcBef>
              <a:spcAft>
                <a:spcPts val="0"/>
              </a:spcAft>
              <a:buSzPts val="1800"/>
              <a:buAutoNum type="arabicPeriod"/>
            </a:pPr>
            <a:r>
              <a:rPr lang="en"/>
              <a:t>Required in order for the Raspberry Pi to boot.</a:t>
            </a:r>
            <a:endParaRPr/>
          </a:p>
          <a:p>
            <a:pPr indent="-342900" lvl="0" marL="457200" rtl="0" algn="l">
              <a:spcBef>
                <a:spcPts val="0"/>
              </a:spcBef>
              <a:spcAft>
                <a:spcPts val="0"/>
              </a:spcAft>
              <a:buSzPts val="1800"/>
              <a:buAutoNum type="arabicPeriod"/>
            </a:pPr>
            <a:r>
              <a:rPr lang="en"/>
              <a:t>Allows for programs to use their own private virtual memory space.</a:t>
            </a:r>
            <a:endParaRPr/>
          </a:p>
          <a:p>
            <a:pPr indent="-342900" lvl="0" marL="457200" rtl="0" algn="l">
              <a:spcBef>
                <a:spcPts val="0"/>
              </a:spcBef>
              <a:spcAft>
                <a:spcPts val="0"/>
              </a:spcAft>
              <a:buSzPts val="1800"/>
              <a:buAutoNum type="arabicPeriod"/>
            </a:pPr>
            <a:r>
              <a:rPr lang="en"/>
              <a:t>Lets the OS manage the memory, not the programmer or their program.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Management</a:t>
            </a:r>
            <a:endParaRPr/>
          </a:p>
        </p:txBody>
      </p:sp>
      <p:sp>
        <p:nvSpPr>
          <p:cNvPr id="224" name="Google Shape;224;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original plan for PegasOS was to get Ext2 working as our file system. Some of the benefits it offers for our system includes:</a:t>
            </a:r>
            <a:endParaRPr/>
          </a:p>
          <a:p>
            <a:pPr indent="-342900" lvl="0" marL="457200" rtl="0" algn="l">
              <a:spcBef>
                <a:spcPts val="1600"/>
              </a:spcBef>
              <a:spcAft>
                <a:spcPts val="0"/>
              </a:spcAft>
              <a:buSzPts val="1800"/>
              <a:buChar char="-"/>
            </a:pPr>
            <a:r>
              <a:rPr lang="en"/>
              <a:t>Its open source (under GNU GPL v2).</a:t>
            </a:r>
            <a:endParaRPr/>
          </a:p>
          <a:p>
            <a:pPr indent="-342900" lvl="0" marL="457200" rtl="0" algn="l">
              <a:spcBef>
                <a:spcPts val="0"/>
              </a:spcBef>
              <a:spcAft>
                <a:spcPts val="0"/>
              </a:spcAft>
              <a:buSzPts val="1800"/>
              <a:buChar char="-"/>
            </a:pPr>
            <a:r>
              <a:rPr lang="en"/>
              <a:t>Support of large file sizes (up to 2TB).</a:t>
            </a:r>
            <a:endParaRPr/>
          </a:p>
          <a:p>
            <a:pPr indent="-342900" lvl="0" marL="457200" rtl="0" algn="l">
              <a:spcBef>
                <a:spcPts val="0"/>
              </a:spcBef>
              <a:spcAft>
                <a:spcPts val="0"/>
              </a:spcAft>
              <a:buSzPts val="1800"/>
              <a:buChar char="-"/>
            </a:pPr>
            <a:r>
              <a:rPr lang="en"/>
              <a:t>More </a:t>
            </a:r>
            <a:r>
              <a:rPr lang="en"/>
              <a:t>efficient and less likely to encounter errors when compared to a FAT file system.</a:t>
            </a:r>
            <a:endParaRPr/>
          </a:p>
          <a:p>
            <a:pPr indent="0" lvl="0" marL="0" rtl="0" algn="l">
              <a:spcBef>
                <a:spcPts val="1600"/>
              </a:spcBef>
              <a:spcAft>
                <a:spcPts val="1600"/>
              </a:spcAft>
              <a:buNone/>
            </a:pPr>
            <a:r>
              <a:rPr lang="en"/>
              <a:t>H</a:t>
            </a:r>
            <a:r>
              <a:rPr lang="en"/>
              <a:t>owever the code-base for Ext2 was more complex than we had anticipated.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Management</a:t>
            </a:r>
            <a:endParaRPr/>
          </a:p>
        </p:txBody>
      </p:sp>
      <p:sp>
        <p:nvSpPr>
          <p:cNvPr id="230" name="Google Shape;230;p3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on a FAT variant for our system for its simplicity and compatibility with the storage mediums for the Pi (SD, USB).</a:t>
            </a:r>
            <a:endParaRPr/>
          </a:p>
          <a:p>
            <a:pPr indent="0" lvl="0" marL="0" rtl="0" algn="l">
              <a:spcBef>
                <a:spcPts val="1600"/>
              </a:spcBef>
              <a:spcAft>
                <a:spcPts val="1600"/>
              </a:spcAft>
              <a:buNone/>
            </a:pPr>
            <a:r>
              <a:rPr lang="en"/>
              <a:t>We did not make our own implementation for the sake of time, and instead are extending a basic implementation found in the Circle Library.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File Management</a:t>
            </a:r>
            <a:endParaRPr/>
          </a:p>
        </p:txBody>
      </p:sp>
      <p:sp>
        <p:nvSpPr>
          <p:cNvPr id="236" name="Google Shape;236;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Circle Library also </a:t>
            </a:r>
            <a:r>
              <a:rPr lang="en"/>
              <a:t>contains</a:t>
            </a:r>
            <a:r>
              <a:rPr lang="en"/>
              <a:t> exFAT but the Pi 4 cannot boot off of exFAT as it can only boot from FAT32/16 partition</a:t>
            </a:r>
            <a:r>
              <a:rPr lang="en"/>
              <a:t>s</a:t>
            </a:r>
            <a:r>
              <a:rPr lang="en"/>
              <a:t> and our system can only use the partition it booted from.</a:t>
            </a:r>
            <a:endParaRPr/>
          </a:p>
          <a:p>
            <a:pPr indent="0" lvl="0" marL="0" rtl="0" algn="l">
              <a:spcBef>
                <a:spcPts val="1600"/>
              </a:spcBef>
              <a:spcAft>
                <a:spcPts val="1600"/>
              </a:spcAft>
              <a:buNone/>
            </a:pPr>
            <a:r>
              <a:rPr lang="en"/>
              <a:t>Currently PegasOS uses FAT32 on a single partition of the micro SD card.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File System Features</a:t>
            </a:r>
            <a:endParaRPr/>
          </a:p>
        </p:txBody>
      </p:sp>
      <p:sp>
        <p:nvSpPr>
          <p:cNvPr id="242" name="Google Shape;242;p41"/>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Open/create files</a:t>
            </a:r>
            <a:endParaRPr/>
          </a:p>
          <a:p>
            <a:pPr indent="-317500" lvl="0" marL="457200" rtl="0" algn="l">
              <a:spcBef>
                <a:spcPts val="0"/>
              </a:spcBef>
              <a:spcAft>
                <a:spcPts val="0"/>
              </a:spcAft>
              <a:buSzPts val="1400"/>
              <a:buChar char="-"/>
            </a:pPr>
            <a:r>
              <a:rPr lang="en"/>
              <a:t>Read data from files</a:t>
            </a:r>
            <a:endParaRPr/>
          </a:p>
          <a:p>
            <a:pPr indent="-317500" lvl="0" marL="457200" rtl="0" algn="l">
              <a:spcBef>
                <a:spcPts val="0"/>
              </a:spcBef>
              <a:spcAft>
                <a:spcPts val="0"/>
              </a:spcAft>
              <a:buSzPts val="1400"/>
              <a:buChar char="-"/>
            </a:pPr>
            <a:r>
              <a:rPr lang="en"/>
              <a:t>Write data to files</a:t>
            </a:r>
            <a:endParaRPr/>
          </a:p>
          <a:p>
            <a:pPr indent="-317500" lvl="0" marL="457200" rtl="0" algn="l">
              <a:spcBef>
                <a:spcPts val="0"/>
              </a:spcBef>
              <a:spcAft>
                <a:spcPts val="0"/>
              </a:spcAft>
              <a:buSzPts val="1400"/>
              <a:buChar char="-"/>
            </a:pPr>
            <a:r>
              <a:rPr lang="en"/>
              <a:t>Expand file sizes</a:t>
            </a:r>
            <a:endParaRPr/>
          </a:p>
          <a:p>
            <a:pPr indent="-317500" lvl="0" marL="457200" rtl="0" algn="l">
              <a:spcBef>
                <a:spcPts val="0"/>
              </a:spcBef>
              <a:spcAft>
                <a:spcPts val="0"/>
              </a:spcAft>
              <a:buSzPts val="1400"/>
              <a:buChar char="-"/>
            </a:pPr>
            <a:r>
              <a:rPr lang="en"/>
              <a:t>Shorten file sizes</a:t>
            </a:r>
            <a:endParaRPr/>
          </a:p>
          <a:p>
            <a:pPr indent="-317500" lvl="0" marL="457200" rtl="0" algn="l">
              <a:spcBef>
                <a:spcPts val="0"/>
              </a:spcBef>
              <a:spcAft>
                <a:spcPts val="0"/>
              </a:spcAft>
              <a:buSzPts val="1400"/>
              <a:buChar char="-"/>
            </a:pPr>
            <a:r>
              <a:rPr lang="en"/>
              <a:t>Remove files</a:t>
            </a:r>
            <a:endParaRPr/>
          </a:p>
          <a:p>
            <a:pPr indent="-317500" lvl="0" marL="457200" rtl="0" algn="l">
              <a:spcBef>
                <a:spcPts val="0"/>
              </a:spcBef>
              <a:spcAft>
                <a:spcPts val="0"/>
              </a:spcAft>
              <a:buSzPts val="1400"/>
              <a:buChar char="-"/>
            </a:pPr>
            <a:r>
              <a:rPr lang="en"/>
              <a:t>Move files to a different directory</a:t>
            </a:r>
            <a:endParaRPr/>
          </a:p>
          <a:p>
            <a:pPr indent="-317500" lvl="0" marL="457200" rtl="0" algn="l">
              <a:spcBef>
                <a:spcPts val="0"/>
              </a:spcBef>
              <a:spcAft>
                <a:spcPts val="0"/>
              </a:spcAft>
              <a:buSzPts val="1400"/>
              <a:buChar char="-"/>
            </a:pPr>
            <a:r>
              <a:rPr lang="en"/>
              <a:t>Rename files</a:t>
            </a:r>
            <a:endParaRPr/>
          </a:p>
          <a:p>
            <a:pPr indent="-317500" lvl="0" marL="457200" rtl="0" algn="l">
              <a:spcBef>
                <a:spcPts val="0"/>
              </a:spcBef>
              <a:spcAft>
                <a:spcPts val="0"/>
              </a:spcAft>
              <a:buSzPts val="1400"/>
              <a:buChar char="-"/>
            </a:pPr>
            <a:r>
              <a:rPr lang="en"/>
              <a:t>Get size of a file</a:t>
            </a:r>
            <a:endParaRPr/>
          </a:p>
          <a:p>
            <a:pPr indent="-317500" lvl="0" marL="457200" rtl="0" algn="l">
              <a:spcBef>
                <a:spcPts val="0"/>
              </a:spcBef>
              <a:spcAft>
                <a:spcPts val="0"/>
              </a:spcAft>
              <a:buSzPts val="1400"/>
              <a:buChar char="-"/>
            </a:pPr>
            <a:r>
              <a:rPr lang="en"/>
              <a:t>Test for errors on a file</a:t>
            </a:r>
            <a:endParaRPr/>
          </a:p>
        </p:txBody>
      </p:sp>
      <p:sp>
        <p:nvSpPr>
          <p:cNvPr id="243" name="Google Shape;243;p41"/>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Open/create directories</a:t>
            </a:r>
            <a:endParaRPr/>
          </a:p>
          <a:p>
            <a:pPr indent="-317500" lvl="0" marL="457200" rtl="0" algn="l">
              <a:spcBef>
                <a:spcPts val="0"/>
              </a:spcBef>
              <a:spcAft>
                <a:spcPts val="0"/>
              </a:spcAft>
              <a:buSzPts val="1400"/>
              <a:buChar char="-"/>
            </a:pPr>
            <a:r>
              <a:rPr lang="en"/>
              <a:t>Remove directories</a:t>
            </a:r>
            <a:endParaRPr/>
          </a:p>
          <a:p>
            <a:pPr indent="-317500" lvl="0" marL="457200" rtl="0" algn="l">
              <a:spcBef>
                <a:spcPts val="0"/>
              </a:spcBef>
              <a:spcAft>
                <a:spcPts val="0"/>
              </a:spcAft>
              <a:buSzPts val="1400"/>
              <a:buChar char="-"/>
            </a:pPr>
            <a:r>
              <a:rPr lang="en"/>
              <a:t>Read items in a directory</a:t>
            </a:r>
            <a:endParaRPr/>
          </a:p>
          <a:p>
            <a:pPr indent="-317500" lvl="0" marL="457200" rtl="0" algn="l">
              <a:spcBef>
                <a:spcPts val="0"/>
              </a:spcBef>
              <a:spcAft>
                <a:spcPts val="0"/>
              </a:spcAft>
              <a:buSzPts val="1400"/>
              <a:buChar char="-"/>
            </a:pPr>
            <a:r>
              <a:rPr lang="en"/>
              <a:t>Change current directory</a:t>
            </a:r>
            <a:endParaRPr/>
          </a:p>
          <a:p>
            <a:pPr indent="-317500" lvl="0" marL="457200" rtl="0" algn="l">
              <a:spcBef>
                <a:spcPts val="0"/>
              </a:spcBef>
              <a:spcAft>
                <a:spcPts val="0"/>
              </a:spcAft>
              <a:buSzPts val="1400"/>
              <a:buChar char="-"/>
            </a:pPr>
            <a:r>
              <a:rPr lang="en"/>
              <a:t>Check existence of a file or directory</a:t>
            </a:r>
            <a:endParaRPr/>
          </a:p>
          <a:p>
            <a:pPr indent="-317500" lvl="0" marL="457200" rtl="0" algn="l">
              <a:spcBef>
                <a:spcPts val="0"/>
              </a:spcBef>
              <a:spcAft>
                <a:spcPts val="0"/>
              </a:spcAft>
              <a:buSzPts val="1400"/>
              <a:buChar char="-"/>
            </a:pPr>
            <a:r>
              <a:rPr lang="en"/>
              <a:t>Change attribute of a file or directory(ex. set to read-only)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Special Thanks</a:t>
            </a:r>
            <a:endParaRPr/>
          </a:p>
        </p:txBody>
      </p:sp>
      <p:sp>
        <p:nvSpPr>
          <p:cNvPr id="81" name="Google Shape;81;p15"/>
          <p:cNvSpPr txBox="1"/>
          <p:nvPr>
            <p:ph idx="1" type="body"/>
          </p:nvPr>
        </p:nvSpPr>
        <p:spPr>
          <a:xfrm>
            <a:off x="311700" y="1468825"/>
            <a:ext cx="37440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Raspberry Pi Foundation</a:t>
            </a:r>
            <a:endParaRPr/>
          </a:p>
          <a:p>
            <a:pPr indent="0" lvl="0" marL="0" rtl="0" algn="l">
              <a:spcBef>
                <a:spcPts val="1600"/>
              </a:spcBef>
              <a:spcAft>
                <a:spcPts val="1600"/>
              </a:spcAft>
              <a:buNone/>
            </a:pPr>
            <a:r>
              <a:rPr lang="en"/>
              <a:t>Circle Library and Rene Stange (rsta2)</a:t>
            </a:r>
            <a:endParaRPr/>
          </a:p>
        </p:txBody>
      </p:sp>
      <p:pic>
        <p:nvPicPr>
          <p:cNvPr id="82" name="Google Shape;82;p15"/>
          <p:cNvPicPr preferRelativeResize="0"/>
          <p:nvPr/>
        </p:nvPicPr>
        <p:blipFill>
          <a:blip r:embed="rId3">
            <a:alphaModFix/>
          </a:blip>
          <a:stretch>
            <a:fillRect/>
          </a:stretch>
        </p:blipFill>
        <p:spPr>
          <a:xfrm>
            <a:off x="4008275" y="1502625"/>
            <a:ext cx="4783500" cy="281429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Command Line Interface</a:t>
            </a:r>
            <a:endParaRPr/>
          </a:p>
        </p:txBody>
      </p:sp>
      <p:sp>
        <p:nvSpPr>
          <p:cNvPr id="249" name="Google Shape;249;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GUIs are ubiquitous and intuitive, they are a project in their own right. We needed something that would be feasible given our scope and timeframe.</a:t>
            </a:r>
            <a:endParaRPr/>
          </a:p>
          <a:p>
            <a:pPr indent="0" lvl="0" marL="0" rtl="0" algn="l">
              <a:spcBef>
                <a:spcPts val="1600"/>
              </a:spcBef>
              <a:spcAft>
                <a:spcPts val="1600"/>
              </a:spcAft>
              <a:buNone/>
            </a:pPr>
            <a:r>
              <a:rPr lang="en"/>
              <a:t>The traditional Command-Line has a great aesthetic that we like, and it offers a ton of control over the system that can be hard to find even in well-made GUIs.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Visual Shell Design</a:t>
            </a:r>
            <a:endParaRPr/>
          </a:p>
        </p:txBody>
      </p:sp>
      <p:sp>
        <p:nvSpPr>
          <p:cNvPr id="255" name="Google Shape;255;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visual design of the shell, we stuck with the </a:t>
            </a:r>
            <a:r>
              <a:rPr lang="en"/>
              <a:t>tried</a:t>
            </a:r>
            <a:r>
              <a:rPr lang="en"/>
              <a:t> and true look, hence the black screen and white letters on the screen. We also have commands that allow the user to change their user name and directory color to add some customization. </a:t>
            </a:r>
            <a:endParaRPr/>
          </a:p>
          <a:p>
            <a:pPr indent="0" lvl="0" marL="0" rtl="0" algn="l">
              <a:spcBef>
                <a:spcPts val="1600"/>
              </a:spcBef>
              <a:spcAft>
                <a:spcPts val="1600"/>
              </a:spcAft>
              <a:buNone/>
            </a:pPr>
            <a:r>
              <a:rPr lang="en"/>
              <a:t>Our stretch goal was to add more features to the CLI to give PegasOS some more flair but due to time constraint we had to omit them.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Internal Shell Design</a:t>
            </a:r>
            <a:endParaRPr/>
          </a:p>
        </p:txBody>
      </p:sp>
      <p:sp>
        <p:nvSpPr>
          <p:cNvPr id="261" name="Google Shape;261;p44"/>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we planned on implementing the shell commands was similar to that of Linux. They have separate files for each of their commands and have one main file that calls them. </a:t>
            </a:r>
            <a:endParaRPr/>
          </a:p>
          <a:p>
            <a:pPr indent="0" lvl="0" marL="0" rtl="0" algn="l">
              <a:spcBef>
                <a:spcPts val="1600"/>
              </a:spcBef>
              <a:spcAft>
                <a:spcPts val="0"/>
              </a:spcAft>
              <a:buNone/>
            </a:pPr>
            <a:r>
              <a:rPr lang="en"/>
              <a:t>We wanted to do this approach because it would future-proof the shell. Expanding or modifying the available commands would be as simple as adding new binaries to the shell’s command directory.</a:t>
            </a:r>
            <a:endParaRPr/>
          </a:p>
          <a:p>
            <a:pPr indent="0" lvl="0" marL="0" rtl="0" algn="l">
              <a:spcBef>
                <a:spcPts val="1600"/>
              </a:spcBef>
              <a:spcAft>
                <a:spcPts val="1600"/>
              </a:spcAft>
              <a:buNone/>
            </a:pPr>
            <a:r>
              <a:rPr lang="en"/>
              <a:t>Unfortunately, we were not able to do so due to certain limitations of Circle.</a:t>
            </a: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Internal Shell Design</a:t>
            </a:r>
            <a:endParaRPr/>
          </a:p>
        </p:txBody>
      </p:sp>
      <p:sp>
        <p:nvSpPr>
          <p:cNvPr id="267" name="Google Shape;267;p45"/>
          <p:cNvSpPr txBox="1"/>
          <p:nvPr>
            <p:ph idx="1" type="body"/>
          </p:nvPr>
        </p:nvSpPr>
        <p:spPr>
          <a:xfrm>
            <a:off x="123275" y="1587475"/>
            <a:ext cx="54318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usage of the system, the user will be interacting with the</a:t>
            </a:r>
            <a:r>
              <a:rPr lang="en"/>
              <a:t> root</a:t>
            </a:r>
            <a:r>
              <a:rPr lang="en"/>
              <a:t> directory on the initial boot. The user will then be prompted to sign in via entering their username and password.</a:t>
            </a:r>
            <a:endParaRPr/>
          </a:p>
          <a:p>
            <a:pPr indent="0" lvl="0" marL="0" rtl="0" algn="l">
              <a:spcBef>
                <a:spcPts val="1600"/>
              </a:spcBef>
              <a:spcAft>
                <a:spcPts val="1600"/>
              </a:spcAft>
              <a:buNone/>
            </a:pPr>
            <a:r>
              <a:rPr lang="en"/>
              <a:t>If no user is found, they will be asked if they wish to create one, if not then they re-enter their username.</a:t>
            </a:r>
            <a:endParaRPr/>
          </a:p>
        </p:txBody>
      </p:sp>
      <p:pic>
        <p:nvPicPr>
          <p:cNvPr id="268" name="Google Shape;268;p45"/>
          <p:cNvPicPr preferRelativeResize="0"/>
          <p:nvPr/>
        </p:nvPicPr>
        <p:blipFill>
          <a:blip r:embed="rId3">
            <a:alphaModFix/>
          </a:blip>
          <a:stretch>
            <a:fillRect/>
          </a:stretch>
        </p:blipFill>
        <p:spPr>
          <a:xfrm>
            <a:off x="5660000" y="1106000"/>
            <a:ext cx="3284125" cy="23304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Shell Commands</a:t>
            </a:r>
            <a:endParaRPr/>
          </a:p>
        </p:txBody>
      </p:sp>
      <p:sp>
        <p:nvSpPr>
          <p:cNvPr id="274" name="Google Shape;274;p4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For PegasOS we will be implementing 23 commands that will enable the user to navigate through directories, use the file system, and execute tasks.</a:t>
            </a:r>
            <a:endParaRPr sz="1400"/>
          </a:p>
          <a:p>
            <a:pPr indent="0" lvl="0" marL="0" rtl="0" algn="l">
              <a:lnSpc>
                <a:spcPct val="100000"/>
              </a:lnSpc>
              <a:spcBef>
                <a:spcPts val="1600"/>
              </a:spcBef>
              <a:spcAft>
                <a:spcPts val="1600"/>
              </a:spcAft>
              <a:buNone/>
            </a:pPr>
            <a:r>
              <a:rPr lang="en" sz="1400"/>
              <a:t>The supported commands are:</a:t>
            </a:r>
            <a:endParaRPr sz="1400"/>
          </a:p>
        </p:txBody>
      </p:sp>
      <p:sp>
        <p:nvSpPr>
          <p:cNvPr id="275" name="Google Shape;275;p46"/>
          <p:cNvSpPr txBox="1"/>
          <p:nvPr/>
        </p:nvSpPr>
        <p:spPr>
          <a:xfrm>
            <a:off x="6279000" y="2358250"/>
            <a:ext cx="2553300" cy="2729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move</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power</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reboot</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systeminfo</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tail</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usertext</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writeto</a:t>
            </a:r>
            <a:endParaRPr>
              <a:latin typeface="Source Code Pro"/>
              <a:ea typeface="Source Code Pro"/>
              <a:cs typeface="Source Code Pro"/>
              <a:sym typeface="Source Code Pro"/>
            </a:endParaRPr>
          </a:p>
        </p:txBody>
      </p:sp>
      <p:sp>
        <p:nvSpPr>
          <p:cNvPr id="276" name="Google Shape;276;p46"/>
          <p:cNvSpPr txBox="1"/>
          <p:nvPr/>
        </p:nvSpPr>
        <p:spPr>
          <a:xfrm>
            <a:off x="3072325" y="2414425"/>
            <a:ext cx="2485800" cy="215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dirtext</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displaytasks</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echo</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head</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hello</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help</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l</a:t>
            </a:r>
            <a:r>
              <a:rPr lang="en">
                <a:latin typeface="Source Code Pro"/>
                <a:ea typeface="Source Code Pro"/>
                <a:cs typeface="Source Code Pro"/>
                <a:sym typeface="Source Code Pro"/>
              </a:rPr>
              <a:t>istdir</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memorystats</a:t>
            </a:r>
            <a:endParaRPr>
              <a:latin typeface="Source Code Pro"/>
              <a:ea typeface="Source Code Pro"/>
              <a:cs typeface="Source Code Pro"/>
              <a:sym typeface="Source Code Pro"/>
            </a:endParaRPr>
          </a:p>
        </p:txBody>
      </p:sp>
      <p:sp>
        <p:nvSpPr>
          <p:cNvPr id="277" name="Google Shape;277;p46"/>
          <p:cNvSpPr txBox="1"/>
          <p:nvPr/>
        </p:nvSpPr>
        <p:spPr>
          <a:xfrm>
            <a:off x="125200" y="2414425"/>
            <a:ext cx="2553300" cy="2729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Source Code Pro"/>
              <a:buChar char="●"/>
            </a:pPr>
            <a:r>
              <a:rPr lang="en">
                <a:latin typeface="Source Code Pro"/>
                <a:ea typeface="Source Code Pro"/>
                <a:cs typeface="Source Code Pro"/>
                <a:sym typeface="Source Code Pro"/>
              </a:rPr>
              <a:t>changedir</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c</a:t>
            </a:r>
            <a:r>
              <a:rPr lang="en">
                <a:latin typeface="Source Code Pro"/>
                <a:ea typeface="Source Code Pro"/>
                <a:cs typeface="Source Code Pro"/>
                <a:sym typeface="Source Code Pro"/>
              </a:rPr>
              <a:t>lear</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copy</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createdir</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createfile</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currenttasks</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delete</a:t>
            </a:r>
            <a:endParaRPr>
              <a:latin typeface="Source Code Pro"/>
              <a:ea typeface="Source Code Pro"/>
              <a:cs typeface="Source Code Pro"/>
              <a:sym typeface="Source Code Pro"/>
            </a:endParaRPr>
          </a:p>
          <a:p>
            <a:pPr indent="-342900" lvl="0" marL="457200" rtl="0" algn="l">
              <a:spcBef>
                <a:spcPts val="0"/>
              </a:spcBef>
              <a:spcAft>
                <a:spcPts val="0"/>
              </a:spcAft>
              <a:buClr>
                <a:schemeClr val="dk2"/>
              </a:buClr>
              <a:buSzPts val="1800"/>
              <a:buFont typeface="Source Code Pro"/>
              <a:buChar char="●"/>
            </a:pPr>
            <a:r>
              <a:rPr lang="en">
                <a:latin typeface="Source Code Pro"/>
                <a:ea typeface="Source Code Pro"/>
                <a:cs typeface="Source Code Pro"/>
                <a:sym typeface="Source Code Pro"/>
              </a:rPr>
              <a:t>deletedir</a:t>
            </a:r>
            <a:endParaRPr>
              <a:latin typeface="Source Code Pro"/>
              <a:ea typeface="Source Code Pro"/>
              <a:cs typeface="Source Code Pro"/>
              <a:sym typeface="Source Code Pr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PegasOS Shell Commands</a:t>
            </a:r>
            <a:endParaRPr/>
          </a:p>
        </p:txBody>
      </p:sp>
      <p:sp>
        <p:nvSpPr>
          <p:cNvPr id="283" name="Google Shape;283;p47"/>
          <p:cNvSpPr txBox="1"/>
          <p:nvPr>
            <p:ph idx="1" type="body"/>
          </p:nvPr>
        </p:nvSpPr>
        <p:spPr>
          <a:xfrm>
            <a:off x="311700" y="1392625"/>
            <a:ext cx="34467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1600"/>
              </a:spcBef>
              <a:spcAft>
                <a:spcPts val="1600"/>
              </a:spcAft>
              <a:buNone/>
            </a:pPr>
            <a:r>
              <a:t/>
            </a:r>
            <a:endParaRPr/>
          </a:p>
        </p:txBody>
      </p:sp>
      <p:pic>
        <p:nvPicPr>
          <p:cNvPr id="284" name="Google Shape;284;p47"/>
          <p:cNvPicPr preferRelativeResize="0"/>
          <p:nvPr/>
        </p:nvPicPr>
        <p:blipFill>
          <a:blip r:embed="rId3">
            <a:alphaModFix/>
          </a:blip>
          <a:stretch>
            <a:fillRect/>
          </a:stretch>
        </p:blipFill>
        <p:spPr>
          <a:xfrm>
            <a:off x="5602175" y="0"/>
            <a:ext cx="3541825" cy="4004600"/>
          </a:xfrm>
          <a:prstGeom prst="rect">
            <a:avLst/>
          </a:prstGeom>
          <a:noFill/>
          <a:ln>
            <a:noFill/>
          </a:ln>
        </p:spPr>
      </p:pic>
      <p:pic>
        <p:nvPicPr>
          <p:cNvPr id="285" name="Google Shape;285;p47"/>
          <p:cNvPicPr preferRelativeResize="0"/>
          <p:nvPr/>
        </p:nvPicPr>
        <p:blipFill>
          <a:blip r:embed="rId4">
            <a:alphaModFix/>
          </a:blip>
          <a:stretch>
            <a:fillRect/>
          </a:stretch>
        </p:blipFill>
        <p:spPr>
          <a:xfrm>
            <a:off x="0" y="2664547"/>
            <a:ext cx="4738524" cy="2478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0" y="2888400"/>
            <a:ext cx="9144000" cy="12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Future of PegasOS</a:t>
            </a:r>
            <a:endParaRPr/>
          </a:p>
        </p:txBody>
      </p:sp>
      <p:pic>
        <p:nvPicPr>
          <p:cNvPr id="291" name="Google Shape;291;p48"/>
          <p:cNvPicPr preferRelativeResize="0"/>
          <p:nvPr/>
        </p:nvPicPr>
        <p:blipFill>
          <a:blip r:embed="rId3">
            <a:alphaModFix/>
          </a:blip>
          <a:stretch>
            <a:fillRect/>
          </a:stretch>
        </p:blipFill>
        <p:spPr>
          <a:xfrm>
            <a:off x="3158100" y="0"/>
            <a:ext cx="2827801" cy="2888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 for PegasOS?</a:t>
            </a:r>
            <a:endParaRPr/>
          </a:p>
        </p:txBody>
      </p:sp>
      <p:sp>
        <p:nvSpPr>
          <p:cNvPr id="297" name="Google Shape;297;p4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scope had to change as R&amp;D progressed, so not everything that we hoped for is in the current system.</a:t>
            </a:r>
            <a:endParaRPr/>
          </a:p>
          <a:p>
            <a:pPr indent="0" lvl="0" marL="0" rtl="0" algn="l">
              <a:spcBef>
                <a:spcPts val="1600"/>
              </a:spcBef>
              <a:spcAft>
                <a:spcPts val="1600"/>
              </a:spcAft>
              <a:buNone/>
            </a:pPr>
            <a:r>
              <a:rPr lang="en"/>
              <a:t>However this means that PegasOS has lots of room for expansion and extra features. With a solid foundation we hope that it can serve as a great jumping off point for future projects, both in and outside of PegasOS.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 for PegasOS?</a:t>
            </a:r>
            <a:endParaRPr/>
          </a:p>
        </p:txBody>
      </p:sp>
      <p:sp>
        <p:nvSpPr>
          <p:cNvPr id="303" name="Google Shape;303;p5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Feature Ideas:</a:t>
            </a:r>
            <a:endParaRPr/>
          </a:p>
          <a:p>
            <a:pPr indent="-342900" lvl="0" marL="457200" rtl="0" algn="l">
              <a:spcBef>
                <a:spcPts val="1600"/>
              </a:spcBef>
              <a:spcAft>
                <a:spcPts val="0"/>
              </a:spcAft>
              <a:buSzPts val="1800"/>
              <a:buChar char="-"/>
            </a:pPr>
            <a:r>
              <a:rPr lang="en"/>
              <a:t>A true GUI interface</a:t>
            </a:r>
            <a:endParaRPr/>
          </a:p>
          <a:p>
            <a:pPr indent="-342900" lvl="0" marL="457200" rtl="0" algn="l">
              <a:spcBef>
                <a:spcPts val="0"/>
              </a:spcBef>
              <a:spcAft>
                <a:spcPts val="0"/>
              </a:spcAft>
              <a:buSzPts val="1800"/>
              <a:buChar char="-"/>
            </a:pPr>
            <a:r>
              <a:rPr lang="en"/>
              <a:t>System Encryption</a:t>
            </a:r>
            <a:endParaRPr/>
          </a:p>
          <a:p>
            <a:pPr indent="-342900" lvl="0" marL="457200" rtl="0" algn="l">
              <a:spcBef>
                <a:spcPts val="0"/>
              </a:spcBef>
              <a:spcAft>
                <a:spcPts val="0"/>
              </a:spcAft>
              <a:buSzPts val="1800"/>
              <a:buChar char="-"/>
            </a:pPr>
            <a:r>
              <a:rPr lang="en"/>
              <a:t>System Networking</a:t>
            </a:r>
            <a:endParaRPr/>
          </a:p>
          <a:p>
            <a:pPr indent="-342900" lvl="0" marL="457200" rtl="0" algn="l">
              <a:spcBef>
                <a:spcPts val="0"/>
              </a:spcBef>
              <a:spcAft>
                <a:spcPts val="0"/>
              </a:spcAft>
              <a:buSzPts val="1800"/>
              <a:buChar char="-"/>
            </a:pPr>
            <a:r>
              <a:rPr lang="en"/>
              <a:t>PegasOS Drivers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1"/>
          <p:cNvPicPr preferRelativeResize="0"/>
          <p:nvPr/>
        </p:nvPicPr>
        <p:blipFill>
          <a:blip r:embed="rId3">
            <a:alphaModFix/>
          </a:blip>
          <a:stretch>
            <a:fillRect/>
          </a:stretch>
        </p:blipFill>
        <p:spPr>
          <a:xfrm>
            <a:off x="-31500" y="-212931"/>
            <a:ext cx="9206999" cy="5458555"/>
          </a:xfrm>
          <a:prstGeom prst="rect">
            <a:avLst/>
          </a:prstGeom>
          <a:noFill/>
          <a:ln>
            <a:noFill/>
          </a:ln>
        </p:spPr>
      </p:pic>
      <p:sp>
        <p:nvSpPr>
          <p:cNvPr id="309" name="Google Shape;309;p51"/>
          <p:cNvSpPr txBox="1"/>
          <p:nvPr/>
        </p:nvSpPr>
        <p:spPr>
          <a:xfrm>
            <a:off x="6218750" y="2813400"/>
            <a:ext cx="2028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rgbClr val="FFFFFF"/>
                </a:solidFill>
                <a:latin typeface="Oswald"/>
                <a:ea typeface="Oswald"/>
                <a:cs typeface="Oswald"/>
                <a:sym typeface="Oswald"/>
              </a:rPr>
              <a:t>PegasOS</a:t>
            </a:r>
            <a:endParaRPr sz="4200">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2888400"/>
            <a:ext cx="9144000" cy="12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PegasOS</a:t>
            </a:r>
            <a:endParaRPr/>
          </a:p>
        </p:txBody>
      </p:sp>
      <p:pic>
        <p:nvPicPr>
          <p:cNvPr id="88" name="Google Shape;88;p16"/>
          <p:cNvPicPr preferRelativeResize="0"/>
          <p:nvPr/>
        </p:nvPicPr>
        <p:blipFill>
          <a:blip r:embed="rId3">
            <a:alphaModFix/>
          </a:blip>
          <a:stretch>
            <a:fillRect/>
          </a:stretch>
        </p:blipFill>
        <p:spPr>
          <a:xfrm>
            <a:off x="3264038" y="0"/>
            <a:ext cx="2615915" cy="288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PegasOS?</a:t>
            </a:r>
            <a:endParaRPr/>
          </a:p>
        </p:txBody>
      </p:sp>
      <p:sp>
        <p:nvSpPr>
          <p:cNvPr id="94" name="Google Shape;94;p1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PegasOS is a new operating system for the Raspberry Pi 4. The primary focus is for 64-bit support, but it can also be compiled into a 32-bit kernel image.</a:t>
            </a:r>
            <a:endParaRPr/>
          </a:p>
          <a:p>
            <a:pPr indent="0" lvl="0" marL="0" rtl="0" algn="l">
              <a:spcBef>
                <a:spcPts val="1600"/>
              </a:spcBef>
              <a:spcAft>
                <a:spcPts val="1600"/>
              </a:spcAft>
              <a:buNone/>
            </a:pPr>
            <a:r>
              <a:rPr lang="en"/>
              <a:t>Previously known as KnightOS, the name had to be changed to avoid conflict with an existing open-source OS for calculators.</a:t>
            </a:r>
            <a:endParaRPr/>
          </a:p>
        </p:txBody>
      </p:sp>
      <p:pic>
        <p:nvPicPr>
          <p:cNvPr id="95" name="Google Shape;95;p17"/>
          <p:cNvPicPr preferRelativeResize="0"/>
          <p:nvPr/>
        </p:nvPicPr>
        <p:blipFill>
          <a:blip r:embed="rId3">
            <a:alphaModFix/>
          </a:blip>
          <a:stretch>
            <a:fillRect/>
          </a:stretch>
        </p:blipFill>
        <p:spPr>
          <a:xfrm>
            <a:off x="3570426" y="3507925"/>
            <a:ext cx="4786072" cy="1339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is PegasOS for? Why?</a:t>
            </a:r>
            <a:endParaRPr/>
          </a:p>
        </p:txBody>
      </p:sp>
      <p:pic>
        <p:nvPicPr>
          <p:cNvPr id="101" name="Google Shape;101;p18"/>
          <p:cNvPicPr preferRelativeResize="0"/>
          <p:nvPr/>
        </p:nvPicPr>
        <p:blipFill>
          <a:blip r:embed="rId3">
            <a:alphaModFix amt="7000"/>
          </a:blip>
          <a:stretch>
            <a:fillRect/>
          </a:stretch>
        </p:blipFill>
        <p:spPr>
          <a:xfrm flipH="1">
            <a:off x="5543144" y="1468821"/>
            <a:ext cx="4363125" cy="4363125"/>
          </a:xfrm>
          <a:prstGeom prst="rect">
            <a:avLst/>
          </a:prstGeom>
          <a:noFill/>
          <a:ln>
            <a:noFill/>
          </a:ln>
        </p:spPr>
      </p:pic>
      <p:sp>
        <p:nvSpPr>
          <p:cNvPr id="102" name="Google Shape;102;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PegasOS is for those that are interested in working with the bare-metal of the Raspberry Pi 4. Every aspect of the OS is documented, making it as transparent as possible for users who want more information about the system they’re using.</a:t>
            </a:r>
            <a:endParaRPr/>
          </a:p>
          <a:p>
            <a:pPr indent="0" lvl="0" marL="0" rtl="0" algn="l">
              <a:spcBef>
                <a:spcPts val="1600"/>
              </a:spcBef>
              <a:spcAft>
                <a:spcPts val="1600"/>
              </a:spcAft>
              <a:buNone/>
            </a:pPr>
            <a:r>
              <a:rPr lang="en"/>
              <a:t>PegasOS provides an entry point into the lower end of the Raspberry Pi 4, which has previously been a more involved and obscure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Budget</a:t>
            </a:r>
            <a:endParaRPr/>
          </a:p>
        </p:txBody>
      </p:sp>
      <p:sp>
        <p:nvSpPr>
          <p:cNvPr id="108" name="Google Shape;108;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109" name="Google Shape;109;p19"/>
          <p:cNvGraphicFramePr/>
          <p:nvPr/>
        </p:nvGraphicFramePr>
        <p:xfrm>
          <a:off x="917850" y="1522472"/>
          <a:ext cx="3000000" cy="3000000"/>
        </p:xfrm>
        <a:graphic>
          <a:graphicData uri="http://schemas.openxmlformats.org/drawingml/2006/table">
            <a:tbl>
              <a:tblPr>
                <a:noFill/>
                <a:tableStyleId>{A6E8704A-7FA0-44F8-8887-89D8F0A02232}</a:tableStyleId>
              </a:tblPr>
              <a:tblGrid>
                <a:gridCol w="1964100"/>
                <a:gridCol w="1781400"/>
                <a:gridCol w="1781400"/>
                <a:gridCol w="1781400"/>
              </a:tblGrid>
              <a:tr h="369225">
                <a:tc gridSpan="4">
                  <a:txBody>
                    <a:bodyPr/>
                    <a:lstStyle/>
                    <a:p>
                      <a:pPr indent="0" lvl="0" marL="0" rtl="0" algn="ctr">
                        <a:spcBef>
                          <a:spcPts val="0"/>
                        </a:spcBef>
                        <a:spcAft>
                          <a:spcPts val="0"/>
                        </a:spcAft>
                        <a:buNone/>
                      </a:pPr>
                      <a:r>
                        <a:rPr lang="en" sz="1600">
                          <a:latin typeface="Source Code Pro"/>
                          <a:ea typeface="Source Code Pro"/>
                          <a:cs typeface="Source Code Pro"/>
                          <a:sym typeface="Source Code Pro"/>
                        </a:rPr>
                        <a:t>Project Budget</a:t>
                      </a:r>
                      <a:endParaRPr sz="1600">
                        <a:latin typeface="Source Code Pro"/>
                        <a:ea typeface="Source Code Pro"/>
                        <a:cs typeface="Source Code Pro"/>
                        <a:sym typeface="Source Code Pro"/>
                      </a:endParaRPr>
                    </a:p>
                  </a:txBody>
                  <a:tcPr marT="63500" marB="63500" marR="63500" marL="63500"/>
                </a:tc>
                <a:tc hMerge="1"/>
                <a:tc hMerge="1"/>
                <a:tc hMerge="1"/>
              </a:tr>
              <a:tr h="369225">
                <a:tc>
                  <a:txBody>
                    <a:bodyPr/>
                    <a:lstStyle/>
                    <a:p>
                      <a:pPr indent="0" lvl="0" marL="0" rtl="0" algn="ctr">
                        <a:spcBef>
                          <a:spcPts val="0"/>
                        </a:spcBef>
                        <a:spcAft>
                          <a:spcPts val="0"/>
                        </a:spcAft>
                        <a:buNone/>
                      </a:pPr>
                      <a:r>
                        <a:rPr b="1" lang="en" sz="1200">
                          <a:latin typeface="Source Code Pro"/>
                          <a:ea typeface="Source Code Pro"/>
                          <a:cs typeface="Source Code Pro"/>
                          <a:sym typeface="Source Code Pro"/>
                        </a:rPr>
                        <a:t>Item</a:t>
                      </a:r>
                      <a:endParaRPr b="1"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b="1" lang="en" sz="1200">
                          <a:latin typeface="Source Code Pro"/>
                          <a:ea typeface="Source Code Pro"/>
                          <a:cs typeface="Source Code Pro"/>
                          <a:sym typeface="Source Code Pro"/>
                        </a:rPr>
                        <a:t>Price</a:t>
                      </a:r>
                      <a:endParaRPr b="1"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b="1" lang="en" sz="1200">
                          <a:latin typeface="Source Code Pro"/>
                          <a:ea typeface="Source Code Pro"/>
                          <a:cs typeface="Source Code Pro"/>
                          <a:sym typeface="Source Code Pro"/>
                        </a:rPr>
                        <a:t>Quantity</a:t>
                      </a:r>
                      <a:endParaRPr b="1"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b="1" lang="en" sz="1200">
                          <a:latin typeface="Source Code Pro"/>
                          <a:ea typeface="Source Code Pro"/>
                          <a:cs typeface="Source Code Pro"/>
                          <a:sym typeface="Source Code Pro"/>
                        </a:rPr>
                        <a:t>Total Price</a:t>
                      </a:r>
                      <a:endParaRPr b="1" sz="1200">
                        <a:latin typeface="Source Code Pro"/>
                        <a:ea typeface="Source Code Pro"/>
                        <a:cs typeface="Source Code Pro"/>
                        <a:sym typeface="Source Code Pro"/>
                      </a:endParaRPr>
                    </a:p>
                  </a:txBody>
                  <a:tcPr marT="63500" marB="63500" marR="63500" marL="63500"/>
                </a:tc>
              </a:tr>
              <a:tr h="371500">
                <a:tc>
                  <a:txBody>
                    <a:bodyPr/>
                    <a:lstStyle/>
                    <a:p>
                      <a:pPr indent="0" lvl="0" marL="0" rtl="0" algn="just">
                        <a:spcBef>
                          <a:spcPts val="0"/>
                        </a:spcBef>
                        <a:spcAft>
                          <a:spcPts val="0"/>
                        </a:spcAft>
                        <a:buNone/>
                      </a:pPr>
                      <a:r>
                        <a:rPr lang="en" sz="1200">
                          <a:latin typeface="Source Code Pro"/>
                          <a:ea typeface="Source Code Pro"/>
                          <a:cs typeface="Source Code Pro"/>
                          <a:sym typeface="Source Code Pro"/>
                        </a:rPr>
                        <a:t>Raspberry Pi</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r>
              <a:tr h="369225">
                <a:tc>
                  <a:txBody>
                    <a:bodyPr/>
                    <a:lstStyle/>
                    <a:p>
                      <a:pPr indent="0" lvl="0" marL="0" rtl="0" algn="just">
                        <a:spcBef>
                          <a:spcPts val="0"/>
                        </a:spcBef>
                        <a:spcAft>
                          <a:spcPts val="0"/>
                        </a:spcAft>
                        <a:buNone/>
                      </a:pPr>
                      <a:r>
                        <a:rPr lang="en" sz="1200">
                          <a:latin typeface="Source Code Pro"/>
                          <a:ea typeface="Source Code Pro"/>
                          <a:cs typeface="Source Code Pro"/>
                          <a:sym typeface="Source Code Pro"/>
                        </a:rPr>
                        <a:t>Micro HDMI cable</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$7</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$7</a:t>
                      </a:r>
                      <a:endParaRPr sz="1200">
                        <a:latin typeface="Source Code Pro"/>
                        <a:ea typeface="Source Code Pro"/>
                        <a:cs typeface="Source Code Pro"/>
                        <a:sym typeface="Source Code Pro"/>
                      </a:endParaRPr>
                    </a:p>
                  </a:txBody>
                  <a:tcPr marT="63500" marB="63500" marR="63500" marL="63500"/>
                </a:tc>
              </a:tr>
              <a:tr h="369225">
                <a:tc>
                  <a:txBody>
                    <a:bodyPr/>
                    <a:lstStyle/>
                    <a:p>
                      <a:pPr indent="0" lvl="0" marL="0" rtl="0" algn="just">
                        <a:spcBef>
                          <a:spcPts val="0"/>
                        </a:spcBef>
                        <a:spcAft>
                          <a:spcPts val="0"/>
                        </a:spcAft>
                        <a:buNone/>
                      </a:pPr>
                      <a:r>
                        <a:rPr lang="en" sz="1200">
                          <a:latin typeface="Source Code Pro"/>
                          <a:ea typeface="Source Code Pro"/>
                          <a:cs typeface="Source Code Pro"/>
                          <a:sym typeface="Source Code Pro"/>
                        </a:rPr>
                        <a:t>Micro SD card</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$9</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1</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$9</a:t>
                      </a:r>
                      <a:endParaRPr sz="1200">
                        <a:latin typeface="Source Code Pro"/>
                        <a:ea typeface="Source Code Pro"/>
                        <a:cs typeface="Source Code Pro"/>
                        <a:sym typeface="Source Code Pro"/>
                      </a:endParaRPr>
                    </a:p>
                  </a:txBody>
                  <a:tcPr marT="63500" marB="63500" marR="63500" marL="63500"/>
                </a:tc>
              </a:tr>
              <a:tr h="369225">
                <a:tc>
                  <a:txBody>
                    <a:bodyPr/>
                    <a:lstStyle/>
                    <a:p>
                      <a:pPr indent="0" lvl="0" marL="0" rtl="0" algn="just">
                        <a:spcBef>
                          <a:spcPts val="0"/>
                        </a:spcBef>
                        <a:spcAft>
                          <a:spcPts val="0"/>
                        </a:spcAft>
                        <a:buNone/>
                      </a:pPr>
                      <a:r>
                        <a:rPr lang="en" sz="1200">
                          <a:latin typeface="Source Code Pro"/>
                          <a:ea typeface="Source Code Pro"/>
                          <a:cs typeface="Source Code Pro"/>
                          <a:sym typeface="Source Code Pro"/>
                        </a:rPr>
                        <a:t>Raspberry Pi Kit</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$75</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3</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$225</a:t>
                      </a:r>
                      <a:endParaRPr sz="1200">
                        <a:latin typeface="Source Code Pro"/>
                        <a:ea typeface="Source Code Pro"/>
                        <a:cs typeface="Source Code Pro"/>
                        <a:sym typeface="Source Code Pro"/>
                      </a:endParaRPr>
                    </a:p>
                  </a:txBody>
                  <a:tcPr marT="63500" marB="63500" marR="63500" marL="63500"/>
                </a:tc>
              </a:tr>
              <a:tr h="371500">
                <a:tc>
                  <a:txBody>
                    <a:bodyPr/>
                    <a:lstStyle/>
                    <a:p>
                      <a:pPr indent="0" lvl="0" marL="0" rtl="0" algn="just">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r>
              <a:tr h="403475">
                <a:tc>
                  <a:txBody>
                    <a:bodyPr/>
                    <a:lstStyle/>
                    <a:p>
                      <a:pPr indent="0" lvl="0" marL="0" rtl="0" algn="just">
                        <a:lnSpc>
                          <a:spcPct val="115000"/>
                        </a:lnSpc>
                        <a:spcBef>
                          <a:spcPts val="0"/>
                        </a:spcBef>
                        <a:spcAft>
                          <a:spcPts val="0"/>
                        </a:spcAft>
                        <a:buNone/>
                      </a:pPr>
                      <a:r>
                        <a:rPr lang="en" sz="1200">
                          <a:latin typeface="Source Code Pro"/>
                          <a:ea typeface="Source Code Pro"/>
                          <a:cs typeface="Source Code Pro"/>
                          <a:sym typeface="Source Code Pro"/>
                        </a:rPr>
                        <a:t>Total</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t/>
                      </a:r>
                      <a:endParaRPr sz="1200">
                        <a:latin typeface="Source Code Pro"/>
                        <a:ea typeface="Source Code Pro"/>
                        <a:cs typeface="Source Code Pro"/>
                        <a:sym typeface="Source Code Pro"/>
                      </a:endParaRPr>
                    </a:p>
                  </a:txBody>
                  <a:tcPr marT="63500" marB="63500" marR="63500" marL="63500"/>
                </a:tc>
                <a:tc>
                  <a:txBody>
                    <a:bodyPr/>
                    <a:lstStyle/>
                    <a:p>
                      <a:pPr indent="0" lvl="0" marL="0" rtl="0" algn="ctr">
                        <a:spcBef>
                          <a:spcPts val="0"/>
                        </a:spcBef>
                        <a:spcAft>
                          <a:spcPts val="0"/>
                        </a:spcAft>
                        <a:buNone/>
                      </a:pPr>
                      <a:r>
                        <a:rPr lang="en" sz="1200">
                          <a:latin typeface="Source Code Pro"/>
                          <a:ea typeface="Source Code Pro"/>
                          <a:cs typeface="Source Code Pro"/>
                          <a:sym typeface="Source Code Pro"/>
                        </a:rPr>
                        <a:t>$241</a:t>
                      </a:r>
                      <a:endParaRPr sz="1200">
                        <a:latin typeface="Source Code Pro"/>
                        <a:ea typeface="Source Code Pro"/>
                        <a:cs typeface="Source Code Pro"/>
                        <a:sym typeface="Source Code Pro"/>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Licensing</a:t>
            </a:r>
            <a:endParaRPr/>
          </a:p>
        </p:txBody>
      </p:sp>
      <p:sp>
        <p:nvSpPr>
          <p:cNvPr id="115" name="Google Shape;115;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project is open source under the GNU General Public License, v3 (GPL 3) and newer. All repositories and documentation are currently open to the public and will remain so.</a:t>
            </a:r>
            <a:endParaRPr/>
          </a:p>
          <a:p>
            <a:pPr indent="0" lvl="0" marL="0" rtl="0" algn="l">
              <a:spcBef>
                <a:spcPts val="1600"/>
              </a:spcBef>
              <a:spcAft>
                <a:spcPts val="0"/>
              </a:spcAft>
              <a:buNone/>
            </a:pPr>
            <a:r>
              <a:rPr lang="en"/>
              <a:t>The Circle Library is open source under GPL 3 as well.</a:t>
            </a:r>
            <a:endParaRPr/>
          </a:p>
          <a:p>
            <a:pPr indent="0" lvl="0" marL="0" rtl="0" algn="l">
              <a:spcBef>
                <a:spcPts val="1600"/>
              </a:spcBef>
              <a:spcAft>
                <a:spcPts val="0"/>
              </a:spcAft>
              <a:buNone/>
            </a:pPr>
            <a:r>
              <a:rPr lang="en"/>
              <a:t>The Raspberry Pi itself does not have any licensing requirements, as per the Foundation’s response in their FAQ.</a:t>
            </a:r>
            <a:endParaRPr/>
          </a:p>
          <a:p>
            <a:pPr indent="0" lvl="0" marL="0" rtl="0" algn="l">
              <a:spcBef>
                <a:spcPts val="1600"/>
              </a:spcBef>
              <a:spcAft>
                <a:spcPts val="1600"/>
              </a:spcAft>
              <a:buNone/>
            </a:pPr>
            <a:r>
              <a:rPr lang="en" u="sng">
                <a:solidFill>
                  <a:schemeClr val="hlink"/>
                </a:solidFill>
                <a:hlinkClick r:id="rId3"/>
              </a:rPr>
              <a:t>https://www.raspberrypi.org/documentation/faqs/#commercial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21" name="Google Shape;121;p21"/>
          <p:cNvSpPr txBox="1"/>
          <p:nvPr>
            <p:ph idx="1" type="body"/>
          </p:nvPr>
        </p:nvSpPr>
        <p:spPr>
          <a:xfrm>
            <a:off x="348725" y="1417000"/>
            <a:ext cx="83988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Hardware Compatibility</a:t>
            </a:r>
            <a:br>
              <a:rPr lang="en"/>
            </a:br>
            <a:r>
              <a:rPr lang="en" sz="1600"/>
              <a:t>Uses the Circle Driver Library, which includes support for USB devices, Raspberry Pi GPIO and System Components, Networking, and Graphics.</a:t>
            </a:r>
            <a:endParaRPr sz="1600"/>
          </a:p>
          <a:p>
            <a:pPr indent="0" lvl="0" marL="0" rtl="0" algn="l">
              <a:spcBef>
                <a:spcPts val="1600"/>
              </a:spcBef>
              <a:spcAft>
                <a:spcPts val="0"/>
              </a:spcAft>
              <a:buNone/>
            </a:pPr>
            <a:r>
              <a:rPr b="1" lang="en"/>
              <a:t>Simple Command-Line Interface</a:t>
            </a:r>
            <a:br>
              <a:rPr lang="en"/>
            </a:br>
            <a:r>
              <a:rPr lang="en" sz="1600"/>
              <a:t>Commands designed with ease-of-use syntax and naming, to reduce the number of times Google is pulled up.</a:t>
            </a:r>
            <a:endParaRPr sz="1600"/>
          </a:p>
          <a:p>
            <a:pPr indent="0" lvl="0" marL="0" rtl="0" algn="l">
              <a:spcBef>
                <a:spcPts val="1600"/>
              </a:spcBef>
              <a:spcAft>
                <a:spcPts val="1600"/>
              </a:spcAft>
              <a:buNone/>
            </a:pPr>
            <a:r>
              <a:rPr b="1" lang="en"/>
              <a:t>No Bloatware</a:t>
            </a:r>
            <a:br>
              <a:rPr lang="en"/>
            </a:br>
            <a:r>
              <a:rPr lang="en" sz="1600"/>
              <a:t>Any program or service on the system is solely for running the system, and no data is collected and sent to a database somewhere.</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PegasOS Monochrome">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