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66" r:id="rId4"/>
    <p:sldId id="294" r:id="rId5"/>
    <p:sldId id="265" r:id="rId6"/>
    <p:sldId id="293" r:id="rId7"/>
    <p:sldId id="277" r:id="rId8"/>
    <p:sldId id="311" r:id="rId9"/>
    <p:sldId id="275" r:id="rId10"/>
    <p:sldId id="299" r:id="rId11"/>
    <p:sldId id="292" r:id="rId12"/>
    <p:sldId id="300" r:id="rId13"/>
    <p:sldId id="302" r:id="rId14"/>
    <p:sldId id="312" r:id="rId15"/>
    <p:sldId id="313" r:id="rId16"/>
    <p:sldId id="303" r:id="rId17"/>
    <p:sldId id="291" r:id="rId18"/>
    <p:sldId id="306" r:id="rId19"/>
    <p:sldId id="304" r:id="rId20"/>
    <p:sldId id="305" r:id="rId21"/>
    <p:sldId id="290" r:id="rId22"/>
    <p:sldId id="307" r:id="rId23"/>
    <p:sldId id="308" r:id="rId24"/>
    <p:sldId id="309" r:id="rId25"/>
    <p:sldId id="295" r:id="rId26"/>
    <p:sldId id="272" r:id="rId27"/>
    <p:sldId id="296" r:id="rId28"/>
    <p:sldId id="288" r:id="rId29"/>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85"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4E3E"/>
    <a:srgbClr val="666666"/>
    <a:srgbClr val="969696"/>
    <a:srgbClr val="7C233E"/>
    <a:srgbClr val="92D14F"/>
    <a:srgbClr val="0174AB"/>
    <a:srgbClr val="BFC0C0"/>
    <a:srgbClr val="9F9D9A"/>
    <a:srgbClr val="0A377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91" autoAdjust="0"/>
    <p:restoredTop sz="94660" autoAdjust="0"/>
  </p:normalViewPr>
  <p:slideViewPr>
    <p:cSldViewPr snapToGrid="0" showGuides="1">
      <p:cViewPr varScale="1">
        <p:scale>
          <a:sx n="86" d="100"/>
          <a:sy n="86" d="100"/>
        </p:scale>
        <p:origin x="768" y="72"/>
      </p:cViewPr>
      <p:guideLst>
        <p:guide orient="horz" pos="255"/>
        <p:guide pos="5125"/>
        <p:guide pos="1519"/>
        <p:guide orient="horz" pos="1185"/>
        <p:guide orient="horz" pos="2319"/>
        <p:guide orient="horz" pos="3226"/>
      </p:guideLst>
    </p:cSldViewPr>
  </p:slideViewPr>
  <p:outlineViewPr>
    <p:cViewPr>
      <p:scale>
        <a:sx n="33" d="100"/>
        <a:sy n="33" d="100"/>
      </p:scale>
      <p:origin x="0" y="1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3-12T15:01:47.859" idx="1">
    <p:pos x="10" y="1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4/4/2017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4/4/2017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4/4/2017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4/4/2017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4/4/2017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4/4/2017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4/4/2017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4/4/2017</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4/4/2017</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4/4/2017</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4/4/2017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4/4/2017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4/4/2017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4/4/2017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4/4/2017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4/4/2017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4/4/2017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4/4/2017</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4/4/2017</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4/4/2017</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4/4/2017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4/4/2017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4/4/2017</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4/4/2017</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8.xml"/><Relationship Id="rId1" Type="http://schemas.openxmlformats.org/officeDocument/2006/relationships/themeOverride" Target="../theme/themeOverride1.xml"/><Relationship Id="rId4" Type="http://schemas.openxmlformats.org/officeDocument/2006/relationships/comments" Target="../comments/commen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黑体" panose="02010609060101010101" pitchFamily="49" charset="-122"/>
                <a:ea typeface="黑体" panose="02010609060101010101" pitchFamily="49" charset="-122"/>
              </a:rPr>
              <a:t>我们毕业啦</a:t>
            </a:r>
            <a:endParaRPr lang="en-US" altLang="zh-CN" sz="7200" b="1" spc="300" dirty="0">
              <a:solidFill>
                <a:schemeClr val="bg1"/>
              </a:solidFill>
              <a:latin typeface="黑体" panose="02010609060101010101" pitchFamily="49" charset="-122"/>
              <a:ea typeface="黑体" panose="02010609060101010101" pitchFamily="49" charset="-122"/>
            </a:endParaRPr>
          </a:p>
          <a:p>
            <a:pPr algn="ctr"/>
            <a:r>
              <a:rPr lang="zh-CN" altLang="en-US" sz="1600" b="1" spc="300" dirty="0">
                <a:solidFill>
                  <a:schemeClr val="bg1"/>
                </a:solidFill>
                <a:latin typeface="黑体" panose="02010609060101010101" pitchFamily="49" charset="-122"/>
                <a:ea typeface="黑体" panose="02010609060101010101" pitchFamily="49" charset="-122"/>
              </a:rPr>
              <a:t>其实是答辩的标题地方</a:t>
            </a:r>
            <a:r>
              <a:rPr lang="en-US" altLang="zh-CN" sz="1600" b="1" spc="300" dirty="0">
                <a:solidFill>
                  <a:schemeClr val="bg1"/>
                </a:solidFill>
                <a:latin typeface="黑体" panose="02010609060101010101" pitchFamily="49" charset="-122"/>
                <a:ea typeface="黑体" panose="02010609060101010101" pitchFamily="49" charset="-122"/>
              </a:rPr>
              <a:t>/</a:t>
            </a:r>
            <a:r>
              <a:rPr lang="en-US" altLang="zh-CN" sz="1600" b="1" spc="300" dirty="0" err="1">
                <a:solidFill>
                  <a:schemeClr val="bg1"/>
                </a:solidFill>
                <a:latin typeface="黑体" panose="02010609060101010101" pitchFamily="49" charset="-122"/>
                <a:ea typeface="黑体" panose="02010609060101010101" pitchFamily="49" charset="-122"/>
              </a:rPr>
              <a:t>mj</a:t>
            </a:r>
            <a:endParaRPr lang="en-US" altLang="zh-CN" sz="1600" b="1" spc="300" dirty="0">
              <a:solidFill>
                <a:schemeClr val="bg1"/>
              </a:solidFill>
              <a:latin typeface="黑体" panose="02010609060101010101" pitchFamily="49" charset="-122"/>
              <a:ea typeface="黑体" panose="02010609060101010101" pitchFamily="49" charset="-122"/>
            </a:endParaRPr>
          </a:p>
        </p:txBody>
      </p:sp>
      <p:sp>
        <p:nvSpPr>
          <p:cNvPr id="17" name="矩形 16"/>
          <p:cNvSpPr/>
          <p:nvPr/>
        </p:nvSpPr>
        <p:spPr>
          <a:xfrm>
            <a:off x="0" y="2259000"/>
            <a:ext cx="9144000" cy="2340000"/>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1446550"/>
          </a:xfrm>
          <a:prstGeom prst="rect">
            <a:avLst/>
          </a:prstGeom>
          <a:noFill/>
        </p:spPr>
        <p:txBody>
          <a:bodyPr wrap="square" rtlCol="0">
            <a:spAutoFit/>
          </a:bodyPr>
          <a:lstStyle/>
          <a:p>
            <a:pPr algn="ctr"/>
            <a:r>
              <a:rPr lang="zh-CN" altLang="en-US" sz="7200" b="1" spc="300" dirty="0">
                <a:solidFill>
                  <a:schemeClr val="bg1"/>
                </a:solidFill>
                <a:latin typeface="黑体" panose="02010609060101010101" pitchFamily="49" charset="-122"/>
                <a:ea typeface="黑体" panose="02010609060101010101" pitchFamily="49" charset="-122"/>
              </a:rPr>
              <a:t>大城小事</a:t>
            </a:r>
            <a:endParaRPr lang="en-US" altLang="zh-CN" sz="7200" b="1" spc="300" dirty="0">
              <a:solidFill>
                <a:schemeClr val="bg1"/>
              </a:solidFill>
              <a:latin typeface="黑体" panose="02010609060101010101" pitchFamily="49" charset="-122"/>
              <a:ea typeface="黑体" panose="02010609060101010101" pitchFamily="49" charset="-122"/>
            </a:endParaRPr>
          </a:p>
          <a:p>
            <a:pPr algn="ctr"/>
            <a:r>
              <a:rPr lang="zh-CN" altLang="en-US" sz="1600" b="1" spc="300" dirty="0">
                <a:solidFill>
                  <a:schemeClr val="bg1"/>
                </a:solidFill>
                <a:latin typeface="黑体" panose="02010609060101010101" pitchFamily="49" charset="-122"/>
                <a:ea typeface="黑体" panose="02010609060101010101" pitchFamily="49" charset="-122"/>
              </a:rPr>
              <a:t>分院综合信息咨询管理平台</a:t>
            </a:r>
            <a:endParaRPr lang="en-US" altLang="zh-CN" sz="1600" b="1" spc="300" dirty="0">
              <a:solidFill>
                <a:schemeClr val="bg1"/>
              </a:solidFill>
              <a:latin typeface="黑体" panose="02010609060101010101" pitchFamily="49" charset="-122"/>
              <a:ea typeface="黑体" panose="02010609060101010101" pitchFamily="49" charset="-122"/>
            </a:endParaRPr>
          </a:p>
        </p:txBody>
      </p:sp>
      <p:sp>
        <p:nvSpPr>
          <p:cNvPr id="23" name="矩形 22"/>
          <p:cNvSpPr/>
          <p:nvPr/>
        </p:nvSpPr>
        <p:spPr>
          <a:xfrm>
            <a:off x="1235076" y="4785180"/>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小组</a:t>
            </a:r>
            <a:endParaRPr lang="zh-HK" altLang="en-US" sz="2000" b="1" spc="300" dirty="0">
              <a:latin typeface="黑体" panose="02010609060101010101" pitchFamily="49" charset="-122"/>
              <a:ea typeface="黑体" panose="02010609060101010101" pitchFamily="49" charset="-122"/>
            </a:endParaRPr>
          </a:p>
        </p:txBody>
      </p:sp>
      <p:sp>
        <p:nvSpPr>
          <p:cNvPr id="24" name="矩形 23"/>
          <p:cNvSpPr/>
          <p:nvPr/>
        </p:nvSpPr>
        <p:spPr>
          <a:xfrm>
            <a:off x="1235076" y="5306673"/>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组长</a:t>
            </a:r>
            <a:endParaRPr lang="zh-HK" altLang="en-US" sz="2000" b="1" spc="300" dirty="0">
              <a:latin typeface="黑体" panose="02010609060101010101" pitchFamily="49" charset="-122"/>
              <a:ea typeface="黑体" panose="02010609060101010101" pitchFamily="49"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en-US" altLang="zh-CN" sz="2000" b="1" spc="300" dirty="0">
                <a:solidFill>
                  <a:schemeClr val="bg2">
                    <a:lumMod val="50000"/>
                  </a:schemeClr>
                </a:solidFill>
                <a:latin typeface="黑体" panose="02010609060101010101" pitchFamily="49" charset="-122"/>
                <a:ea typeface="黑体" panose="02010609060101010101" pitchFamily="49" charset="-122"/>
              </a:rPr>
              <a:t>G17</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26" name="文本框 25"/>
          <p:cNvSpPr txBox="1"/>
          <p:nvPr/>
        </p:nvSpPr>
        <p:spPr>
          <a:xfrm>
            <a:off x="2620962" y="5306673"/>
            <a:ext cx="3261092"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奕吉</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11" name="矩形 10"/>
          <p:cNvSpPr/>
          <p:nvPr/>
        </p:nvSpPr>
        <p:spPr>
          <a:xfrm>
            <a:off x="1235076" y="5828166"/>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成员</a:t>
            </a:r>
            <a:endParaRPr lang="zh-HK" altLang="en-US" sz="2000" b="1" spc="300" dirty="0">
              <a:latin typeface="黑体" panose="02010609060101010101" pitchFamily="49" charset="-122"/>
              <a:ea typeface="黑体" panose="02010609060101010101" pitchFamily="49" charset="-122"/>
            </a:endParaRPr>
          </a:p>
        </p:txBody>
      </p:sp>
      <p:sp>
        <p:nvSpPr>
          <p:cNvPr id="12" name="文本框 11"/>
          <p:cNvSpPr txBox="1"/>
          <p:nvPr/>
        </p:nvSpPr>
        <p:spPr>
          <a:xfrm>
            <a:off x="2620962" y="5828166"/>
            <a:ext cx="3261092"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陈妍蓝，靳泽旭</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6418" y="476130"/>
            <a:ext cx="753142" cy="753142"/>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2482" y="4599000"/>
            <a:ext cx="2067871" cy="2067871"/>
          </a:xfrm>
          <a:prstGeom prst="rect">
            <a:avLst/>
          </a:prstGeom>
        </p:spPr>
      </p:pic>
    </p:spTree>
    <p:extLst>
      <p:ext uri="{BB962C8B-B14F-4D97-AF65-F5344CB8AC3E}">
        <p14:creationId xmlns:p14="http://schemas.microsoft.com/office/powerpoint/2010/main" val="260521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2438344"/>
            <a:chOff x="1184275" y="2717410"/>
            <a:chExt cx="6024563" cy="2438344"/>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2308324"/>
            </a:xfrm>
            <a:prstGeom prst="rect">
              <a:avLst/>
            </a:prstGeom>
            <a:noFill/>
          </p:spPr>
          <p:txBody>
            <a:bodyPr wrap="square" rtlCol="0">
              <a:spAutoFit/>
            </a:bodyPr>
            <a:lstStyle/>
            <a:p>
              <a:r>
                <a:rPr lang="zh-CN" altLang="en-US" sz="7200" spc="300" dirty="0">
                  <a:solidFill>
                    <a:schemeClr val="bg1"/>
                  </a:solidFill>
                  <a:latin typeface="黑体" panose="02010609060101010101" pitchFamily="49" charset="-122"/>
                  <a:ea typeface="黑体" panose="02010609060101010101" pitchFamily="49" charset="-122"/>
                </a:rPr>
                <a:t>项目计划</a:t>
              </a:r>
              <a:endParaRPr lang="zh-HK" altLang="en-US" sz="7200" spc="300" dirty="0">
                <a:solidFill>
                  <a:schemeClr val="bg1"/>
                </a:solidFill>
                <a:latin typeface="黑体" panose="02010609060101010101" pitchFamily="49" charset="-122"/>
                <a:ea typeface="黑体" panose="02010609060101010101" pitchFamily="49" charset="-122"/>
              </a:endParaRPr>
            </a:p>
            <a:p>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880832192"/>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过程模型与计划表</a:t>
            </a:r>
          </a:p>
        </p:txBody>
      </p:sp>
      <p:graphicFrame>
        <p:nvGraphicFramePr>
          <p:cNvPr id="2" name="表格 1"/>
          <p:cNvGraphicFramePr>
            <a:graphicFrameLocks noGrp="1"/>
          </p:cNvGraphicFramePr>
          <p:nvPr>
            <p:extLst>
              <p:ext uri="{D42A27DB-BD31-4B8C-83A1-F6EECF244321}">
                <p14:modId xmlns:p14="http://schemas.microsoft.com/office/powerpoint/2010/main" val="1842703190"/>
              </p:ext>
            </p:extLst>
          </p:nvPr>
        </p:nvGraphicFramePr>
        <p:xfrm>
          <a:off x="642104" y="1952923"/>
          <a:ext cx="8423815" cy="4632960"/>
        </p:xfrm>
        <a:graphic>
          <a:graphicData uri="http://schemas.openxmlformats.org/drawingml/2006/table">
            <a:tbl>
              <a:tblPr>
                <a:tableStyleId>{5C22544A-7EE6-4342-B048-85BDC9FD1C3A}</a:tableStyleId>
              </a:tblPr>
              <a:tblGrid>
                <a:gridCol w="1919338">
                  <a:extLst>
                    <a:ext uri="{9D8B030D-6E8A-4147-A177-3AD203B41FA5}">
                      <a16:colId xmlns:a16="http://schemas.microsoft.com/office/drawing/2014/main" val="420468197"/>
                    </a:ext>
                  </a:extLst>
                </a:gridCol>
                <a:gridCol w="3379247">
                  <a:extLst>
                    <a:ext uri="{9D8B030D-6E8A-4147-A177-3AD203B41FA5}">
                      <a16:colId xmlns:a16="http://schemas.microsoft.com/office/drawing/2014/main" val="2492130409"/>
                    </a:ext>
                  </a:extLst>
                </a:gridCol>
                <a:gridCol w="3125230">
                  <a:extLst>
                    <a:ext uri="{9D8B030D-6E8A-4147-A177-3AD203B41FA5}">
                      <a16:colId xmlns:a16="http://schemas.microsoft.com/office/drawing/2014/main" val="583879613"/>
                    </a:ext>
                  </a:extLst>
                </a:gridCol>
              </a:tblGrid>
              <a:tr h="231091">
                <a:tc>
                  <a:txBody>
                    <a:bodyPr/>
                    <a:lstStyle/>
                    <a:p>
                      <a:pPr algn="just">
                        <a:spcAft>
                          <a:spcPts val="0"/>
                        </a:spcAft>
                      </a:pPr>
                      <a:r>
                        <a:rPr lang="zh-CN" sz="1600" kern="100">
                          <a:effectLst/>
                          <a:latin typeface="+mn-ea"/>
                          <a:ea typeface="+mn-ea"/>
                        </a:rPr>
                        <a:t>关键时间</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任务</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要求</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val="1313646399"/>
                  </a:ext>
                </a:extLst>
              </a:tr>
              <a:tr h="462182">
                <a:tc>
                  <a:txBody>
                    <a:bodyPr/>
                    <a:lstStyle/>
                    <a:p>
                      <a:pPr algn="just">
                        <a:spcAft>
                          <a:spcPts val="0"/>
                        </a:spcAft>
                      </a:pPr>
                      <a:r>
                        <a:rPr lang="zh-CN" sz="1600" kern="100">
                          <a:effectLst/>
                          <a:latin typeface="+mn-ea"/>
                          <a:ea typeface="+mn-ea"/>
                        </a:rPr>
                        <a:t>第一、二周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完成和完善可行性分析报告</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电子版交给组长，由组长汇总报告，检查并提交</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val="4160012759"/>
                  </a:ext>
                </a:extLst>
              </a:tr>
              <a:tr h="462182">
                <a:tc>
                  <a:txBody>
                    <a:bodyPr/>
                    <a:lstStyle/>
                    <a:p>
                      <a:pPr algn="just">
                        <a:spcAft>
                          <a:spcPts val="0"/>
                        </a:spcAft>
                      </a:pPr>
                      <a:r>
                        <a:rPr lang="zh-CN" sz="1600" kern="100">
                          <a:effectLst/>
                          <a:latin typeface="+mn-ea"/>
                          <a:ea typeface="+mn-ea"/>
                        </a:rPr>
                        <a:t>第三周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完成项目管理计划书初稿</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电子版交给组长，由组长汇总报告，检查并提交</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val="2302755471"/>
                  </a:ext>
                </a:extLst>
              </a:tr>
              <a:tr h="462182">
                <a:tc>
                  <a:txBody>
                    <a:bodyPr/>
                    <a:lstStyle/>
                    <a:p>
                      <a:pPr algn="just">
                        <a:spcAft>
                          <a:spcPts val="0"/>
                        </a:spcAft>
                      </a:pPr>
                      <a:r>
                        <a:rPr lang="zh-CN" sz="1600" kern="100">
                          <a:effectLst/>
                          <a:latin typeface="+mn-ea"/>
                          <a:ea typeface="+mn-ea"/>
                        </a:rPr>
                        <a:t>第四周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完成需求说明初稿</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电子版交给组长，由组长汇总报告，检查并提交</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val="1954779683"/>
                  </a:ext>
                </a:extLst>
              </a:tr>
              <a:tr h="462182">
                <a:tc>
                  <a:txBody>
                    <a:bodyPr/>
                    <a:lstStyle/>
                    <a:p>
                      <a:pPr algn="just">
                        <a:spcAft>
                          <a:spcPts val="0"/>
                        </a:spcAft>
                      </a:pPr>
                      <a:r>
                        <a:rPr lang="zh-CN" sz="1600" kern="100">
                          <a:effectLst/>
                          <a:latin typeface="+mn-ea"/>
                          <a:ea typeface="+mn-ea"/>
                        </a:rPr>
                        <a:t>第五周、六周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完成完善系统设计报告</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电子版交给组长，由组长汇总报告，检查并提交</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val="3379630128"/>
                  </a:ext>
                </a:extLst>
              </a:tr>
              <a:tr h="462182">
                <a:tc>
                  <a:txBody>
                    <a:bodyPr/>
                    <a:lstStyle/>
                    <a:p>
                      <a:pPr algn="just">
                        <a:spcAft>
                          <a:spcPts val="0"/>
                        </a:spcAft>
                      </a:pPr>
                      <a:r>
                        <a:rPr lang="zh-CN" sz="1600" kern="100">
                          <a:effectLst/>
                          <a:latin typeface="+mn-ea"/>
                          <a:ea typeface="+mn-ea"/>
                        </a:rPr>
                        <a:t>第七、八周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完成系统设计（包括总体设计和详细设计）</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小组人员共同对总体设计和概要设计的一些算法进行探讨。</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val="2062002414"/>
                  </a:ext>
                </a:extLst>
              </a:tr>
              <a:tr h="462182">
                <a:tc>
                  <a:txBody>
                    <a:bodyPr/>
                    <a:lstStyle/>
                    <a:p>
                      <a:pPr algn="just">
                        <a:spcAft>
                          <a:spcPts val="0"/>
                        </a:spcAft>
                      </a:pPr>
                      <a:r>
                        <a:rPr lang="zh-CN" sz="1600" kern="100">
                          <a:effectLst/>
                          <a:latin typeface="+mn-ea"/>
                          <a:ea typeface="+mn-ea"/>
                        </a:rPr>
                        <a:t>第九，十周，十一周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软件的编码实现</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开始具体的程序编写工作，分别实现各个模块功能</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val="169387256"/>
                  </a:ext>
                </a:extLst>
              </a:tr>
              <a:tr h="462182">
                <a:tc>
                  <a:txBody>
                    <a:bodyPr/>
                    <a:lstStyle/>
                    <a:p>
                      <a:pPr algn="just">
                        <a:spcAft>
                          <a:spcPts val="0"/>
                        </a:spcAft>
                      </a:pPr>
                      <a:r>
                        <a:rPr lang="zh-CN" sz="1600" kern="100">
                          <a:effectLst/>
                          <a:latin typeface="+mn-ea"/>
                          <a:ea typeface="+mn-ea"/>
                        </a:rPr>
                        <a:t>第十二、十三周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测试编写好的系统</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dirty="0">
                          <a:effectLst/>
                          <a:latin typeface="+mn-ea"/>
                          <a:ea typeface="+mn-ea"/>
                        </a:rPr>
                        <a:t>记录测试过程中出现的问题，并记录下来，写成文档。</a:t>
                      </a:r>
                      <a:endParaRPr lang="zh-CN" sz="1600" kern="100" dirty="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val="1500015669"/>
                  </a:ext>
                </a:extLst>
              </a:tr>
              <a:tr h="462182">
                <a:tc>
                  <a:txBody>
                    <a:bodyPr/>
                    <a:lstStyle/>
                    <a:p>
                      <a:pPr algn="just">
                        <a:spcAft>
                          <a:spcPts val="0"/>
                        </a:spcAft>
                      </a:pPr>
                      <a:r>
                        <a:rPr lang="zh-CN" sz="1600" kern="100">
                          <a:effectLst/>
                          <a:latin typeface="+mn-ea"/>
                          <a:ea typeface="+mn-ea"/>
                        </a:rPr>
                        <a:t>第十四周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软件交付</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上交完成后的软件，帮助文档，配置文件。</a:t>
                      </a:r>
                      <a:endParaRPr lang="zh-CN" sz="1600" kern="10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val="3070204638"/>
                  </a:ext>
                </a:extLst>
              </a:tr>
              <a:tr h="462182">
                <a:tc>
                  <a:txBody>
                    <a:bodyPr/>
                    <a:lstStyle/>
                    <a:p>
                      <a:pPr algn="just">
                        <a:spcAft>
                          <a:spcPts val="0"/>
                        </a:spcAft>
                      </a:pPr>
                      <a:r>
                        <a:rPr lang="zh-CN" sz="1600" kern="100">
                          <a:effectLst/>
                          <a:latin typeface="+mn-ea"/>
                          <a:ea typeface="+mn-ea"/>
                        </a:rPr>
                        <a:t>第十五周</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a:effectLst/>
                          <a:latin typeface="+mn-ea"/>
                          <a:ea typeface="+mn-ea"/>
                        </a:rPr>
                        <a:t>维护</a:t>
                      </a:r>
                      <a:endParaRPr lang="zh-CN" sz="1600" kern="100">
                        <a:solidFill>
                          <a:srgbClr val="000000"/>
                        </a:solidFill>
                        <a:effectLst/>
                        <a:latin typeface="+mn-ea"/>
                        <a:ea typeface="+mn-ea"/>
                        <a:cs typeface="Times New Roman" panose="02020603050405020304" pitchFamily="18" charset="0"/>
                      </a:endParaRPr>
                    </a:p>
                  </a:txBody>
                  <a:tcPr marL="99039" marR="99039" marT="0" marB="0"/>
                </a:tc>
                <a:tc>
                  <a:txBody>
                    <a:bodyPr/>
                    <a:lstStyle/>
                    <a:p>
                      <a:pPr algn="just">
                        <a:spcAft>
                          <a:spcPts val="0"/>
                        </a:spcAft>
                      </a:pPr>
                      <a:r>
                        <a:rPr lang="zh-CN" sz="1600" kern="100" dirty="0">
                          <a:effectLst/>
                          <a:latin typeface="+mn-ea"/>
                          <a:ea typeface="+mn-ea"/>
                        </a:rPr>
                        <a:t>根据需求和环境变化，对应用程序进行全部和部分修改。</a:t>
                      </a:r>
                      <a:endParaRPr lang="zh-CN" sz="1600" kern="100" dirty="0">
                        <a:solidFill>
                          <a:srgbClr val="000000"/>
                        </a:solidFill>
                        <a:effectLst/>
                        <a:latin typeface="+mn-ea"/>
                        <a:ea typeface="+mn-ea"/>
                        <a:cs typeface="Times New Roman" panose="02020603050405020304" pitchFamily="18" charset="0"/>
                      </a:endParaRPr>
                    </a:p>
                  </a:txBody>
                  <a:tcPr marL="99039" marR="99039" marT="0" marB="0"/>
                </a:tc>
                <a:extLst>
                  <a:ext uri="{0D108BD9-81ED-4DB2-BD59-A6C34878D82A}">
                    <a16:rowId xmlns:a16="http://schemas.microsoft.com/office/drawing/2014/main" val="1322383340"/>
                  </a:ext>
                </a:extLst>
              </a:tr>
            </a:tbl>
          </a:graphicData>
        </a:graphic>
      </p:graphicFrame>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808000"/>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小组人员分工</a:t>
            </a: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noGrp="1"/>
          </p:cNvGraphicFramePr>
          <p:nvPr>
            <p:extLst>
              <p:ext uri="{D42A27DB-BD31-4B8C-83A1-F6EECF244321}">
                <p14:modId xmlns:p14="http://schemas.microsoft.com/office/powerpoint/2010/main" val="3284022874"/>
              </p:ext>
            </p:extLst>
          </p:nvPr>
        </p:nvGraphicFramePr>
        <p:xfrm>
          <a:off x="611764" y="2111534"/>
          <a:ext cx="8394890" cy="3992086"/>
        </p:xfrm>
        <a:graphic>
          <a:graphicData uri="http://schemas.openxmlformats.org/drawingml/2006/table">
            <a:tbl>
              <a:tblPr>
                <a:tableStyleId>{5C22544A-7EE6-4342-B048-85BDC9FD1C3A}</a:tableStyleId>
              </a:tblPr>
              <a:tblGrid>
                <a:gridCol w="2797640">
                  <a:extLst>
                    <a:ext uri="{9D8B030D-6E8A-4147-A177-3AD203B41FA5}">
                      <a16:colId xmlns:a16="http://schemas.microsoft.com/office/drawing/2014/main" val="736205536"/>
                    </a:ext>
                  </a:extLst>
                </a:gridCol>
                <a:gridCol w="2798625">
                  <a:extLst>
                    <a:ext uri="{9D8B030D-6E8A-4147-A177-3AD203B41FA5}">
                      <a16:colId xmlns:a16="http://schemas.microsoft.com/office/drawing/2014/main" val="565157500"/>
                    </a:ext>
                  </a:extLst>
                </a:gridCol>
                <a:gridCol w="2798625">
                  <a:extLst>
                    <a:ext uri="{9D8B030D-6E8A-4147-A177-3AD203B41FA5}">
                      <a16:colId xmlns:a16="http://schemas.microsoft.com/office/drawing/2014/main" val="3581536902"/>
                    </a:ext>
                  </a:extLst>
                </a:gridCol>
              </a:tblGrid>
              <a:tr h="249505">
                <a:tc>
                  <a:txBody>
                    <a:bodyPr/>
                    <a:lstStyle/>
                    <a:p>
                      <a:pPr indent="721360" algn="just">
                        <a:spcAft>
                          <a:spcPts val="0"/>
                        </a:spcAft>
                      </a:pPr>
                      <a:r>
                        <a:rPr lang="zh-CN" sz="1600" kern="100">
                          <a:effectLst/>
                        </a:rPr>
                        <a:t>职责</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en-US" sz="1600" kern="100">
                          <a:effectLst/>
                        </a:rPr>
                        <a:t>       </a:t>
                      </a:r>
                      <a:r>
                        <a:rPr lang="zh-CN" sz="1600" kern="100">
                          <a:effectLst/>
                        </a:rPr>
                        <a:t>职责描述</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en-US" sz="1600" kern="100">
                          <a:effectLst/>
                        </a:rPr>
                        <a:t>          </a:t>
                      </a:r>
                      <a:r>
                        <a:rPr lang="zh-CN" sz="1600" kern="100">
                          <a:effectLst/>
                        </a:rPr>
                        <a:t>人员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val="1190109038"/>
                  </a:ext>
                </a:extLst>
              </a:tr>
              <a:tr h="499011">
                <a:tc>
                  <a:txBody>
                    <a:bodyPr/>
                    <a:lstStyle/>
                    <a:p>
                      <a:pPr algn="just">
                        <a:spcAft>
                          <a:spcPts val="0"/>
                        </a:spcAft>
                      </a:pPr>
                      <a:r>
                        <a:rPr lang="en-US" sz="1600" kern="100">
                          <a:effectLst/>
                        </a:rPr>
                        <a:t>Java</a:t>
                      </a:r>
                      <a:r>
                        <a:rPr lang="zh-CN" sz="1600" kern="100">
                          <a:effectLst/>
                        </a:rPr>
                        <a:t>程序员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熟悉</a:t>
                      </a:r>
                      <a:r>
                        <a:rPr lang="en-US" sz="1600" kern="100">
                          <a:effectLst/>
                        </a:rPr>
                        <a:t>java</a:t>
                      </a:r>
                      <a:r>
                        <a:rPr lang="zh-CN" sz="1600" kern="100">
                          <a:effectLst/>
                        </a:rPr>
                        <a:t>的编程和</a:t>
                      </a:r>
                      <a:r>
                        <a:rPr lang="en-US" sz="1600" kern="100">
                          <a:effectLst/>
                        </a:rPr>
                        <a:t>Android Studio</a:t>
                      </a:r>
                      <a:r>
                        <a:rPr lang="zh-CN" sz="1600" kern="100">
                          <a:effectLst/>
                        </a:rPr>
                        <a:t>的操作平台</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奕吉，靳泽旭</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val="1293505974"/>
                  </a:ext>
                </a:extLst>
              </a:tr>
              <a:tr h="499011">
                <a:tc>
                  <a:txBody>
                    <a:bodyPr/>
                    <a:lstStyle/>
                    <a:p>
                      <a:pPr algn="just">
                        <a:spcAft>
                          <a:spcPts val="0"/>
                        </a:spcAft>
                      </a:pPr>
                      <a:r>
                        <a:rPr lang="zh-CN" sz="1600" kern="100">
                          <a:effectLst/>
                        </a:rPr>
                        <a:t>数据库设计员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熟悉</a:t>
                      </a:r>
                      <a:r>
                        <a:rPr lang="en-US" sz="1600" kern="100">
                          <a:effectLst/>
                        </a:rPr>
                        <a:t>SQL</a:t>
                      </a:r>
                      <a:r>
                        <a:rPr lang="zh-CN" sz="1600" kern="100">
                          <a:effectLst/>
                        </a:rPr>
                        <a:t>语句，熟练使用</a:t>
                      </a:r>
                      <a:r>
                        <a:rPr lang="en-US" sz="1600" kern="100">
                          <a:effectLst/>
                        </a:rPr>
                        <a:t>SQL Sever 2005</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奕吉</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val="3341043378"/>
                  </a:ext>
                </a:extLst>
              </a:tr>
              <a:tr h="249505">
                <a:tc>
                  <a:txBody>
                    <a:bodyPr/>
                    <a:lstStyle/>
                    <a:p>
                      <a:pPr algn="just">
                        <a:spcAft>
                          <a:spcPts val="0"/>
                        </a:spcAft>
                      </a:pPr>
                      <a:r>
                        <a:rPr lang="zh-CN" sz="1600" kern="100">
                          <a:effectLst/>
                        </a:rPr>
                        <a:t>文档维护员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熟悉使用</a:t>
                      </a:r>
                      <a:r>
                        <a:rPr lang="en-US" sz="1600" kern="100">
                          <a:effectLst/>
                        </a:rPr>
                        <a:t>Word</a:t>
                      </a:r>
                      <a:r>
                        <a:rPr lang="zh-CN" sz="1600" kern="100">
                          <a:effectLst/>
                        </a:rPr>
                        <a:t>及</a:t>
                      </a:r>
                      <a:r>
                        <a:rPr lang="en-US" sz="1600" kern="100">
                          <a:effectLst/>
                        </a:rPr>
                        <a:t>Powerpoint</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陈妍蓝</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val="1569277400"/>
                  </a:ext>
                </a:extLst>
              </a:tr>
              <a:tr h="249505">
                <a:tc>
                  <a:txBody>
                    <a:bodyPr/>
                    <a:lstStyle/>
                    <a:p>
                      <a:pPr algn="just">
                        <a:spcAft>
                          <a:spcPts val="0"/>
                        </a:spcAft>
                      </a:pPr>
                      <a:r>
                        <a:rPr lang="zh-CN" sz="1600" kern="100">
                          <a:effectLst/>
                        </a:rPr>
                        <a:t>美工设计</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熟练地应用</a:t>
                      </a:r>
                      <a:r>
                        <a:rPr lang="en-US" sz="1600" kern="100">
                          <a:effectLst/>
                        </a:rPr>
                        <a:t>Potoshop</a:t>
                      </a:r>
                      <a:r>
                        <a:rPr lang="zh-CN" sz="1600" kern="100">
                          <a:effectLst/>
                        </a:rPr>
                        <a:t>，</a:t>
                      </a:r>
                      <a:r>
                        <a:rPr lang="en-US" sz="1600" kern="100">
                          <a:effectLst/>
                        </a:rPr>
                        <a:t>flash</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陈妍蓝</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val="1175433620"/>
                  </a:ext>
                </a:extLst>
              </a:tr>
              <a:tr h="499011">
                <a:tc>
                  <a:txBody>
                    <a:bodyPr/>
                    <a:lstStyle/>
                    <a:p>
                      <a:pPr algn="just">
                        <a:spcAft>
                          <a:spcPts val="0"/>
                        </a:spcAft>
                      </a:pPr>
                      <a:r>
                        <a:rPr lang="zh-CN" sz="1600" kern="100">
                          <a:effectLst/>
                        </a:rPr>
                        <a:t>软件测试员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能有耐心，熟练地使用开发工具的</a:t>
                      </a:r>
                      <a:r>
                        <a:rPr lang="en-US" sz="1600" kern="100">
                          <a:effectLst/>
                        </a:rPr>
                        <a:t>debug</a:t>
                      </a:r>
                      <a:r>
                        <a:rPr lang="zh-CN" sz="1600" kern="100">
                          <a:effectLst/>
                        </a:rPr>
                        <a:t>工具</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靳泽旭</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val="2831631342"/>
                  </a:ext>
                </a:extLst>
              </a:tr>
              <a:tr h="499011">
                <a:tc>
                  <a:txBody>
                    <a:bodyPr/>
                    <a:lstStyle/>
                    <a:p>
                      <a:pPr algn="just">
                        <a:spcAft>
                          <a:spcPts val="0"/>
                        </a:spcAft>
                      </a:pPr>
                      <a:r>
                        <a:rPr lang="zh-CN" sz="1600" kern="100">
                          <a:effectLst/>
                        </a:rPr>
                        <a:t>需求分析员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整理需求分析并以撰写需求分析分析文档</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陈妍蓝，靳泽旭</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val="701537168"/>
                  </a:ext>
                </a:extLst>
              </a:tr>
              <a:tr h="499011">
                <a:tc>
                  <a:txBody>
                    <a:bodyPr/>
                    <a:lstStyle/>
                    <a:p>
                      <a:pPr algn="just">
                        <a:spcAft>
                          <a:spcPts val="0"/>
                        </a:spcAft>
                      </a:pPr>
                      <a:r>
                        <a:rPr lang="zh-CN" sz="1600" kern="100">
                          <a:effectLst/>
                        </a:rPr>
                        <a:t>总结人员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负责最后的收尾工作并撰写总结文档</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奕吉</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val="1789074286"/>
                  </a:ext>
                </a:extLst>
              </a:tr>
              <a:tr h="249505">
                <a:tc>
                  <a:txBody>
                    <a:bodyPr/>
                    <a:lstStyle/>
                    <a:p>
                      <a:pPr algn="just">
                        <a:spcAft>
                          <a:spcPts val="0"/>
                        </a:spcAft>
                      </a:pPr>
                      <a:r>
                        <a:rPr lang="zh-CN" sz="1600" kern="100">
                          <a:effectLst/>
                        </a:rPr>
                        <a:t>会议记录员</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每次记录会议的内容</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陈妍蓝</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val="362468160"/>
                  </a:ext>
                </a:extLst>
              </a:tr>
              <a:tr h="499011">
                <a:tc>
                  <a:txBody>
                    <a:bodyPr/>
                    <a:lstStyle/>
                    <a:p>
                      <a:pPr algn="just">
                        <a:spcAft>
                          <a:spcPts val="0"/>
                        </a:spcAft>
                      </a:pPr>
                      <a:r>
                        <a:rPr lang="zh-CN" sz="1600" kern="100">
                          <a:effectLst/>
                        </a:rPr>
                        <a:t>软件配置工具</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a:effectLst/>
                        </a:rPr>
                        <a:t>能使用</a:t>
                      </a:r>
                      <a:r>
                        <a:rPr lang="en-US" sz="1600" kern="100">
                          <a:effectLst/>
                        </a:rPr>
                        <a:t>Git</a:t>
                      </a:r>
                      <a:r>
                        <a:rPr lang="zh-CN" sz="1600" kern="100">
                          <a:effectLst/>
                        </a:rPr>
                        <a:t>配置管理工具来进行跟踪和控制活动</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tc>
                  <a:txBody>
                    <a:bodyPr/>
                    <a:lstStyle/>
                    <a:p>
                      <a:pPr algn="just">
                        <a:spcAft>
                          <a:spcPts val="0"/>
                        </a:spcAft>
                      </a:pPr>
                      <a:r>
                        <a:rPr lang="zh-CN" sz="1600" kern="100" dirty="0">
                          <a:effectLst/>
                        </a:rPr>
                        <a:t>陈妍蓝，奕吉，靳泽旭</a:t>
                      </a:r>
                      <a:endParaRPr lang="zh-CN" sz="1600" kern="100" dirty="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389" marR="106389" marT="0" marB="0"/>
                </a:tc>
                <a:extLst>
                  <a:ext uri="{0D108BD9-81ED-4DB2-BD59-A6C34878D82A}">
                    <a16:rowId xmlns:a16="http://schemas.microsoft.com/office/drawing/2014/main" val="2096550509"/>
                  </a:ext>
                </a:extLst>
              </a:tr>
            </a:tbl>
          </a:graphicData>
        </a:graphic>
      </p:graphicFrame>
    </p:spTree>
    <p:extLst>
      <p:ext uri="{BB962C8B-B14F-4D97-AF65-F5344CB8AC3E}">
        <p14:creationId xmlns:p14="http://schemas.microsoft.com/office/powerpoint/2010/main" val="2537003110"/>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7199" y="149469"/>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项目结构</a:t>
            </a:r>
            <a:r>
              <a:rPr lang="en-US" altLang="zh-CN" dirty="0" err="1">
                <a:solidFill>
                  <a:schemeClr val="bg1"/>
                </a:solidFill>
              </a:rPr>
              <a:t>wbs</a:t>
            </a:r>
            <a:r>
              <a:rPr lang="zh-CN" altLang="en-US" dirty="0">
                <a:solidFill>
                  <a:schemeClr val="bg1"/>
                </a:solidFill>
              </a:rPr>
              <a:t>表</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9224" y="84113"/>
            <a:ext cx="5882892" cy="4399964"/>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79602"/>
            <a:ext cx="5575489" cy="4178398"/>
          </a:xfrm>
          <a:prstGeom prst="rect">
            <a:avLst/>
          </a:prstGeom>
        </p:spPr>
      </p:pic>
    </p:spTree>
    <p:extLst>
      <p:ext uri="{BB962C8B-B14F-4D97-AF65-F5344CB8AC3E}">
        <p14:creationId xmlns:p14="http://schemas.microsoft.com/office/powerpoint/2010/main" val="661336461"/>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94592" y="342899"/>
            <a:ext cx="2901462" cy="98473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项目的甘特图</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031" y="3119709"/>
            <a:ext cx="7215344" cy="2735968"/>
          </a:xfrm>
          <a:prstGeom prst="rect">
            <a:avLst/>
          </a:prstGeom>
        </p:spPr>
      </p:pic>
    </p:spTree>
    <p:extLst>
      <p:ext uri="{BB962C8B-B14F-4D97-AF65-F5344CB8AC3E}">
        <p14:creationId xmlns:p14="http://schemas.microsoft.com/office/powerpoint/2010/main" val="2972940093"/>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组织分解结构图</a:t>
            </a: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417046" y="1997057"/>
            <a:ext cx="6309907" cy="3749365"/>
          </a:xfrm>
          <a:prstGeom prst="rect">
            <a:avLst/>
          </a:prstGeom>
        </p:spPr>
      </p:pic>
    </p:spTree>
    <p:extLst>
      <p:ext uri="{BB962C8B-B14F-4D97-AF65-F5344CB8AC3E}">
        <p14:creationId xmlns:p14="http://schemas.microsoft.com/office/powerpoint/2010/main" val="1116515036"/>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支持条件</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990903937"/>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支持条件</a:t>
            </a:r>
          </a:p>
        </p:txBody>
      </p:sp>
      <p:sp>
        <p:nvSpPr>
          <p:cNvPr id="55" name="矩形 54"/>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extLst>
              <p:ext uri="{D42A27DB-BD31-4B8C-83A1-F6EECF244321}">
                <p14:modId xmlns:p14="http://schemas.microsoft.com/office/powerpoint/2010/main" val="1642242881"/>
              </p:ext>
            </p:extLst>
          </p:nvPr>
        </p:nvGraphicFramePr>
        <p:xfrm>
          <a:off x="755759" y="3657599"/>
          <a:ext cx="7632482" cy="1131571"/>
        </p:xfrm>
        <a:graphic>
          <a:graphicData uri="http://schemas.openxmlformats.org/drawingml/2006/table">
            <a:tbl>
              <a:tblPr>
                <a:tableStyleId>{5C22544A-7EE6-4342-B048-85BDC9FD1C3A}</a:tableStyleId>
              </a:tblPr>
              <a:tblGrid>
                <a:gridCol w="2382134">
                  <a:extLst>
                    <a:ext uri="{9D8B030D-6E8A-4147-A177-3AD203B41FA5}">
                      <a16:colId xmlns:a16="http://schemas.microsoft.com/office/drawing/2014/main" val="450268174"/>
                    </a:ext>
                  </a:extLst>
                </a:gridCol>
                <a:gridCol w="5250348">
                  <a:extLst>
                    <a:ext uri="{9D8B030D-6E8A-4147-A177-3AD203B41FA5}">
                      <a16:colId xmlns:a16="http://schemas.microsoft.com/office/drawing/2014/main" val="4168642177"/>
                    </a:ext>
                  </a:extLst>
                </a:gridCol>
              </a:tblGrid>
              <a:tr h="565785">
                <a:tc>
                  <a:txBody>
                    <a:bodyPr/>
                    <a:lstStyle/>
                    <a:p>
                      <a:pPr algn="just">
                        <a:spcAft>
                          <a:spcPts val="0"/>
                        </a:spcAft>
                      </a:pPr>
                      <a:r>
                        <a:rPr lang="zh-CN" sz="1800" kern="100">
                          <a:effectLst/>
                        </a:rPr>
                        <a:t>操作系统</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tc>
                  <a:txBody>
                    <a:bodyPr/>
                    <a:lstStyle/>
                    <a:p>
                      <a:pPr algn="just">
                        <a:spcAft>
                          <a:spcPts val="0"/>
                        </a:spcAft>
                      </a:pPr>
                      <a:r>
                        <a:rPr lang="en-US" sz="1800" kern="100" dirty="0">
                          <a:effectLst/>
                        </a:rPr>
                        <a:t>Microsoft Windows 10,Microsoft Windows 8,</a:t>
                      </a:r>
                      <a:r>
                        <a:rPr lang="zh-CN" sz="1800" kern="100" dirty="0">
                          <a:effectLst/>
                        </a:rPr>
                        <a:t>安卓手机端</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extLst>
                  <a:ext uri="{0D108BD9-81ED-4DB2-BD59-A6C34878D82A}">
                    <a16:rowId xmlns:a16="http://schemas.microsoft.com/office/drawing/2014/main" val="3234747013"/>
                  </a:ext>
                </a:extLst>
              </a:tr>
              <a:tr h="282893">
                <a:tc>
                  <a:txBody>
                    <a:bodyPr/>
                    <a:lstStyle/>
                    <a:p>
                      <a:pPr algn="just">
                        <a:spcAft>
                          <a:spcPts val="0"/>
                        </a:spcAft>
                      </a:pPr>
                      <a:r>
                        <a:rPr lang="zh-CN" sz="1800" kern="100">
                          <a:effectLst/>
                        </a:rPr>
                        <a:t>开发环境</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tc>
                  <a:txBody>
                    <a:bodyPr/>
                    <a:lstStyle/>
                    <a:p>
                      <a:pPr algn="l">
                        <a:spcAft>
                          <a:spcPts val="0"/>
                        </a:spcAft>
                      </a:pPr>
                      <a:r>
                        <a:rPr lang="en-US" sz="1800" kern="100">
                          <a:effectLst/>
                        </a:rPr>
                        <a:t>Android Studio</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extLst>
                  <a:ext uri="{0D108BD9-81ED-4DB2-BD59-A6C34878D82A}">
                    <a16:rowId xmlns:a16="http://schemas.microsoft.com/office/drawing/2014/main" val="2380724164"/>
                  </a:ext>
                </a:extLst>
              </a:tr>
              <a:tr h="282893">
                <a:tc>
                  <a:txBody>
                    <a:bodyPr/>
                    <a:lstStyle/>
                    <a:p>
                      <a:pPr algn="just">
                        <a:spcAft>
                          <a:spcPts val="0"/>
                        </a:spcAft>
                      </a:pPr>
                      <a:r>
                        <a:rPr lang="zh-CN" sz="1800" kern="100">
                          <a:effectLst/>
                        </a:rPr>
                        <a:t>办公软件</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tc>
                  <a:txBody>
                    <a:bodyPr/>
                    <a:lstStyle/>
                    <a:p>
                      <a:pPr algn="just">
                        <a:spcAft>
                          <a:spcPts val="0"/>
                        </a:spcAft>
                      </a:pPr>
                      <a:r>
                        <a:rPr lang="en-US" sz="1800" kern="100" dirty="0">
                          <a:effectLst/>
                        </a:rPr>
                        <a:t>Microsoft Office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1239" marR="121239" marT="0" marB="0"/>
                </a:tc>
                <a:extLst>
                  <a:ext uri="{0D108BD9-81ED-4DB2-BD59-A6C34878D82A}">
                    <a16:rowId xmlns:a16="http://schemas.microsoft.com/office/drawing/2014/main" val="762453625"/>
                  </a:ext>
                </a:extLst>
              </a:tr>
            </a:tbl>
          </a:graphicData>
        </a:graphic>
      </p:graphicFrame>
      <p:sp>
        <p:nvSpPr>
          <p:cNvPr id="18" name="矩形 17"/>
          <p:cNvSpPr/>
          <p:nvPr/>
        </p:nvSpPr>
        <p:spPr>
          <a:xfrm>
            <a:off x="755759" y="2272266"/>
            <a:ext cx="6872102" cy="584775"/>
          </a:xfrm>
          <a:prstGeom prst="rect">
            <a:avLst/>
          </a:prstGeom>
        </p:spPr>
        <p:txBody>
          <a:bodyPr wrap="square">
            <a:spAutoFit/>
          </a:bodyPr>
          <a:lstStyle/>
          <a:p>
            <a:pPr lvl="0" algn="just"/>
            <a:r>
              <a:rPr lang="zh-CN" altLang="en-US" sz="3200" dirty="0">
                <a:solidFill>
                  <a:srgbClr val="666666"/>
                </a:solidFill>
                <a:latin typeface="黑体" panose="02010609060101010101" pitchFamily="49" charset="-122"/>
                <a:ea typeface="黑体" panose="02010609060101010101" pitchFamily="49" charset="-122"/>
              </a:rPr>
              <a:t>计算机系统支持：</a:t>
            </a:r>
            <a:endParaRPr lang="zh-HK" altLang="zh-HK" sz="3200" dirty="0">
              <a:solidFill>
                <a:srgbClr val="666666"/>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62398957"/>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成本管理</a:t>
            </a: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extLst>
              <p:ext uri="{D42A27DB-BD31-4B8C-83A1-F6EECF244321}">
                <p14:modId xmlns:p14="http://schemas.microsoft.com/office/powerpoint/2010/main" val="2012088291"/>
              </p:ext>
            </p:extLst>
          </p:nvPr>
        </p:nvGraphicFramePr>
        <p:xfrm>
          <a:off x="139665" y="2267744"/>
          <a:ext cx="8871518" cy="3447262"/>
        </p:xfrm>
        <a:graphic>
          <a:graphicData uri="http://schemas.openxmlformats.org/drawingml/2006/table">
            <a:tbl>
              <a:tblPr>
                <a:tableStyleId>{5C22544A-7EE6-4342-B048-85BDC9FD1C3A}</a:tableStyleId>
              </a:tblPr>
              <a:tblGrid>
                <a:gridCol w="4392037">
                  <a:extLst>
                    <a:ext uri="{9D8B030D-6E8A-4147-A177-3AD203B41FA5}">
                      <a16:colId xmlns:a16="http://schemas.microsoft.com/office/drawing/2014/main" val="351175668"/>
                    </a:ext>
                  </a:extLst>
                </a:gridCol>
                <a:gridCol w="1918588">
                  <a:extLst>
                    <a:ext uri="{9D8B030D-6E8A-4147-A177-3AD203B41FA5}">
                      <a16:colId xmlns:a16="http://schemas.microsoft.com/office/drawing/2014/main" val="2806880181"/>
                    </a:ext>
                  </a:extLst>
                </a:gridCol>
                <a:gridCol w="2560893">
                  <a:extLst>
                    <a:ext uri="{9D8B030D-6E8A-4147-A177-3AD203B41FA5}">
                      <a16:colId xmlns:a16="http://schemas.microsoft.com/office/drawing/2014/main" val="4157051683"/>
                    </a:ext>
                  </a:extLst>
                </a:gridCol>
              </a:tblGrid>
              <a:tr h="265174">
                <a:tc>
                  <a:txBody>
                    <a:bodyPr/>
                    <a:lstStyle/>
                    <a:p>
                      <a:pPr algn="ctr">
                        <a:spcAft>
                          <a:spcPts val="0"/>
                        </a:spcAft>
                      </a:pPr>
                      <a:r>
                        <a:rPr lang="zh-CN" sz="1700" kern="100">
                          <a:effectLst/>
                        </a:rPr>
                        <a:t>任务</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ctr">
                        <a:spcAft>
                          <a:spcPts val="0"/>
                        </a:spcAft>
                      </a:pPr>
                      <a:r>
                        <a:rPr lang="zh-CN" sz="1700" kern="100">
                          <a:effectLst/>
                        </a:rPr>
                        <a:t>预期天数</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ctr">
                        <a:spcAft>
                          <a:spcPts val="0"/>
                        </a:spcAft>
                      </a:pPr>
                      <a:r>
                        <a:rPr lang="zh-CN" sz="1700" kern="100">
                          <a:effectLst/>
                        </a:rPr>
                        <a:t>工时</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val="4286512790"/>
                  </a:ext>
                </a:extLst>
              </a:tr>
              <a:tr h="265174">
                <a:tc>
                  <a:txBody>
                    <a:bodyPr/>
                    <a:lstStyle/>
                    <a:p>
                      <a:pPr algn="just">
                        <a:spcAft>
                          <a:spcPts val="0"/>
                        </a:spcAft>
                      </a:pPr>
                      <a:r>
                        <a:rPr lang="zh-CN" sz="1700" kern="100">
                          <a:effectLst/>
                        </a:rPr>
                        <a:t>可行性分析的报告与</a:t>
                      </a:r>
                      <a:r>
                        <a:rPr lang="en-US" sz="1700" kern="100">
                          <a:effectLst/>
                        </a:rPr>
                        <a:t>PPT</a:t>
                      </a:r>
                      <a:r>
                        <a:rPr lang="zh-CN" sz="1700" kern="100">
                          <a:effectLst/>
                        </a:rPr>
                        <a:t>制作</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7</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2</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val="4088819608"/>
                  </a:ext>
                </a:extLst>
              </a:tr>
              <a:tr h="265174">
                <a:tc>
                  <a:txBody>
                    <a:bodyPr/>
                    <a:lstStyle/>
                    <a:p>
                      <a:pPr algn="just">
                        <a:spcAft>
                          <a:spcPts val="0"/>
                        </a:spcAft>
                      </a:pPr>
                      <a:r>
                        <a:rPr lang="zh-CN" sz="1700" kern="100">
                          <a:effectLst/>
                        </a:rPr>
                        <a:t>项目管理计划</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7</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1.5</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val="3427345805"/>
                  </a:ext>
                </a:extLst>
              </a:tr>
              <a:tr h="265174">
                <a:tc>
                  <a:txBody>
                    <a:bodyPr/>
                    <a:lstStyle/>
                    <a:p>
                      <a:pPr algn="just">
                        <a:spcAft>
                          <a:spcPts val="0"/>
                        </a:spcAft>
                      </a:pPr>
                      <a:r>
                        <a:rPr lang="zh-CN" sz="1700" kern="100">
                          <a:effectLst/>
                        </a:rPr>
                        <a:t>编写程序</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14</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4</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val="3520558812"/>
                  </a:ext>
                </a:extLst>
              </a:tr>
              <a:tr h="265174">
                <a:tc>
                  <a:txBody>
                    <a:bodyPr/>
                    <a:lstStyle/>
                    <a:p>
                      <a:pPr algn="just">
                        <a:spcAft>
                          <a:spcPts val="0"/>
                        </a:spcAft>
                      </a:pPr>
                      <a:r>
                        <a:rPr lang="zh-CN" sz="1700" kern="100">
                          <a:effectLst/>
                        </a:rPr>
                        <a:t>软件工程导论的辅助网站（学堂在线）</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zh-CN" sz="1700" kern="100">
                          <a:effectLst/>
                        </a:rPr>
                        <a:t>一学期</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1</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val="2869513222"/>
                  </a:ext>
                </a:extLst>
              </a:tr>
              <a:tr h="265174">
                <a:tc>
                  <a:txBody>
                    <a:bodyPr/>
                    <a:lstStyle/>
                    <a:p>
                      <a:pPr algn="just">
                        <a:spcAft>
                          <a:spcPts val="0"/>
                        </a:spcAft>
                      </a:pPr>
                      <a:r>
                        <a:rPr lang="en-US" sz="1700" kern="100">
                          <a:effectLst/>
                        </a:rPr>
                        <a:t>Android Studio</a:t>
                      </a:r>
                      <a:r>
                        <a:rPr lang="zh-CN" sz="1700" kern="100">
                          <a:effectLst/>
                        </a:rPr>
                        <a:t>平台的学习</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zh-CN" sz="1700" kern="100">
                          <a:effectLst/>
                        </a:rPr>
                        <a:t>学期中的每周末</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3</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val="457372507"/>
                  </a:ext>
                </a:extLst>
              </a:tr>
              <a:tr h="265174">
                <a:tc>
                  <a:txBody>
                    <a:bodyPr/>
                    <a:lstStyle/>
                    <a:p>
                      <a:pPr algn="just">
                        <a:spcAft>
                          <a:spcPts val="0"/>
                        </a:spcAft>
                      </a:pPr>
                      <a:r>
                        <a:rPr lang="zh-CN" sz="1700" kern="100">
                          <a:effectLst/>
                        </a:rPr>
                        <a:t>需求分析</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12</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2</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val="1154028509"/>
                  </a:ext>
                </a:extLst>
              </a:tr>
              <a:tr h="265174">
                <a:tc>
                  <a:txBody>
                    <a:bodyPr/>
                    <a:lstStyle/>
                    <a:p>
                      <a:pPr algn="just">
                        <a:spcAft>
                          <a:spcPts val="0"/>
                        </a:spcAft>
                      </a:pPr>
                      <a:r>
                        <a:rPr lang="zh-CN" sz="1700" kern="100">
                          <a:effectLst/>
                        </a:rPr>
                        <a:t>软件配置管理</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14</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2.5</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val="2130715960"/>
                  </a:ext>
                </a:extLst>
              </a:tr>
              <a:tr h="265174">
                <a:tc>
                  <a:txBody>
                    <a:bodyPr/>
                    <a:lstStyle/>
                    <a:p>
                      <a:pPr algn="just">
                        <a:spcAft>
                          <a:spcPts val="0"/>
                        </a:spcAft>
                      </a:pPr>
                      <a:r>
                        <a:rPr lang="zh-CN" sz="1700" kern="100">
                          <a:effectLst/>
                        </a:rPr>
                        <a:t>系统设计</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14</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2</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val="560255885"/>
                  </a:ext>
                </a:extLst>
              </a:tr>
              <a:tr h="265174">
                <a:tc>
                  <a:txBody>
                    <a:bodyPr/>
                    <a:lstStyle/>
                    <a:p>
                      <a:pPr algn="just">
                        <a:spcAft>
                          <a:spcPts val="0"/>
                        </a:spcAft>
                      </a:pPr>
                      <a:r>
                        <a:rPr lang="zh-CN" sz="1700" kern="100">
                          <a:effectLst/>
                        </a:rPr>
                        <a:t>需求规格说明书</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7</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dirty="0">
                          <a:effectLst/>
                        </a:rPr>
                        <a:t>1.5</a:t>
                      </a:r>
                      <a:endParaRPr lang="zh-CN" sz="1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val="4228205622"/>
                  </a:ext>
                </a:extLst>
              </a:tr>
              <a:tr h="265174">
                <a:tc>
                  <a:txBody>
                    <a:bodyPr/>
                    <a:lstStyle/>
                    <a:p>
                      <a:pPr algn="just">
                        <a:spcAft>
                          <a:spcPts val="0"/>
                        </a:spcAft>
                      </a:pPr>
                      <a:r>
                        <a:rPr lang="zh-CN" sz="1700" kern="100">
                          <a:effectLst/>
                        </a:rPr>
                        <a:t>面向对象分析，</a:t>
                      </a:r>
                      <a:r>
                        <a:rPr lang="en-US" sz="1700" kern="100">
                          <a:effectLst/>
                        </a:rPr>
                        <a:t>PPT</a:t>
                      </a:r>
                      <a:r>
                        <a:rPr lang="zh-CN" sz="1700" kern="100">
                          <a:effectLst/>
                        </a:rPr>
                        <a:t>，</a:t>
                      </a:r>
                      <a:r>
                        <a:rPr lang="en-US" sz="1700" kern="100">
                          <a:effectLst/>
                        </a:rPr>
                        <a:t>word</a:t>
                      </a:r>
                      <a:r>
                        <a:rPr lang="zh-CN" sz="1700" kern="100">
                          <a:effectLst/>
                        </a:rPr>
                        <a:t>后期修改</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10</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2</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val="4057717969"/>
                  </a:ext>
                </a:extLst>
              </a:tr>
              <a:tr h="265174">
                <a:tc>
                  <a:txBody>
                    <a:bodyPr/>
                    <a:lstStyle/>
                    <a:p>
                      <a:pPr algn="just">
                        <a:spcAft>
                          <a:spcPts val="0"/>
                        </a:spcAft>
                      </a:pPr>
                      <a:r>
                        <a:rPr lang="zh-CN" sz="1700" kern="100">
                          <a:effectLst/>
                        </a:rPr>
                        <a:t>小组会议</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zh-CN" sz="1700" kern="100">
                          <a:effectLst/>
                        </a:rPr>
                        <a:t>学期中的周末</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3</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val="3185824839"/>
                  </a:ext>
                </a:extLst>
              </a:tr>
              <a:tr h="265174">
                <a:tc>
                  <a:txBody>
                    <a:bodyPr/>
                    <a:lstStyle/>
                    <a:p>
                      <a:pPr algn="just">
                        <a:spcAft>
                          <a:spcPts val="0"/>
                        </a:spcAft>
                      </a:pPr>
                      <a:r>
                        <a:rPr lang="en-US" sz="1700" kern="100">
                          <a:effectLst/>
                        </a:rPr>
                        <a:t>UI</a:t>
                      </a:r>
                      <a:r>
                        <a:rPr lang="zh-CN" sz="1700" kern="100">
                          <a:effectLst/>
                        </a:rPr>
                        <a:t>设计，美工美化</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a:effectLst/>
                        </a:rPr>
                        <a:t>7</a:t>
                      </a:r>
                      <a:endParaRPr lang="zh-CN" sz="1700" kern="10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tc>
                  <a:txBody>
                    <a:bodyPr/>
                    <a:lstStyle/>
                    <a:p>
                      <a:pPr algn="just">
                        <a:spcAft>
                          <a:spcPts val="0"/>
                        </a:spcAft>
                      </a:pPr>
                      <a:r>
                        <a:rPr lang="en-US" sz="1700" kern="100" dirty="0">
                          <a:effectLst/>
                        </a:rPr>
                        <a:t>2</a:t>
                      </a:r>
                      <a:endParaRPr lang="zh-CN" sz="1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12429" marR="112429" marT="0" marB="0"/>
                </a:tc>
                <a:extLst>
                  <a:ext uri="{0D108BD9-81ED-4DB2-BD59-A6C34878D82A}">
                    <a16:rowId xmlns:a16="http://schemas.microsoft.com/office/drawing/2014/main" val="3548415905"/>
                  </a:ext>
                </a:extLst>
              </a:tr>
            </a:tbl>
          </a:graphicData>
        </a:graphic>
      </p:graphicFrame>
    </p:spTree>
    <p:extLst>
      <p:ext uri="{BB962C8B-B14F-4D97-AF65-F5344CB8AC3E}">
        <p14:creationId xmlns:p14="http://schemas.microsoft.com/office/powerpoint/2010/main" val="2854242268"/>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风险预估</a:t>
            </a: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noGrp="1"/>
          </p:cNvGraphicFramePr>
          <p:nvPr>
            <p:extLst>
              <p:ext uri="{D42A27DB-BD31-4B8C-83A1-F6EECF244321}">
                <p14:modId xmlns:p14="http://schemas.microsoft.com/office/powerpoint/2010/main" val="1787581099"/>
              </p:ext>
            </p:extLst>
          </p:nvPr>
        </p:nvGraphicFramePr>
        <p:xfrm>
          <a:off x="642102" y="1757204"/>
          <a:ext cx="8367019" cy="4819984"/>
        </p:xfrm>
        <a:graphic>
          <a:graphicData uri="http://schemas.openxmlformats.org/drawingml/2006/table">
            <a:tbl>
              <a:tblPr>
                <a:tableStyleId>{5C22544A-7EE6-4342-B048-85BDC9FD1C3A}</a:tableStyleId>
              </a:tblPr>
              <a:tblGrid>
                <a:gridCol w="2788351">
                  <a:extLst>
                    <a:ext uri="{9D8B030D-6E8A-4147-A177-3AD203B41FA5}">
                      <a16:colId xmlns:a16="http://schemas.microsoft.com/office/drawing/2014/main" val="1658456888"/>
                    </a:ext>
                  </a:extLst>
                </a:gridCol>
                <a:gridCol w="2789334">
                  <a:extLst>
                    <a:ext uri="{9D8B030D-6E8A-4147-A177-3AD203B41FA5}">
                      <a16:colId xmlns:a16="http://schemas.microsoft.com/office/drawing/2014/main" val="2113533542"/>
                    </a:ext>
                  </a:extLst>
                </a:gridCol>
                <a:gridCol w="2789334">
                  <a:extLst>
                    <a:ext uri="{9D8B030D-6E8A-4147-A177-3AD203B41FA5}">
                      <a16:colId xmlns:a16="http://schemas.microsoft.com/office/drawing/2014/main" val="3283112028"/>
                    </a:ext>
                  </a:extLst>
                </a:gridCol>
              </a:tblGrid>
              <a:tr h="249814">
                <a:tc>
                  <a:txBody>
                    <a:bodyPr/>
                    <a:lstStyle/>
                    <a:p>
                      <a:pPr algn="ctr">
                        <a:spcAft>
                          <a:spcPts val="0"/>
                        </a:spcAft>
                      </a:pPr>
                      <a:r>
                        <a:rPr lang="zh-CN" sz="1600" kern="100">
                          <a:effectLst/>
                        </a:rPr>
                        <a:t>风险类型</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tc>
                  <a:txBody>
                    <a:bodyPr/>
                    <a:lstStyle/>
                    <a:p>
                      <a:pPr algn="ctr">
                        <a:spcAft>
                          <a:spcPts val="0"/>
                        </a:spcAft>
                      </a:pPr>
                      <a:r>
                        <a:rPr lang="zh-CN" sz="1600" kern="100">
                          <a:effectLst/>
                        </a:rPr>
                        <a:t>存在风险</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tc>
                  <a:txBody>
                    <a:bodyPr/>
                    <a:lstStyle/>
                    <a:p>
                      <a:pPr algn="ctr">
                        <a:spcAft>
                          <a:spcPts val="0"/>
                        </a:spcAft>
                      </a:pPr>
                      <a:r>
                        <a:rPr lang="zh-CN" sz="1600" kern="100">
                          <a:effectLst/>
                        </a:rPr>
                        <a:t>规避方法</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extLst>
                  <a:ext uri="{0D108BD9-81ED-4DB2-BD59-A6C34878D82A}">
                    <a16:rowId xmlns:a16="http://schemas.microsoft.com/office/drawing/2014/main" val="1644963430"/>
                  </a:ext>
                </a:extLst>
              </a:tr>
              <a:tr h="2248326">
                <a:tc>
                  <a:txBody>
                    <a:bodyPr/>
                    <a:lstStyle/>
                    <a:p>
                      <a:pPr algn="just">
                        <a:spcAft>
                          <a:spcPts val="0"/>
                        </a:spcAft>
                      </a:pPr>
                      <a:r>
                        <a:rPr lang="zh-CN" sz="2800" kern="100" dirty="0">
                          <a:effectLst/>
                        </a:rPr>
                        <a:t>进度风险</a:t>
                      </a:r>
                      <a:endParaRPr lang="zh-CN" sz="2800" kern="100" dirty="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tc>
                  <a:txBody>
                    <a:bodyPr/>
                    <a:lstStyle/>
                    <a:p>
                      <a:pPr algn="just">
                        <a:spcAft>
                          <a:spcPts val="0"/>
                        </a:spcAft>
                      </a:pPr>
                      <a:r>
                        <a:rPr lang="zh-CN" sz="1800" kern="100" dirty="0">
                          <a:effectLst/>
                        </a:rPr>
                        <a:t>由于时间紧张导致项目最后无法按期完成</a:t>
                      </a:r>
                      <a:endParaRPr lang="zh-CN" sz="1800" kern="100" dirty="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tc>
                  <a:txBody>
                    <a:bodyPr/>
                    <a:lstStyle/>
                    <a:p>
                      <a:pPr algn="just">
                        <a:spcAft>
                          <a:spcPts val="0"/>
                        </a:spcAft>
                      </a:pPr>
                      <a:r>
                        <a:rPr lang="zh-CN" sz="1600" kern="100">
                          <a:effectLst/>
                        </a:rPr>
                        <a:t>充分考虑各种潜在因素，适当留有余地；任务分解要详细，便于考核；在执行过程中，应该强调项目按照进度执行的重要项，再考虑任何问题时，都要经保持进度作为先决条件；同时，合理利用赶工期及快速跟进等方法，充分利用资源</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extLst>
                  <a:ext uri="{0D108BD9-81ED-4DB2-BD59-A6C34878D82A}">
                    <a16:rowId xmlns:a16="http://schemas.microsoft.com/office/drawing/2014/main" val="1717663577"/>
                  </a:ext>
                </a:extLst>
              </a:tr>
              <a:tr h="749442">
                <a:tc>
                  <a:txBody>
                    <a:bodyPr/>
                    <a:lstStyle/>
                    <a:p>
                      <a:pPr marL="0" algn="just" defTabSz="914400" rtl="0" eaLnBrk="1" latinLnBrk="0" hangingPunct="1">
                        <a:spcAft>
                          <a:spcPts val="0"/>
                        </a:spcAft>
                      </a:pPr>
                      <a:r>
                        <a:rPr lang="zh-CN" sz="2800" kern="100" dirty="0">
                          <a:solidFill>
                            <a:schemeClr val="dk1"/>
                          </a:solidFill>
                          <a:effectLst/>
                          <a:latin typeface="+mn-lt"/>
                          <a:ea typeface="+mn-ea"/>
                          <a:cs typeface="+mn-cs"/>
                        </a:rPr>
                        <a:t>技术风险</a:t>
                      </a:r>
                    </a:p>
                  </a:txBody>
                  <a:tcPr marL="106036" marR="106036" marT="0" marB="0"/>
                </a:tc>
                <a:tc>
                  <a:txBody>
                    <a:bodyPr/>
                    <a:lstStyle/>
                    <a:p>
                      <a:pPr marL="0" algn="just" defTabSz="914400" rtl="0" eaLnBrk="1" latinLnBrk="0" hangingPunct="1">
                        <a:spcAft>
                          <a:spcPts val="0"/>
                        </a:spcAft>
                      </a:pPr>
                      <a:r>
                        <a:rPr lang="zh-CN" sz="1800" kern="100" dirty="0">
                          <a:solidFill>
                            <a:schemeClr val="dk1"/>
                          </a:solidFill>
                          <a:effectLst/>
                          <a:latin typeface="+mn-lt"/>
                          <a:ea typeface="+mn-ea"/>
                          <a:cs typeface="+mn-cs"/>
                        </a:rPr>
                        <a:t>开发软件结构体系存在问题，使完成的软件产品未能实现项目预定目标</a:t>
                      </a:r>
                    </a:p>
                  </a:txBody>
                  <a:tcPr marL="106036" marR="106036" marT="0" marB="0"/>
                </a:tc>
                <a:tc>
                  <a:txBody>
                    <a:bodyPr/>
                    <a:lstStyle/>
                    <a:p>
                      <a:pPr algn="just">
                        <a:spcAft>
                          <a:spcPts val="0"/>
                        </a:spcAft>
                      </a:pPr>
                      <a:r>
                        <a:rPr lang="zh-CN" sz="1600" kern="100">
                          <a:effectLst/>
                        </a:rPr>
                        <a:t>提前制定好两周的学习计划，要学习掌握好代码上的技术重点，减少系统中的</a:t>
                      </a:r>
                      <a:r>
                        <a:rPr lang="en-US" sz="1600" kern="100">
                          <a:effectLst/>
                        </a:rPr>
                        <a:t>bug</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extLst>
                  <a:ext uri="{0D108BD9-81ED-4DB2-BD59-A6C34878D82A}">
                    <a16:rowId xmlns:a16="http://schemas.microsoft.com/office/drawing/2014/main" val="316982862"/>
                  </a:ext>
                </a:extLst>
              </a:tr>
              <a:tr h="749442">
                <a:tc>
                  <a:txBody>
                    <a:bodyPr/>
                    <a:lstStyle/>
                    <a:p>
                      <a:pPr marL="0" algn="just" defTabSz="914400" rtl="0" eaLnBrk="1" latinLnBrk="0" hangingPunct="1">
                        <a:spcAft>
                          <a:spcPts val="0"/>
                        </a:spcAft>
                      </a:pPr>
                      <a:r>
                        <a:rPr lang="zh-CN" sz="2800" kern="100" dirty="0">
                          <a:solidFill>
                            <a:schemeClr val="dk1"/>
                          </a:solidFill>
                          <a:effectLst/>
                          <a:latin typeface="+mn-lt"/>
                          <a:ea typeface="+mn-ea"/>
                          <a:cs typeface="+mn-cs"/>
                        </a:rPr>
                        <a:t>质量风险</a:t>
                      </a:r>
                    </a:p>
                  </a:txBody>
                  <a:tcPr marL="106036" marR="106036" marT="0" marB="0"/>
                </a:tc>
                <a:tc>
                  <a:txBody>
                    <a:bodyPr/>
                    <a:lstStyle/>
                    <a:p>
                      <a:pPr marL="0" algn="just" defTabSz="914400" rtl="0" eaLnBrk="1" latinLnBrk="0" hangingPunct="1">
                        <a:spcAft>
                          <a:spcPts val="0"/>
                        </a:spcAft>
                      </a:pPr>
                      <a:r>
                        <a:rPr lang="zh-CN" sz="1800" kern="100" dirty="0">
                          <a:solidFill>
                            <a:schemeClr val="dk1"/>
                          </a:solidFill>
                          <a:effectLst/>
                          <a:latin typeface="+mn-lt"/>
                          <a:ea typeface="+mn-ea"/>
                          <a:cs typeface="+mn-cs"/>
                        </a:rPr>
                        <a:t>质量不符合用户要求</a:t>
                      </a:r>
                    </a:p>
                  </a:txBody>
                  <a:tcPr marL="106036" marR="106036" marT="0" marB="0"/>
                </a:tc>
                <a:tc>
                  <a:txBody>
                    <a:bodyPr/>
                    <a:lstStyle/>
                    <a:p>
                      <a:pPr algn="just">
                        <a:spcAft>
                          <a:spcPts val="0"/>
                        </a:spcAft>
                      </a:pPr>
                      <a:r>
                        <a:rPr lang="zh-CN" sz="1600" kern="100">
                          <a:effectLst/>
                        </a:rPr>
                        <a:t>能经常的和用户交流，不断地审计并改进用户对软件的需求</a:t>
                      </a:r>
                      <a:endParaRPr lang="zh-CN" sz="1600" kern="10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extLst>
                  <a:ext uri="{0D108BD9-81ED-4DB2-BD59-A6C34878D82A}">
                    <a16:rowId xmlns:a16="http://schemas.microsoft.com/office/drawing/2014/main" val="434943116"/>
                  </a:ext>
                </a:extLst>
              </a:tr>
              <a:tr h="749442">
                <a:tc>
                  <a:txBody>
                    <a:bodyPr/>
                    <a:lstStyle/>
                    <a:p>
                      <a:pPr marL="0" algn="just" defTabSz="914400" rtl="0" eaLnBrk="1" latinLnBrk="0" hangingPunct="1">
                        <a:spcAft>
                          <a:spcPts val="0"/>
                        </a:spcAft>
                      </a:pPr>
                      <a:r>
                        <a:rPr lang="zh-CN" sz="2800" kern="100" dirty="0">
                          <a:solidFill>
                            <a:schemeClr val="dk1"/>
                          </a:solidFill>
                          <a:effectLst/>
                          <a:latin typeface="+mn-lt"/>
                          <a:ea typeface="+mn-ea"/>
                          <a:cs typeface="+mn-cs"/>
                        </a:rPr>
                        <a:t>人力资源风险</a:t>
                      </a:r>
                    </a:p>
                  </a:txBody>
                  <a:tcPr marL="106036" marR="106036" marT="0" marB="0"/>
                </a:tc>
                <a:tc>
                  <a:txBody>
                    <a:bodyPr/>
                    <a:lstStyle/>
                    <a:p>
                      <a:pPr marL="0" algn="just" defTabSz="914400" rtl="0" eaLnBrk="1" latinLnBrk="0" hangingPunct="1">
                        <a:spcAft>
                          <a:spcPts val="0"/>
                        </a:spcAft>
                      </a:pPr>
                      <a:r>
                        <a:rPr lang="zh-CN" sz="1800" kern="100" dirty="0">
                          <a:solidFill>
                            <a:schemeClr val="dk1"/>
                          </a:solidFill>
                          <a:effectLst/>
                          <a:latin typeface="+mn-lt"/>
                          <a:ea typeface="+mn-ea"/>
                          <a:cs typeface="+mn-cs"/>
                        </a:rPr>
                        <a:t>组员成员因意外无法参加设计</a:t>
                      </a:r>
                    </a:p>
                  </a:txBody>
                  <a:tcPr marL="106036" marR="106036" marT="0" marB="0"/>
                </a:tc>
                <a:tc>
                  <a:txBody>
                    <a:bodyPr/>
                    <a:lstStyle/>
                    <a:p>
                      <a:pPr algn="just">
                        <a:spcAft>
                          <a:spcPts val="0"/>
                        </a:spcAft>
                      </a:pPr>
                      <a:r>
                        <a:rPr lang="zh-CN" sz="1600" kern="100" dirty="0">
                          <a:effectLst/>
                        </a:rPr>
                        <a:t>组长协调好人员之间的分工，一旦发生，要及时制定计划，以防止软件系统的延期交付。</a:t>
                      </a:r>
                      <a:endParaRPr lang="zh-CN" sz="1600" kern="100" dirty="0">
                        <a:solidFill>
                          <a:srgbClr val="2E75B5"/>
                        </a:solidFill>
                        <a:effectLst/>
                        <a:latin typeface="Calibri" panose="020F0502020204030204" pitchFamily="34" charset="0"/>
                        <a:ea typeface="宋体" panose="02010600030101010101" pitchFamily="2" charset="-122"/>
                        <a:cs typeface="Times New Roman" panose="02020603050405020304" pitchFamily="18" charset="0"/>
                      </a:endParaRPr>
                    </a:p>
                  </a:txBody>
                  <a:tcPr marL="106036" marR="106036" marT="0" marB="0"/>
                </a:tc>
                <a:extLst>
                  <a:ext uri="{0D108BD9-81ED-4DB2-BD59-A6C34878D82A}">
                    <a16:rowId xmlns:a16="http://schemas.microsoft.com/office/drawing/2014/main" val="1292170037"/>
                  </a:ext>
                </a:extLst>
              </a:tr>
            </a:tbl>
          </a:graphicData>
        </a:graphic>
      </p:graphicFrame>
    </p:spTree>
    <p:extLst>
      <p:ext uri="{BB962C8B-B14F-4D97-AF65-F5344CB8AC3E}">
        <p14:creationId xmlns:p14="http://schemas.microsoft.com/office/powerpoint/2010/main" val="3600698244"/>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7" y="1391136"/>
            <a:ext cx="1795460" cy="52322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灵感来源</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3" name="文本框 22"/>
          <p:cNvSpPr txBox="1"/>
          <p:nvPr/>
        </p:nvSpPr>
        <p:spPr>
          <a:xfrm>
            <a:off x="6067427" y="2101638"/>
            <a:ext cx="1795461" cy="523220"/>
          </a:xfrm>
          <a:prstGeom prst="rect">
            <a:avLst/>
          </a:prstGeom>
          <a:noFill/>
        </p:spPr>
        <p:txBody>
          <a:bodyPr wrap="square" rtlCol="0">
            <a:spAutoFit/>
          </a:bodyPr>
          <a:lstStyle/>
          <a:p>
            <a:r>
              <a:rPr lang="zh-CN" altLang="en-US" sz="2800" b="1" spc="300">
                <a:solidFill>
                  <a:srgbClr val="666666"/>
                </a:solidFill>
                <a:latin typeface="黑体" panose="02010609060101010101" pitchFamily="49" charset="-122"/>
                <a:ea typeface="黑体" panose="02010609060101010101" pitchFamily="49" charset="-122"/>
              </a:rPr>
              <a:t>项目说明</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4" name="文本框 23"/>
          <p:cNvSpPr txBox="1"/>
          <p:nvPr/>
        </p:nvSpPr>
        <p:spPr>
          <a:xfrm>
            <a:off x="6067427" y="2812140"/>
            <a:ext cx="1795461" cy="523220"/>
          </a:xfrm>
          <a:prstGeom prst="rect">
            <a:avLst/>
          </a:prstGeom>
          <a:noFill/>
        </p:spPr>
        <p:txBody>
          <a:bodyPr wrap="square" rtlCol="0">
            <a:spAutoFit/>
          </a:bodyPr>
          <a:lstStyle/>
          <a:p>
            <a:r>
              <a:rPr lang="zh-CN" altLang="en-US" sz="2800" b="1" spc="300" dirty="0">
                <a:solidFill>
                  <a:srgbClr val="00B050"/>
                </a:solidFill>
                <a:latin typeface="黑体" panose="02010609060101010101" pitchFamily="49" charset="-122"/>
                <a:ea typeface="黑体" panose="02010609060101010101" pitchFamily="49" charset="-122"/>
              </a:rPr>
              <a:t>项目计划</a:t>
            </a:r>
            <a:endParaRPr lang="zh-HK" altLang="en-US" sz="2800" b="1" spc="300" dirty="0">
              <a:solidFill>
                <a:srgbClr val="00B050"/>
              </a:solidFill>
              <a:latin typeface="黑体" panose="02010609060101010101" pitchFamily="49" charset="-122"/>
              <a:ea typeface="黑体" panose="02010609060101010101" pitchFamily="49" charset="-122"/>
            </a:endParaRPr>
          </a:p>
        </p:txBody>
      </p:sp>
      <p:sp>
        <p:nvSpPr>
          <p:cNvPr id="25" name="文本框 24"/>
          <p:cNvSpPr txBox="1"/>
          <p:nvPr/>
        </p:nvSpPr>
        <p:spPr>
          <a:xfrm>
            <a:off x="6067426" y="3522642"/>
            <a:ext cx="1795461" cy="523220"/>
          </a:xfrm>
          <a:prstGeom prst="rect">
            <a:avLst/>
          </a:prstGeom>
          <a:noFill/>
        </p:spPr>
        <p:txBody>
          <a:bodyPr wrap="square" rtlCol="0">
            <a:spAutoFit/>
          </a:bodyPr>
          <a:lstStyle/>
          <a:p>
            <a:r>
              <a:rPr lang="zh-CN" altLang="en-US" sz="2800" b="1" spc="300" dirty="0">
                <a:solidFill>
                  <a:srgbClr val="00B050"/>
                </a:solidFill>
                <a:latin typeface="黑体" panose="02010609060101010101" pitchFamily="49" charset="-122"/>
                <a:ea typeface="黑体" panose="02010609060101010101" pitchFamily="49" charset="-122"/>
              </a:rPr>
              <a:t>支持条件</a:t>
            </a:r>
            <a:endParaRPr lang="zh-HK" altLang="en-US" sz="2800" b="1" spc="300" dirty="0">
              <a:solidFill>
                <a:srgbClr val="00B050"/>
              </a:solidFill>
              <a:latin typeface="黑体" panose="02010609060101010101" pitchFamily="49" charset="-122"/>
              <a:ea typeface="黑体" panose="02010609060101010101" pitchFamily="49" charset="-122"/>
            </a:endParaRPr>
          </a:p>
        </p:txBody>
      </p:sp>
      <p:sp>
        <p:nvSpPr>
          <p:cNvPr id="26" name="文本框 25"/>
          <p:cNvSpPr txBox="1"/>
          <p:nvPr/>
        </p:nvSpPr>
        <p:spPr>
          <a:xfrm>
            <a:off x="6067427" y="4233144"/>
            <a:ext cx="1795461" cy="52322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计划要点</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6067426" y="4943644"/>
            <a:ext cx="1795461" cy="52322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成员分工</a:t>
            </a:r>
            <a:endParaRPr lang="zh-HK" altLang="en-US" sz="2800" b="1" spc="300" dirty="0">
              <a:solidFill>
                <a:srgbClr val="666666"/>
              </a:solidFill>
              <a:latin typeface="黑体" panose="02010609060101010101" pitchFamily="49" charset="-122"/>
              <a:ea typeface="黑体" panose="02010609060101010101" pitchFamily="49" charset="-122"/>
            </a:endParaRPr>
          </a:p>
        </p:txBody>
      </p:sp>
      <p:grpSp>
        <p:nvGrpSpPr>
          <p:cNvPr id="19" name="组合 18"/>
          <p:cNvGrpSpPr/>
          <p:nvPr/>
        </p:nvGrpSpPr>
        <p:grpSpPr>
          <a:xfrm>
            <a:off x="1635920" y="2197034"/>
            <a:ext cx="1947861" cy="1940713"/>
            <a:chOff x="1709739" y="2636838"/>
            <a:chExt cx="1590160" cy="1584325"/>
          </a:xfrm>
          <a:solidFill>
            <a:srgbClr val="E74E3E"/>
          </a:solidFill>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6"/>
            <a:ext cx="2525077" cy="646331"/>
          </a:xfrm>
          <a:prstGeom prst="rect">
            <a:avLst/>
          </a:prstGeom>
          <a:noFill/>
        </p:spPr>
        <p:txBody>
          <a:bodyPr wrap="square" rtlCol="0">
            <a:spAutoFit/>
          </a:bodyPr>
          <a:lstStyle/>
          <a:p>
            <a:pPr algn="ctr"/>
            <a:r>
              <a:rPr lang="zh-CN" altLang="en-US" sz="3600" b="1" spc="300" dirty="0">
                <a:solidFill>
                  <a:srgbClr val="E74E3E"/>
                </a:solidFill>
                <a:latin typeface="黑体" panose="02010609060101010101" pitchFamily="49" charset="-122"/>
                <a:ea typeface="黑体" panose="02010609060101010101" pitchFamily="49" charset="-122"/>
              </a:rPr>
              <a:t>目录</a:t>
            </a:r>
            <a:endParaRPr lang="zh-HK" altLang="en-US" sz="3600" b="1" spc="300" dirty="0">
              <a:solidFill>
                <a:srgbClr val="E74E3E"/>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95829150"/>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计划要点</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345686746"/>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计划要点</a:t>
            </a: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42104" y="2527101"/>
            <a:ext cx="2213186" cy="369332"/>
          </a:xfrm>
          <a:prstGeom prst="rect">
            <a:avLst/>
          </a:prstGeom>
          <a:noFill/>
        </p:spPr>
        <p:txBody>
          <a:bodyPr wrap="square" rtlCol="0" anchor="ctr">
            <a:spAutoFit/>
          </a:bodyPr>
          <a:lstStyle/>
          <a:p>
            <a:pPr algn="dist"/>
            <a:r>
              <a:rPr lang="zh-CN" altLang="en-US" b="1" dirty="0">
                <a:solidFill>
                  <a:srgbClr val="E74E3E"/>
                </a:solidFill>
                <a:latin typeface="黑体" panose="02010609060101010101" pitchFamily="49" charset="-122"/>
                <a:ea typeface="黑体" panose="02010609060101010101" pitchFamily="49" charset="-122"/>
              </a:rPr>
              <a:t>开发人员培训：</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20" name="矩形 19"/>
          <p:cNvSpPr/>
          <p:nvPr/>
        </p:nvSpPr>
        <p:spPr>
          <a:xfrm>
            <a:off x="2673992" y="2167288"/>
            <a:ext cx="4337025" cy="1200329"/>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由于编程人员的专业水平不高，因此在详细设计前自学培训，包括</a:t>
            </a:r>
            <a:r>
              <a:rPr lang="en-US" altLang="zh-CN" dirty="0">
                <a:solidFill>
                  <a:srgbClr val="666666"/>
                </a:solidFill>
                <a:latin typeface="黑体" panose="02010609060101010101" pitchFamily="49" charset="-122"/>
                <a:ea typeface="黑体" panose="02010609060101010101" pitchFamily="49" charset="-122"/>
              </a:rPr>
              <a:t>SQL Sever</a:t>
            </a:r>
            <a:r>
              <a:rPr lang="zh-CN" altLang="zh-CN" dirty="0">
                <a:solidFill>
                  <a:srgbClr val="666666"/>
                </a:solidFill>
                <a:latin typeface="黑体" panose="02010609060101010101" pitchFamily="49" charset="-122"/>
                <a:ea typeface="黑体" panose="02010609060101010101" pitchFamily="49" charset="-122"/>
              </a:rPr>
              <a:t>数据库、 面向对象开发、</a:t>
            </a:r>
            <a:r>
              <a:rPr lang="en-US" altLang="zh-CN" dirty="0">
                <a:solidFill>
                  <a:srgbClr val="666666"/>
                </a:solidFill>
                <a:latin typeface="黑体" panose="02010609060101010101" pitchFamily="49" charset="-122"/>
                <a:ea typeface="黑体" panose="02010609060101010101" pitchFamily="49" charset="-122"/>
              </a:rPr>
              <a:t>Android Studio</a:t>
            </a:r>
            <a:r>
              <a:rPr lang="zh-CN" altLang="zh-CN" dirty="0">
                <a:solidFill>
                  <a:srgbClr val="666666"/>
                </a:solidFill>
                <a:latin typeface="黑体" panose="02010609060101010101" pitchFamily="49" charset="-122"/>
                <a:ea typeface="黑体" panose="02010609060101010101" pitchFamily="49" charset="-122"/>
              </a:rPr>
              <a:t>学习等。</a:t>
            </a:r>
          </a:p>
        </p:txBody>
      </p:sp>
      <p:sp>
        <p:nvSpPr>
          <p:cNvPr id="21" name="文本框 20"/>
          <p:cNvSpPr txBox="1"/>
          <p:nvPr/>
        </p:nvSpPr>
        <p:spPr>
          <a:xfrm>
            <a:off x="654502" y="3628598"/>
            <a:ext cx="2048352" cy="369332"/>
          </a:xfrm>
          <a:prstGeom prst="rect">
            <a:avLst/>
          </a:prstGeom>
          <a:noFill/>
        </p:spPr>
        <p:txBody>
          <a:bodyPr wrap="square" rtlCol="0" anchor="ctr">
            <a:spAutoFit/>
          </a:bodyPr>
          <a:lstStyle/>
          <a:p>
            <a:pPr algn="dist"/>
            <a:r>
              <a:rPr lang="zh-CN" altLang="en-US" b="1" dirty="0">
                <a:solidFill>
                  <a:srgbClr val="E74E3E"/>
                </a:solidFill>
                <a:latin typeface="黑体" panose="02010609060101010101" pitchFamily="49" charset="-122"/>
                <a:ea typeface="黑体" panose="02010609060101010101" pitchFamily="49" charset="-122"/>
              </a:rPr>
              <a:t>测试计划：</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22" name="矩形 21"/>
          <p:cNvSpPr/>
          <p:nvPr/>
        </p:nvSpPr>
        <p:spPr>
          <a:xfrm>
            <a:off x="2702854" y="3505487"/>
            <a:ext cx="4242367" cy="646331"/>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本小组成员依次对每个功能进行测试，再交于组外人员测试</a:t>
            </a:r>
            <a:r>
              <a:rPr lang="zh-CN" altLang="en-US" dirty="0">
                <a:solidFill>
                  <a:srgbClr val="666666"/>
                </a:solidFill>
                <a:latin typeface="黑体" panose="02010609060101010101" pitchFamily="49" charset="-122"/>
                <a:ea typeface="黑体" panose="02010609060101010101" pitchFamily="49" charset="-122"/>
              </a:rPr>
              <a:t>。</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23" name="文本框 22"/>
          <p:cNvSpPr txBox="1"/>
          <p:nvPr/>
        </p:nvSpPr>
        <p:spPr>
          <a:xfrm>
            <a:off x="489668" y="4746607"/>
            <a:ext cx="2213186" cy="369332"/>
          </a:xfrm>
          <a:prstGeom prst="rect">
            <a:avLst/>
          </a:prstGeom>
          <a:noFill/>
        </p:spPr>
        <p:txBody>
          <a:bodyPr wrap="square" rtlCol="0" anchor="ctr">
            <a:spAutoFit/>
          </a:bodyPr>
          <a:lstStyle/>
          <a:p>
            <a:pPr algn="dist"/>
            <a:r>
              <a:rPr lang="zh-CN" altLang="en-US" b="1" dirty="0">
                <a:solidFill>
                  <a:srgbClr val="E74E3E"/>
                </a:solidFill>
                <a:latin typeface="黑体" panose="02010609060101010101" pitchFamily="49" charset="-122"/>
                <a:ea typeface="黑体" panose="02010609060101010101" pitchFamily="49" charset="-122"/>
              </a:rPr>
              <a:t>质量保证计划：</a:t>
            </a:r>
            <a:endParaRPr lang="zh-HK" altLang="en-US" b="1" dirty="0">
              <a:solidFill>
                <a:srgbClr val="E74E3E"/>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2607196" y="5097711"/>
            <a:ext cx="810374" cy="43440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2607196" y="4746607"/>
            <a:ext cx="810374" cy="23483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468401" y="4454664"/>
            <a:ext cx="1240760" cy="369332"/>
          </a:xfrm>
          <a:prstGeom prst="rect">
            <a:avLst/>
          </a:prstGeom>
        </p:spPr>
        <p:txBody>
          <a:bodyPr wrap="square" anchor="ctr">
            <a:spAutoFit/>
          </a:bodyPr>
          <a:lstStyle/>
          <a:p>
            <a:r>
              <a:rPr lang="zh-CN" altLang="en-US" b="1" dirty="0">
                <a:solidFill>
                  <a:srgbClr val="E74E3E"/>
                </a:solidFill>
                <a:latin typeface="黑体" panose="02010609060101010101" pitchFamily="49" charset="-122"/>
                <a:ea typeface="黑体" panose="02010609060101010101" pitchFamily="49" charset="-122"/>
              </a:rPr>
              <a:t>质量方针：</a:t>
            </a:r>
            <a:endParaRPr lang="zh-HK" altLang="zh-HK" b="1" dirty="0">
              <a:solidFill>
                <a:srgbClr val="E74E3E"/>
              </a:solidFill>
              <a:latin typeface="黑体" panose="02010609060101010101" pitchFamily="49" charset="-122"/>
              <a:ea typeface="黑体" panose="02010609060101010101" pitchFamily="49" charset="-122"/>
            </a:endParaRPr>
          </a:p>
        </p:txBody>
      </p:sp>
      <p:sp>
        <p:nvSpPr>
          <p:cNvPr id="32" name="矩形 31"/>
          <p:cNvSpPr/>
          <p:nvPr/>
        </p:nvSpPr>
        <p:spPr>
          <a:xfrm>
            <a:off x="3468401" y="5314915"/>
            <a:ext cx="1240760" cy="369332"/>
          </a:xfrm>
          <a:prstGeom prst="rect">
            <a:avLst/>
          </a:prstGeom>
        </p:spPr>
        <p:txBody>
          <a:bodyPr wrap="square" anchor="ctr">
            <a:spAutoFit/>
          </a:bodyPr>
          <a:lstStyle/>
          <a:p>
            <a:r>
              <a:rPr lang="zh-CN" altLang="en-US" b="1" dirty="0">
                <a:solidFill>
                  <a:srgbClr val="E74E3E"/>
                </a:solidFill>
                <a:latin typeface="黑体" panose="02010609060101010101" pitchFamily="49" charset="-122"/>
                <a:ea typeface="黑体" panose="02010609060101010101" pitchFamily="49" charset="-122"/>
              </a:rPr>
              <a:t>质量目标：</a:t>
            </a:r>
            <a:endParaRPr lang="zh-HK" altLang="zh-HK" b="1" dirty="0">
              <a:solidFill>
                <a:srgbClr val="E74E3E"/>
              </a:solidFill>
              <a:latin typeface="黑体" panose="02010609060101010101" pitchFamily="49" charset="-122"/>
              <a:ea typeface="黑体" panose="02010609060101010101" pitchFamily="49" charset="-122"/>
            </a:endParaRPr>
          </a:p>
        </p:txBody>
      </p:sp>
      <p:sp>
        <p:nvSpPr>
          <p:cNvPr id="34" name="矩形 33"/>
          <p:cNvSpPr/>
          <p:nvPr/>
        </p:nvSpPr>
        <p:spPr>
          <a:xfrm>
            <a:off x="4709161" y="4223687"/>
            <a:ext cx="4242367" cy="923330"/>
          </a:xfrm>
          <a:prstGeom prst="rect">
            <a:avLst/>
          </a:prstGeom>
        </p:spPr>
        <p:txBody>
          <a:bodyPr wrap="square" anchor="ctr">
            <a:spAutoFit/>
          </a:bodyPr>
          <a:lstStyle/>
          <a:p>
            <a:r>
              <a:rPr lang="zh-CN" altLang="en-US" dirty="0">
                <a:solidFill>
                  <a:srgbClr val="666666"/>
                </a:solidFill>
                <a:latin typeface="黑体" panose="02010609060101010101" pitchFamily="49" charset="-122"/>
                <a:ea typeface="黑体" panose="02010609060101010101" pitchFamily="49" charset="-122"/>
              </a:rPr>
              <a:t>通过严格</a:t>
            </a:r>
            <a:r>
              <a:rPr lang="zh-CN" altLang="zh-CN" dirty="0">
                <a:solidFill>
                  <a:srgbClr val="666666"/>
                </a:solidFill>
                <a:latin typeface="黑体" panose="02010609060101010101" pitchFamily="49" charset="-122"/>
                <a:ea typeface="黑体" panose="02010609060101010101" pitchFamily="49" charset="-122"/>
              </a:rPr>
              <a:t>和规范的过程管理、文档化的流程开发，提高生产效率，为客户提供稳定、易用和符合要求的产品系列。</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35" name="矩形 34"/>
          <p:cNvSpPr/>
          <p:nvPr/>
        </p:nvSpPr>
        <p:spPr>
          <a:xfrm>
            <a:off x="4709161" y="5314915"/>
            <a:ext cx="4242367" cy="646331"/>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为客户提供稳定、易用和符合要求的产品系列</a:t>
            </a:r>
            <a:r>
              <a:rPr lang="zh-CN" altLang="en-US" dirty="0">
                <a:solidFill>
                  <a:srgbClr val="666666"/>
                </a:solidFill>
                <a:latin typeface="黑体" panose="02010609060101010101" pitchFamily="49" charset="-122"/>
                <a:ea typeface="黑体" panose="02010609060101010101" pitchFamily="49" charset="-122"/>
              </a:rPr>
              <a:t>。</a:t>
            </a:r>
            <a:endParaRPr lang="zh-HK" altLang="zh-HK" dirty="0">
              <a:solidFill>
                <a:srgbClr val="666666"/>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4607186"/>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2412999" y="1121660"/>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A</a:t>
            </a:r>
            <a:endParaRPr lang="zh-HK" altLang="en-US" sz="3600" b="1" dirty="0">
              <a:latin typeface="黑体" panose="02010609060101010101" pitchFamily="49" charset="-122"/>
              <a:ea typeface="黑体" panose="02010609060101010101" pitchFamily="49" charset="-122"/>
            </a:endParaRPr>
          </a:p>
        </p:txBody>
      </p:sp>
      <p:sp>
        <p:nvSpPr>
          <p:cNvPr id="29" name="椭圆 28"/>
          <p:cNvSpPr/>
          <p:nvPr/>
        </p:nvSpPr>
        <p:spPr>
          <a:xfrm>
            <a:off x="3124907" y="2866979"/>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B</a:t>
            </a:r>
            <a:endParaRPr lang="zh-HK" altLang="en-US" sz="3600" b="1" dirty="0">
              <a:latin typeface="黑体" panose="02010609060101010101" pitchFamily="49" charset="-122"/>
              <a:ea typeface="黑体" panose="02010609060101010101" pitchFamily="49" charset="-122"/>
            </a:endParaRPr>
          </a:p>
        </p:txBody>
      </p:sp>
      <p:cxnSp>
        <p:nvCxnSpPr>
          <p:cNvPr id="36" name="直接连接符 35"/>
          <p:cNvCxnSpPr/>
          <p:nvPr/>
        </p:nvCxnSpPr>
        <p:spPr>
          <a:xfrm flipV="1">
            <a:off x="1428902" y="2150936"/>
            <a:ext cx="878208" cy="648986"/>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696915" y="3326381"/>
            <a:ext cx="1220390" cy="81784"/>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3584308" y="1162899"/>
            <a:ext cx="4603837" cy="707886"/>
          </a:xfrm>
          <a:prstGeom prst="rect">
            <a:avLst/>
          </a:prstGeom>
          <a:noFill/>
        </p:spPr>
        <p:txBody>
          <a:bodyPr wrap="square" rtlCol="0">
            <a:spAutoFit/>
          </a:bodyPr>
          <a:lstStyle/>
          <a:p>
            <a:pPr lvl="0"/>
            <a:r>
              <a:rPr lang="zh-CN" altLang="zh-CN" sz="2000" dirty="0">
                <a:solidFill>
                  <a:srgbClr val="E74E3E"/>
                </a:solidFill>
                <a:latin typeface="黑体" panose="02010609060101010101" pitchFamily="49" charset="-122"/>
                <a:ea typeface="黑体" panose="02010609060101010101" pitchFamily="49" charset="-122"/>
              </a:rPr>
              <a:t>《质量管理体系标准》（</a:t>
            </a:r>
            <a:r>
              <a:rPr lang="en-US" altLang="zh-CN" sz="2000" dirty="0">
                <a:solidFill>
                  <a:srgbClr val="E74E3E"/>
                </a:solidFill>
                <a:latin typeface="黑体" panose="02010609060101010101" pitchFamily="49" charset="-122"/>
                <a:ea typeface="黑体" panose="02010609060101010101" pitchFamily="49" charset="-122"/>
              </a:rPr>
              <a:t>GB/T 19001-2000</a:t>
            </a:r>
            <a:r>
              <a:rPr lang="zh-CN" altLang="zh-CN" sz="2000" dirty="0">
                <a:solidFill>
                  <a:srgbClr val="E74E3E"/>
                </a:solidFill>
                <a:latin typeface="黑体" panose="02010609060101010101" pitchFamily="49" charset="-122"/>
                <a:ea typeface="黑体" panose="02010609060101010101" pitchFamily="49" charset="-122"/>
              </a:rPr>
              <a:t>），</a:t>
            </a:r>
            <a:r>
              <a:rPr lang="en-US" altLang="zh-CN" sz="2000" dirty="0">
                <a:solidFill>
                  <a:srgbClr val="E74E3E"/>
                </a:solidFill>
                <a:latin typeface="黑体" panose="02010609060101010101" pitchFamily="49" charset="-122"/>
                <a:ea typeface="黑体" panose="02010609060101010101" pitchFamily="49" charset="-122"/>
              </a:rPr>
              <a:t>2000-12-18</a:t>
            </a:r>
            <a:r>
              <a:rPr lang="zh-CN" altLang="zh-CN" sz="2000" dirty="0">
                <a:solidFill>
                  <a:srgbClr val="E74E3E"/>
                </a:solidFill>
                <a:latin typeface="黑体" panose="02010609060101010101" pitchFamily="49" charset="-122"/>
                <a:ea typeface="黑体" panose="02010609060101010101" pitchFamily="49" charset="-122"/>
              </a:rPr>
              <a:t>，国家质量监督局；</a:t>
            </a:r>
          </a:p>
        </p:txBody>
      </p:sp>
      <p:sp>
        <p:nvSpPr>
          <p:cNvPr id="40" name="文本框 39"/>
          <p:cNvSpPr txBox="1"/>
          <p:nvPr/>
        </p:nvSpPr>
        <p:spPr>
          <a:xfrm>
            <a:off x="4251312" y="2866979"/>
            <a:ext cx="4801247" cy="923330"/>
          </a:xfrm>
          <a:prstGeom prst="rect">
            <a:avLst/>
          </a:prstGeom>
          <a:noFill/>
        </p:spPr>
        <p:txBody>
          <a:bodyPr wrap="square" rtlCol="0">
            <a:spAutoFit/>
          </a:bodyPr>
          <a:lstStyle/>
          <a:p>
            <a:pPr lvl="0"/>
            <a:r>
              <a:rPr lang="zh-CN" altLang="zh-CN" dirty="0">
                <a:solidFill>
                  <a:srgbClr val="E74E3E"/>
                </a:solidFill>
                <a:latin typeface="黑体" panose="02010609060101010101" pitchFamily="49" charset="-122"/>
                <a:ea typeface="黑体" panose="02010609060101010101" pitchFamily="49" charset="-122"/>
              </a:rPr>
              <a:t>《计算机软件产品开发文档编辑制指南》</a:t>
            </a:r>
            <a:r>
              <a:rPr lang="en-US" altLang="zh-CN" dirty="0">
                <a:solidFill>
                  <a:srgbClr val="E74E3E"/>
                </a:solidFill>
                <a:latin typeface="黑体" panose="02010609060101010101" pitchFamily="49" charset="-122"/>
                <a:ea typeface="黑体" panose="02010609060101010101" pitchFamily="49" charset="-122"/>
              </a:rPr>
              <a:t>(GB/T 8567-88),1988-7-1</a:t>
            </a:r>
            <a:r>
              <a:rPr lang="zh-CN" altLang="zh-CN" dirty="0">
                <a:solidFill>
                  <a:srgbClr val="E74E3E"/>
                </a:solidFill>
                <a:latin typeface="黑体" panose="02010609060101010101" pitchFamily="49" charset="-122"/>
                <a:ea typeface="黑体" panose="02010609060101010101" pitchFamily="49" charset="-122"/>
              </a:rPr>
              <a:t>，国际质量技术监督局；</a:t>
            </a:r>
          </a:p>
        </p:txBody>
      </p:sp>
      <p:sp>
        <p:nvSpPr>
          <p:cNvPr id="43" name="椭圆 42"/>
          <p:cNvSpPr/>
          <p:nvPr/>
        </p:nvSpPr>
        <p:spPr>
          <a:xfrm>
            <a:off x="3051615" y="4692528"/>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C</a:t>
            </a:r>
            <a:endParaRPr lang="zh-HK" altLang="en-US" sz="3600" b="1" dirty="0">
              <a:latin typeface="黑体" panose="02010609060101010101" pitchFamily="49" charset="-122"/>
              <a:ea typeface="黑体" panose="02010609060101010101" pitchFamily="49" charset="-122"/>
            </a:endParaRPr>
          </a:p>
        </p:txBody>
      </p:sp>
      <p:cxnSp>
        <p:nvCxnSpPr>
          <p:cNvPr id="44" name="直接连接符 43"/>
          <p:cNvCxnSpPr/>
          <p:nvPr/>
        </p:nvCxnSpPr>
        <p:spPr>
          <a:xfrm>
            <a:off x="1404461" y="4692528"/>
            <a:ext cx="1453039" cy="335877"/>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4251312" y="4687206"/>
            <a:ext cx="4401906" cy="923330"/>
          </a:xfrm>
          <a:prstGeom prst="rect">
            <a:avLst/>
          </a:prstGeom>
          <a:noFill/>
        </p:spPr>
        <p:txBody>
          <a:bodyPr wrap="square" rtlCol="0">
            <a:spAutoFit/>
          </a:bodyPr>
          <a:lstStyle/>
          <a:p>
            <a:pPr lvl="0"/>
            <a:r>
              <a:rPr lang="zh-CN" altLang="zh-CN" dirty="0">
                <a:solidFill>
                  <a:srgbClr val="E74E3E"/>
                </a:solidFill>
                <a:latin typeface="黑体" panose="02010609060101010101" pitchFamily="49" charset="-122"/>
                <a:ea typeface="黑体" panose="02010609060101010101" pitchFamily="49" charset="-122"/>
              </a:rPr>
              <a:t>《计算机软件质量保证计划规范》（</a:t>
            </a:r>
            <a:r>
              <a:rPr lang="en-US" altLang="zh-CN" dirty="0">
                <a:solidFill>
                  <a:srgbClr val="E74E3E"/>
                </a:solidFill>
                <a:latin typeface="黑体" panose="02010609060101010101" pitchFamily="49" charset="-122"/>
                <a:ea typeface="黑体" panose="02010609060101010101" pitchFamily="49" charset="-122"/>
              </a:rPr>
              <a:t>GB/T 12504-1990 ), 1990-11-15</a:t>
            </a:r>
            <a:r>
              <a:rPr lang="zh-CN" altLang="zh-CN" dirty="0">
                <a:solidFill>
                  <a:srgbClr val="E74E3E"/>
                </a:solidFill>
                <a:latin typeface="黑体" panose="02010609060101010101" pitchFamily="49" charset="-122"/>
                <a:ea typeface="黑体" panose="02010609060101010101" pitchFamily="49" charset="-122"/>
              </a:rPr>
              <a:t>， 国家质量技术监督局；</a:t>
            </a:r>
          </a:p>
        </p:txBody>
      </p:sp>
      <p:sp>
        <p:nvSpPr>
          <p:cNvPr id="46" name="椭圆 45"/>
          <p:cNvSpPr/>
          <p:nvPr/>
        </p:nvSpPr>
        <p:spPr>
          <a:xfrm>
            <a:off x="0" y="2375016"/>
            <a:ext cx="2271183" cy="2830585"/>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latin typeface="黑体" panose="02010609060101010101" pitchFamily="49" charset="-122"/>
                <a:ea typeface="黑体" panose="02010609060101010101" pitchFamily="49" charset="-122"/>
              </a:rPr>
              <a:t>标</a:t>
            </a:r>
            <a:endParaRPr lang="en-US" altLang="zh-CN" sz="3600" b="1" dirty="0">
              <a:latin typeface="黑体" panose="02010609060101010101" pitchFamily="49" charset="-122"/>
              <a:ea typeface="黑体" panose="02010609060101010101" pitchFamily="49" charset="-122"/>
            </a:endParaRPr>
          </a:p>
          <a:p>
            <a:pPr algn="ctr"/>
            <a:r>
              <a:rPr lang="zh-CN" altLang="en-US" sz="3600" b="1" dirty="0">
                <a:latin typeface="黑体" panose="02010609060101010101" pitchFamily="49" charset="-122"/>
                <a:ea typeface="黑体" panose="02010609060101010101" pitchFamily="49" charset="-122"/>
              </a:rPr>
              <a:t>准</a:t>
            </a:r>
            <a:endParaRPr lang="en-US" altLang="zh-CN" sz="3600" b="1" dirty="0">
              <a:latin typeface="黑体" panose="02010609060101010101" pitchFamily="49" charset="-122"/>
              <a:ea typeface="黑体" panose="02010609060101010101" pitchFamily="49" charset="-122"/>
            </a:endParaRPr>
          </a:p>
          <a:p>
            <a:pPr algn="ctr"/>
            <a:r>
              <a:rPr lang="zh-CN" altLang="en-US" sz="3600" b="1" dirty="0">
                <a:latin typeface="黑体" panose="02010609060101010101" pitchFamily="49" charset="-122"/>
                <a:ea typeface="黑体" panose="02010609060101010101" pitchFamily="49" charset="-122"/>
              </a:rPr>
              <a:t>与</a:t>
            </a:r>
            <a:endParaRPr lang="en-US" altLang="zh-CN" sz="3600" b="1" dirty="0">
              <a:latin typeface="黑体" panose="02010609060101010101" pitchFamily="49" charset="-122"/>
              <a:ea typeface="黑体" panose="02010609060101010101" pitchFamily="49" charset="-122"/>
            </a:endParaRPr>
          </a:p>
          <a:p>
            <a:pPr algn="ctr"/>
            <a:r>
              <a:rPr lang="zh-CN" altLang="en-US" sz="3600" b="1" dirty="0">
                <a:latin typeface="黑体" panose="02010609060101010101" pitchFamily="49" charset="-122"/>
                <a:ea typeface="黑体" panose="02010609060101010101" pitchFamily="49" charset="-122"/>
              </a:rPr>
              <a:t>规</a:t>
            </a:r>
            <a:endParaRPr lang="en-US" altLang="zh-CN" sz="3600" b="1" dirty="0">
              <a:latin typeface="黑体" panose="02010609060101010101" pitchFamily="49" charset="-122"/>
              <a:ea typeface="黑体" panose="02010609060101010101" pitchFamily="49" charset="-122"/>
            </a:endParaRPr>
          </a:p>
          <a:p>
            <a:pPr algn="ctr"/>
            <a:r>
              <a:rPr lang="zh-CN" altLang="en-US" sz="3600" b="1" dirty="0">
                <a:latin typeface="黑体" panose="02010609060101010101" pitchFamily="49" charset="-122"/>
                <a:ea typeface="黑体" panose="02010609060101010101" pitchFamily="49" charset="-122"/>
              </a:rPr>
              <a:t>范</a:t>
            </a:r>
            <a:endParaRPr lang="zh-HK" altLang="en-US" sz="36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54889078"/>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241574" y="2219214"/>
            <a:ext cx="2213186"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控制和实施阶段</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61" name="矩形 60"/>
          <p:cNvSpPr/>
          <p:nvPr/>
        </p:nvSpPr>
        <p:spPr>
          <a:xfrm>
            <a:off x="2448900" y="1857344"/>
            <a:ext cx="5248040" cy="1754326"/>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在杨枨老师的指导下，通过对项目进行修改及评审，来控制项目范围。范围变更通常牵涉到人员、费用、进度、风险和质量等多个方面，所有的变更都要求对 这些方面的考虑和权衡，对于引起这些方面明显的变动，需要更改这些方面的设计，并且进行相关的记录，从而将项目放在可控范围内</a:t>
            </a:r>
            <a:r>
              <a:rPr lang="zh-CN" altLang="en-US" dirty="0">
                <a:solidFill>
                  <a:srgbClr val="666666"/>
                </a:solidFill>
                <a:latin typeface="黑体" panose="02010609060101010101" pitchFamily="49" charset="-122"/>
                <a:ea typeface="黑体" panose="02010609060101010101" pitchFamily="49" charset="-122"/>
              </a:rPr>
              <a:t>。</a:t>
            </a:r>
            <a:endParaRPr lang="zh-CN" altLang="zh-CN" dirty="0">
              <a:solidFill>
                <a:srgbClr val="666666"/>
              </a:solidFill>
              <a:latin typeface="黑体" panose="02010609060101010101" pitchFamily="49" charset="-122"/>
              <a:ea typeface="黑体" panose="02010609060101010101" pitchFamily="49" charset="-122"/>
            </a:endParaRPr>
          </a:p>
        </p:txBody>
      </p:sp>
      <p:sp>
        <p:nvSpPr>
          <p:cNvPr id="64" name="文本框 63"/>
          <p:cNvSpPr txBox="1"/>
          <p:nvPr/>
        </p:nvSpPr>
        <p:spPr>
          <a:xfrm>
            <a:off x="406408" y="4268678"/>
            <a:ext cx="2048352"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概念和计划阶段</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65" name="矩形 64"/>
          <p:cNvSpPr/>
          <p:nvPr/>
        </p:nvSpPr>
        <p:spPr>
          <a:xfrm>
            <a:off x="2448901" y="4027169"/>
            <a:ext cx="5141507" cy="1200329"/>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在需求描述阶段，由杨枨老师把项目所要求进行开发和设计的内容清楚理解并描述为文档，发布给项目小组，最终的正式范围说明由通过对杨枨老师的访谈来确认，并作为后续工作的依据</a:t>
            </a:r>
            <a:r>
              <a:rPr lang="zh-CN" altLang="en-US" dirty="0">
                <a:solidFill>
                  <a:srgbClr val="666666"/>
                </a:solidFill>
                <a:latin typeface="黑体" panose="02010609060101010101" pitchFamily="49" charset="-122"/>
                <a:ea typeface="黑体" panose="02010609060101010101" pitchFamily="49" charset="-122"/>
              </a:rPr>
              <a:t>。</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57" name="文本框 56"/>
          <p:cNvSpPr txBox="1"/>
          <p:nvPr/>
        </p:nvSpPr>
        <p:spPr>
          <a:xfrm>
            <a:off x="406408" y="5386687"/>
            <a:ext cx="1605272"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收尾阶段</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58" name="矩形 57"/>
          <p:cNvSpPr/>
          <p:nvPr/>
        </p:nvSpPr>
        <p:spPr>
          <a:xfrm>
            <a:off x="2448900" y="5365998"/>
            <a:ext cx="5141507" cy="1200329"/>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产品最后的验收依据是在最后期限前提交《项目总结报告》，并得到用户对产品的认可，即通过杨枨老及其他各位组长组成的评审的答辩与评价，提交经验总结。</a:t>
            </a:r>
          </a:p>
        </p:txBody>
      </p:sp>
      <p:sp>
        <p:nvSpPr>
          <p:cNvPr id="59" name="矩形 5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3" name="文本框 6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2" name="直接连接符 8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7" name="矩形 86"/>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8" name="文本框 8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9" name="直接连接符 8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1310746" y="101922"/>
            <a:ext cx="1252353" cy="369332"/>
          </a:xfrm>
          <a:prstGeom prst="rect">
            <a:avLst/>
          </a:prstGeom>
          <a:noFill/>
        </p:spPr>
        <p:txBody>
          <a:bodyPr wrap="square" rtlCol="0">
            <a:spAutoFit/>
          </a:bodyPr>
          <a:lstStyle/>
          <a:p>
            <a:pPr algn="ctr"/>
            <a:r>
              <a:rPr lang="zh-CN" altLang="en-US" spc="30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1" name="直接连接符 9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3" name="文本框 92"/>
          <p:cNvSpPr txBox="1"/>
          <p:nvPr/>
        </p:nvSpPr>
        <p:spPr>
          <a:xfrm>
            <a:off x="3987543" y="113990"/>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4" name="文本框 93"/>
          <p:cNvSpPr txBox="1"/>
          <p:nvPr/>
        </p:nvSpPr>
        <p:spPr>
          <a:xfrm>
            <a:off x="5403317"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计划要点</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95" name="文本框 9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6" name="直接连接符 9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233175" y="844072"/>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管理实现计划</a:t>
            </a:r>
          </a:p>
        </p:txBody>
      </p:sp>
    </p:spTree>
    <p:extLst>
      <p:ext uri="{BB962C8B-B14F-4D97-AF65-F5344CB8AC3E}">
        <p14:creationId xmlns:p14="http://schemas.microsoft.com/office/powerpoint/2010/main" val="3633889656"/>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成员分工</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95806386"/>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2439558" y="2141690"/>
            <a:ext cx="1093895" cy="955612"/>
            <a:chOff x="882603" y="2302677"/>
            <a:chExt cx="1093895" cy="955612"/>
          </a:xfrm>
          <a:solidFill>
            <a:srgbClr val="E74E3E"/>
          </a:solidFill>
        </p:grpSpPr>
        <p:sp>
          <p:nvSpPr>
            <p:cNvPr id="32" name="Freeform 14"/>
            <p:cNvSpPr>
              <a:spLocks/>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5"/>
            <p:cNvSpPr>
              <a:spLocks/>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6"/>
            <p:cNvSpPr>
              <a:spLocks/>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17"/>
            <p:cNvSpPr>
              <a:spLocks/>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18"/>
            <p:cNvSpPr>
              <a:spLocks/>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7" name="Freeform 19"/>
            <p:cNvSpPr>
              <a:spLocks/>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8" name="Freeform 20"/>
            <p:cNvSpPr>
              <a:spLocks/>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21"/>
            <p:cNvSpPr>
              <a:spLocks/>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0" name="文本框 39"/>
          <p:cNvSpPr txBox="1"/>
          <p:nvPr/>
        </p:nvSpPr>
        <p:spPr>
          <a:xfrm>
            <a:off x="1306587" y="3171212"/>
            <a:ext cx="1949554" cy="369332"/>
          </a:xfrm>
          <a:prstGeom prst="rect">
            <a:avLst/>
          </a:prstGeom>
          <a:noFill/>
        </p:spPr>
        <p:txBody>
          <a:bodyPr wrap="square" rtlCol="0">
            <a:spAutoFit/>
          </a:bodyPr>
          <a:lstStyle/>
          <a:p>
            <a:pPr algn="ctr"/>
            <a:r>
              <a:rPr lang="zh-CN" altLang="en-US" b="1" dirty="0">
                <a:solidFill>
                  <a:srgbClr val="E74E3E"/>
                </a:solidFill>
                <a:latin typeface="黑体" panose="02010609060101010101" pitchFamily="49" charset="-122"/>
                <a:ea typeface="黑体" panose="02010609060101010101" pitchFamily="49" charset="-122"/>
              </a:rPr>
              <a:t>小组报告修改：</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41" name="矩形 40"/>
          <p:cNvSpPr/>
          <p:nvPr/>
        </p:nvSpPr>
        <p:spPr>
          <a:xfrm>
            <a:off x="3036867" y="3125045"/>
            <a:ext cx="1744174" cy="461665"/>
          </a:xfrm>
          <a:prstGeom prst="rect">
            <a:avLst/>
          </a:prstGeom>
        </p:spPr>
        <p:txBody>
          <a:bodyPr wrap="square">
            <a:spAutoFit/>
          </a:bodyPr>
          <a:lstStyle/>
          <a:p>
            <a:pPr lvl="0" algn="just"/>
            <a:r>
              <a:rPr lang="zh-CN" altLang="en-US" sz="2400" dirty="0">
                <a:solidFill>
                  <a:srgbClr val="666666"/>
                </a:solidFill>
                <a:latin typeface="黑体" panose="02010609060101010101" pitchFamily="49" charset="-122"/>
                <a:ea typeface="黑体" panose="02010609060101010101" pitchFamily="49" charset="-122"/>
              </a:rPr>
              <a:t>陈妍蓝</a:t>
            </a:r>
            <a:endParaRPr lang="zh-HK" altLang="zh-HK" sz="2400" dirty="0">
              <a:solidFill>
                <a:srgbClr val="666666"/>
              </a:solidFill>
              <a:latin typeface="黑体" panose="02010609060101010101" pitchFamily="49" charset="-122"/>
              <a:ea typeface="黑体" panose="02010609060101010101" pitchFamily="49" charset="-122"/>
            </a:endParaRPr>
          </a:p>
        </p:txBody>
      </p:sp>
      <p:grpSp>
        <p:nvGrpSpPr>
          <p:cNvPr id="42" name="组合 41"/>
          <p:cNvGrpSpPr/>
          <p:nvPr/>
        </p:nvGrpSpPr>
        <p:grpSpPr>
          <a:xfrm>
            <a:off x="4781041" y="2141690"/>
            <a:ext cx="1229112" cy="958730"/>
            <a:chOff x="2855366" y="2301118"/>
            <a:chExt cx="1229112" cy="958730"/>
          </a:xfrm>
          <a:solidFill>
            <a:srgbClr val="E74E3E"/>
          </a:solidFill>
        </p:grpSpPr>
        <p:sp>
          <p:nvSpPr>
            <p:cNvPr id="43" name="Freeform 26"/>
            <p:cNvSpPr>
              <a:spLocks/>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27"/>
            <p:cNvSpPr>
              <a:spLocks/>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5" name="文本框 44"/>
          <p:cNvSpPr txBox="1"/>
          <p:nvPr/>
        </p:nvSpPr>
        <p:spPr>
          <a:xfrm>
            <a:off x="4245680" y="3168081"/>
            <a:ext cx="1458486" cy="369332"/>
          </a:xfrm>
          <a:prstGeom prst="rect">
            <a:avLst/>
          </a:prstGeom>
          <a:noFill/>
        </p:spPr>
        <p:txBody>
          <a:bodyPr wrap="square" rtlCol="0">
            <a:spAutoFit/>
          </a:bodyPr>
          <a:lstStyle/>
          <a:p>
            <a:pPr algn="ctr"/>
            <a:r>
              <a:rPr lang="zh-CN" altLang="en-US" b="1" dirty="0">
                <a:solidFill>
                  <a:srgbClr val="E74E3E"/>
                </a:solidFill>
                <a:latin typeface="黑体" panose="02010609060101010101" pitchFamily="49" charset="-122"/>
                <a:ea typeface="黑体" panose="02010609060101010101" pitchFamily="49" charset="-122"/>
              </a:rPr>
              <a:t>会议记录：</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46" name="矩形 45"/>
          <p:cNvSpPr/>
          <p:nvPr/>
        </p:nvSpPr>
        <p:spPr>
          <a:xfrm>
            <a:off x="5474315" y="3129502"/>
            <a:ext cx="1750929" cy="461665"/>
          </a:xfrm>
          <a:prstGeom prst="rect">
            <a:avLst/>
          </a:prstGeom>
        </p:spPr>
        <p:txBody>
          <a:bodyPr wrap="square">
            <a:spAutoFit/>
          </a:bodyPr>
          <a:lstStyle/>
          <a:p>
            <a:pPr lvl="0" algn="just"/>
            <a:r>
              <a:rPr lang="zh-CN" altLang="en-US" sz="2400" dirty="0">
                <a:solidFill>
                  <a:srgbClr val="666666"/>
                </a:solidFill>
                <a:latin typeface="黑体" panose="02010609060101010101" pitchFamily="49" charset="-122"/>
                <a:ea typeface="黑体" panose="02010609060101010101" pitchFamily="49" charset="-122"/>
              </a:rPr>
              <a:t>陈妍蓝</a:t>
            </a:r>
            <a:endParaRPr lang="zh-HK" altLang="zh-HK" sz="2400" dirty="0">
              <a:solidFill>
                <a:srgbClr val="666666"/>
              </a:solidFill>
              <a:latin typeface="黑体" panose="02010609060101010101" pitchFamily="49" charset="-122"/>
              <a:ea typeface="黑体" panose="02010609060101010101" pitchFamily="49" charset="-122"/>
            </a:endParaRPr>
          </a:p>
        </p:txBody>
      </p:sp>
      <p:sp>
        <p:nvSpPr>
          <p:cNvPr id="47" name="矩形 46"/>
          <p:cNvSpPr/>
          <p:nvPr/>
        </p:nvSpPr>
        <p:spPr>
          <a:xfrm>
            <a:off x="2506314" y="3786492"/>
            <a:ext cx="966076" cy="566848"/>
          </a:xfrm>
          <a:prstGeom prst="rect">
            <a:avLst/>
          </a:prstGeom>
          <a:solidFill>
            <a:srgbClr val="E74E3E"/>
          </a:solidFill>
          <a:ln w="38100">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数据 47"/>
          <p:cNvSpPr/>
          <p:nvPr/>
        </p:nvSpPr>
        <p:spPr>
          <a:xfrm>
            <a:off x="2214886" y="4412547"/>
            <a:ext cx="1257504" cy="256935"/>
          </a:xfrm>
          <a:prstGeom prst="flowChartInputOutput">
            <a:avLst/>
          </a:prstGeom>
          <a:solidFill>
            <a:srgbClr val="E74E3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1551461" y="4841102"/>
            <a:ext cx="1458486" cy="369332"/>
          </a:xfrm>
          <a:prstGeom prst="rect">
            <a:avLst/>
          </a:prstGeom>
          <a:noFill/>
        </p:spPr>
        <p:txBody>
          <a:bodyPr wrap="square" rtlCol="0">
            <a:spAutoFit/>
          </a:bodyPr>
          <a:lstStyle/>
          <a:p>
            <a:pPr algn="ctr"/>
            <a:r>
              <a:rPr lang="en-US" altLang="zh-CN" b="1" dirty="0">
                <a:solidFill>
                  <a:srgbClr val="E74E3E"/>
                </a:solidFill>
                <a:latin typeface="黑体" panose="02010609060101010101" pitchFamily="49" charset="-122"/>
                <a:ea typeface="黑体" panose="02010609060101010101" pitchFamily="49" charset="-122"/>
              </a:rPr>
              <a:t>PPT</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50" name="矩形 49"/>
          <p:cNvSpPr/>
          <p:nvPr/>
        </p:nvSpPr>
        <p:spPr>
          <a:xfrm>
            <a:off x="2780096" y="4802523"/>
            <a:ext cx="3352983" cy="461665"/>
          </a:xfrm>
          <a:prstGeom prst="rect">
            <a:avLst/>
          </a:prstGeom>
        </p:spPr>
        <p:txBody>
          <a:bodyPr wrap="square">
            <a:spAutoFit/>
          </a:bodyPr>
          <a:lstStyle/>
          <a:p>
            <a:pPr lvl="0" algn="just"/>
            <a:r>
              <a:rPr lang="zh-CN" altLang="en-US" sz="2400" dirty="0">
                <a:solidFill>
                  <a:srgbClr val="666666"/>
                </a:solidFill>
                <a:latin typeface="黑体" panose="02010609060101010101" pitchFamily="49" charset="-122"/>
                <a:ea typeface="黑体" panose="02010609060101010101" pitchFamily="49" charset="-122"/>
              </a:rPr>
              <a:t>靳泽旭</a:t>
            </a:r>
            <a:endParaRPr lang="zh-HK" altLang="zh-HK" sz="2400" dirty="0">
              <a:solidFill>
                <a:srgbClr val="666666"/>
              </a:solidFill>
              <a:latin typeface="黑体" panose="02010609060101010101" pitchFamily="49" charset="-122"/>
              <a:ea typeface="黑体" panose="02010609060101010101" pitchFamily="49" charset="-122"/>
            </a:endParaRPr>
          </a:p>
        </p:txBody>
      </p:sp>
      <p:sp>
        <p:nvSpPr>
          <p:cNvPr id="51" name="矩形 50"/>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2" name="矩形 5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3" name="文本框 5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4" name="直接连接符 53"/>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56" name="文本框 55"/>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7" name="文本框 56"/>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8" name="文本框 57"/>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59" name="文本框 58"/>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0" name="直接连接符 5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5" name="矩形 64"/>
          <p:cNvSpPr/>
          <p:nvPr/>
        </p:nvSpPr>
        <p:spPr>
          <a:xfrm>
            <a:off x="6762922" y="114524"/>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6" name="文本框 65"/>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7" name="直接连接符 66"/>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1310746" y="101922"/>
            <a:ext cx="1252353" cy="369332"/>
          </a:xfrm>
          <a:prstGeom prst="rect">
            <a:avLst/>
          </a:prstGeom>
          <a:noFill/>
        </p:spPr>
        <p:txBody>
          <a:bodyPr wrap="square" rtlCol="0">
            <a:spAutoFit/>
          </a:bodyPr>
          <a:lstStyle/>
          <a:p>
            <a:pPr algn="ctr"/>
            <a:r>
              <a:rPr lang="zh-CN" altLang="en-US" spc="30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9" name="直接连接符 68"/>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1" name="文本框 70"/>
          <p:cNvSpPr txBox="1"/>
          <p:nvPr/>
        </p:nvSpPr>
        <p:spPr>
          <a:xfrm>
            <a:off x="3945804" y="91284"/>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2" name="文本框 7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6762923"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成员分工</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74" name="直接连接符 7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4902378" y="3670454"/>
            <a:ext cx="1001878" cy="994714"/>
            <a:chOff x="7367401" y="2282771"/>
            <a:chExt cx="1001878" cy="994714"/>
          </a:xfrm>
          <a:solidFill>
            <a:srgbClr val="E74E3E"/>
          </a:solidFill>
        </p:grpSpPr>
        <p:sp>
          <p:nvSpPr>
            <p:cNvPr id="78" name="Freeform 32"/>
            <p:cNvSpPr>
              <a:spLocks/>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79" name="Freeform 33"/>
            <p:cNvSpPr>
              <a:spLocks/>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0" name="Freeform 34"/>
            <p:cNvSpPr>
              <a:spLocks/>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1" name="Freeform 35"/>
            <p:cNvSpPr>
              <a:spLocks/>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2" name="Freeform 36"/>
            <p:cNvSpPr>
              <a:spLocks/>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3" name="Freeform 37"/>
            <p:cNvSpPr>
              <a:spLocks/>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4" name="Freeform 38"/>
            <p:cNvSpPr>
              <a:spLocks/>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5" name="Freeform 39"/>
            <p:cNvSpPr>
              <a:spLocks/>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6" name="Freeform 40"/>
            <p:cNvSpPr>
              <a:spLocks/>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7" name="Freeform 41"/>
            <p:cNvSpPr>
              <a:spLocks/>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88" name="文本框 87"/>
          <p:cNvSpPr txBox="1"/>
          <p:nvPr/>
        </p:nvSpPr>
        <p:spPr>
          <a:xfrm>
            <a:off x="4238582" y="4835250"/>
            <a:ext cx="1458486" cy="646331"/>
          </a:xfrm>
          <a:prstGeom prst="rect">
            <a:avLst/>
          </a:prstGeom>
          <a:noFill/>
        </p:spPr>
        <p:txBody>
          <a:bodyPr wrap="square" rtlCol="0">
            <a:spAutoFit/>
          </a:bodyPr>
          <a:lstStyle/>
          <a:p>
            <a:pPr algn="ctr"/>
            <a:r>
              <a:rPr lang="zh-CN" altLang="en-US" b="1" dirty="0">
                <a:solidFill>
                  <a:srgbClr val="E74E3E"/>
                </a:solidFill>
                <a:latin typeface="黑体" panose="02010609060101010101" pitchFamily="49" charset="-122"/>
                <a:ea typeface="黑体" panose="02010609060101010101" pitchFamily="49" charset="-122"/>
              </a:rPr>
              <a:t>甘特图制作及软件安装：</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89" name="矩形 88"/>
          <p:cNvSpPr/>
          <p:nvPr/>
        </p:nvSpPr>
        <p:spPr>
          <a:xfrm>
            <a:off x="5697068" y="4911219"/>
            <a:ext cx="1750929" cy="461665"/>
          </a:xfrm>
          <a:prstGeom prst="rect">
            <a:avLst/>
          </a:prstGeom>
        </p:spPr>
        <p:txBody>
          <a:bodyPr wrap="square">
            <a:spAutoFit/>
          </a:bodyPr>
          <a:lstStyle/>
          <a:p>
            <a:pPr lvl="0" algn="just"/>
            <a:r>
              <a:rPr lang="zh-CN" altLang="en-US" sz="2400" dirty="0">
                <a:solidFill>
                  <a:srgbClr val="666666"/>
                </a:solidFill>
                <a:latin typeface="黑体" panose="02010609060101010101" pitchFamily="49" charset="-122"/>
                <a:ea typeface="黑体" panose="02010609060101010101" pitchFamily="49" charset="-122"/>
              </a:rPr>
              <a:t>奕吉</a:t>
            </a:r>
            <a:endParaRPr lang="zh-HK" altLang="zh-HK" sz="2400" dirty="0">
              <a:solidFill>
                <a:srgbClr val="666666"/>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00971780"/>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650657" y="1121446"/>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参考资料</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
        <p:nvSpPr>
          <p:cNvPr id="3" name="文本框 2"/>
          <p:cNvSpPr txBox="1"/>
          <p:nvPr/>
        </p:nvSpPr>
        <p:spPr>
          <a:xfrm>
            <a:off x="1006657" y="3807595"/>
            <a:ext cx="7766870" cy="2523768"/>
          </a:xfrm>
          <a:prstGeom prst="rect">
            <a:avLst/>
          </a:prstGeom>
          <a:noFill/>
        </p:spPr>
        <p:txBody>
          <a:bodyPr wrap="none" rtlCol="0">
            <a:spAutoFit/>
          </a:bodyPr>
          <a:lstStyle/>
          <a:p>
            <a:pPr algn="ctr"/>
            <a:r>
              <a:rPr lang="zh-CN" altLang="zh-CN" sz="2000" b="1" spc="300" dirty="0">
                <a:solidFill>
                  <a:schemeClr val="bg1"/>
                </a:solidFill>
                <a:latin typeface="黑体" panose="02010609060101010101" pitchFamily="49" charset="-122"/>
                <a:ea typeface="黑体" panose="02010609060101010101" pitchFamily="49" charset="-122"/>
              </a:rPr>
              <a:t>《软件工程导论（第</a:t>
            </a:r>
            <a:r>
              <a:rPr lang="en-US" altLang="zh-CN" sz="2000" b="1" spc="300" dirty="0">
                <a:solidFill>
                  <a:schemeClr val="bg1"/>
                </a:solidFill>
                <a:latin typeface="黑体" panose="02010609060101010101" pitchFamily="49" charset="-122"/>
                <a:ea typeface="黑体" panose="02010609060101010101" pitchFamily="49" charset="-122"/>
              </a:rPr>
              <a:t>6</a:t>
            </a:r>
            <a:r>
              <a:rPr lang="zh-CN" altLang="zh-CN" sz="2000" b="1" spc="300" dirty="0">
                <a:solidFill>
                  <a:schemeClr val="bg1"/>
                </a:solidFill>
                <a:latin typeface="黑体" panose="02010609060101010101" pitchFamily="49" charset="-122"/>
                <a:ea typeface="黑体" panose="02010609060101010101" pitchFamily="49" charset="-122"/>
              </a:rPr>
              <a:t>版）》张海藩 牟永敏 编著 </a:t>
            </a:r>
            <a:endParaRPr lang="en-US" altLang="zh-CN" sz="2000" b="1" spc="300" dirty="0">
              <a:solidFill>
                <a:schemeClr val="bg1"/>
              </a:solidFill>
              <a:latin typeface="黑体" panose="02010609060101010101" pitchFamily="49" charset="-122"/>
              <a:ea typeface="黑体" panose="02010609060101010101" pitchFamily="49" charset="-122"/>
            </a:endParaRPr>
          </a:p>
          <a:p>
            <a:pPr algn="ctr"/>
            <a:r>
              <a:rPr lang="en-US" altLang="zh-CN" sz="2000" b="1" spc="300" dirty="0">
                <a:solidFill>
                  <a:schemeClr val="bg1"/>
                </a:solidFill>
                <a:latin typeface="黑体" panose="02010609060101010101" pitchFamily="49" charset="-122"/>
                <a:ea typeface="黑体" panose="02010609060101010101" pitchFamily="49" charset="-122"/>
              </a:rPr>
              <a:t>				</a:t>
            </a:r>
            <a:r>
              <a:rPr lang="zh-CN" altLang="zh-CN" sz="2000" b="1" spc="300" dirty="0">
                <a:solidFill>
                  <a:schemeClr val="bg1"/>
                </a:solidFill>
                <a:latin typeface="黑体" panose="02010609060101010101" pitchFamily="49" charset="-122"/>
                <a:ea typeface="黑体" panose="02010609060101010101" pitchFamily="49" charset="-122"/>
              </a:rPr>
              <a:t>清华大学出版社 出版</a:t>
            </a:r>
            <a:endParaRPr lang="en-US" altLang="zh-CN" sz="2000" b="1" spc="300" dirty="0">
              <a:solidFill>
                <a:schemeClr val="bg1"/>
              </a:solidFill>
              <a:latin typeface="黑体" panose="02010609060101010101" pitchFamily="49" charset="-122"/>
              <a:ea typeface="黑体" panose="02010609060101010101" pitchFamily="49" charset="-122"/>
            </a:endParaRPr>
          </a:p>
          <a:p>
            <a:pPr algn="ctr"/>
            <a:endParaRPr lang="zh-CN" altLang="zh-CN" sz="2000" b="1" spc="300" dirty="0">
              <a:solidFill>
                <a:schemeClr val="bg1"/>
              </a:solidFill>
              <a:latin typeface="黑体" panose="02010609060101010101" pitchFamily="49" charset="-122"/>
              <a:ea typeface="黑体" panose="02010609060101010101" pitchFamily="49" charset="-122"/>
            </a:endParaRPr>
          </a:p>
          <a:p>
            <a:pPr algn="ctr"/>
            <a:r>
              <a:rPr lang="zh-CN" altLang="zh-CN" sz="2000" b="1" spc="300" dirty="0">
                <a:solidFill>
                  <a:schemeClr val="bg1"/>
                </a:solidFill>
                <a:latin typeface="黑体" panose="02010609060101010101" pitchFamily="49" charset="-122"/>
                <a:ea typeface="黑体" panose="02010609060101010101" pitchFamily="49" charset="-122"/>
              </a:rPr>
              <a:t>学堂在线 软件工程（自主模式）清华大学刘强副教授授课</a:t>
            </a:r>
            <a:endParaRPr lang="en-US" altLang="zh-CN" sz="2000" b="1" spc="300" dirty="0">
              <a:solidFill>
                <a:schemeClr val="bg1"/>
              </a:solidFill>
              <a:latin typeface="黑体" panose="02010609060101010101" pitchFamily="49" charset="-122"/>
              <a:ea typeface="黑体" panose="02010609060101010101" pitchFamily="49" charset="-122"/>
            </a:endParaRPr>
          </a:p>
          <a:p>
            <a:pPr algn="ctr"/>
            <a:endParaRPr lang="en-US" altLang="zh-CN" sz="2000" b="1" spc="300" dirty="0">
              <a:solidFill>
                <a:schemeClr val="bg1"/>
              </a:solidFill>
              <a:latin typeface="黑体" panose="02010609060101010101" pitchFamily="49" charset="-122"/>
              <a:ea typeface="黑体" panose="02010609060101010101" pitchFamily="49" charset="-122"/>
            </a:endParaRPr>
          </a:p>
          <a:p>
            <a:pPr algn="ctr"/>
            <a:r>
              <a:rPr lang="zh-CN" altLang="zh-CN" sz="2000" b="1" dirty="0">
                <a:solidFill>
                  <a:schemeClr val="bg1"/>
                </a:solidFill>
                <a:latin typeface="黑体" panose="02010609060101010101" pitchFamily="49" charset="-122"/>
                <a:ea typeface="黑体" panose="02010609060101010101" pitchFamily="49" charset="-122"/>
              </a:rPr>
              <a:t>《项目管理知识体系（第</a:t>
            </a:r>
            <a:r>
              <a:rPr lang="en-US" altLang="zh-CN" sz="2000" b="1" dirty="0">
                <a:solidFill>
                  <a:schemeClr val="bg1"/>
                </a:solidFill>
                <a:latin typeface="黑体" panose="02010609060101010101" pitchFamily="49" charset="-122"/>
                <a:ea typeface="黑体" panose="02010609060101010101" pitchFamily="49" charset="-122"/>
              </a:rPr>
              <a:t>6</a:t>
            </a:r>
            <a:r>
              <a:rPr lang="zh-CN" altLang="zh-CN" sz="2000" b="1" dirty="0">
                <a:solidFill>
                  <a:schemeClr val="bg1"/>
                </a:solidFill>
                <a:latin typeface="黑体" panose="02010609060101010101" pitchFamily="49" charset="-122"/>
                <a:ea typeface="黑体" panose="02010609060101010101" pitchFamily="49" charset="-122"/>
              </a:rPr>
              <a:t>版）》中文版</a:t>
            </a:r>
          </a:p>
          <a:p>
            <a:pPr algn="ctr"/>
            <a:endParaRPr lang="zh-CN" altLang="zh-CN" sz="2000" b="1" spc="300" dirty="0">
              <a:solidFill>
                <a:schemeClr val="bg1"/>
              </a:solidFill>
              <a:latin typeface="黑体" panose="02010609060101010101" pitchFamily="49" charset="-122"/>
              <a:ea typeface="黑体" panose="02010609060101010101" pitchFamily="49" charset="-122"/>
            </a:endParaRPr>
          </a:p>
          <a:p>
            <a:pPr algn="ctr"/>
            <a:endParaRPr lang="zh-CN" altLang="en-US" dirty="0"/>
          </a:p>
        </p:txBody>
      </p:sp>
    </p:spTree>
    <p:extLst>
      <p:ext uri="{BB962C8B-B14F-4D97-AF65-F5344CB8AC3E}">
        <p14:creationId xmlns:p14="http://schemas.microsoft.com/office/powerpoint/2010/main" val="3143331810"/>
      </p:ext>
    </p:extLst>
  </p:cSld>
  <p:clrMapOvr>
    <a:overrideClrMapping bg1="lt1" tx1="dk1" bg2="lt2" tx2="dk2" accent1="accent1" accent2="accent2" accent3="accent3" accent4="accent4" accent5="accent5" accent6="accent6" hlink="hlink" folHlink="folHlink"/>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a:latin typeface="黑体" panose="02010609060101010101" pitchFamily="49" charset="-122"/>
                <a:ea typeface="黑体" panose="02010609060101010101" pitchFamily="49" charset="-122"/>
              </a:rPr>
              <a:t>THANKS</a:t>
            </a:r>
            <a:endParaRPr lang="zh-HK" altLang="en-US" sz="6600" b="1" spc="300" dirty="0">
              <a:latin typeface="黑体" panose="02010609060101010101" pitchFamily="49" charset="-122"/>
              <a:ea typeface="黑体" panose="02010609060101010101" pitchFamily="49"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黑体" panose="02010609060101010101" pitchFamily="49" charset="-122"/>
                  <a:ea typeface="黑体" panose="02010609060101010101" pitchFamily="49" charset="-122"/>
                </a:rPr>
                <a:t>小组</a:t>
              </a:r>
              <a:endParaRPr lang="zh-HK" altLang="en-US" sz="2400" b="1" dirty="0">
                <a:latin typeface="黑体" panose="02010609060101010101" pitchFamily="49" charset="-122"/>
                <a:ea typeface="黑体" panose="02010609060101010101" pitchFamily="49"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en-US" altLang="zh-CN" sz="2400" b="1" spc="300" dirty="0">
                  <a:solidFill>
                    <a:srgbClr val="E74E3E"/>
                  </a:solidFill>
                  <a:latin typeface="黑体" panose="02010609060101010101" pitchFamily="49" charset="-122"/>
                  <a:ea typeface="黑体" panose="02010609060101010101" pitchFamily="49" charset="-122"/>
                </a:rPr>
                <a:t>G17</a:t>
              </a:r>
              <a:endParaRPr lang="zh-HK" altLang="en-US" sz="2400" b="1" spc="300" dirty="0">
                <a:solidFill>
                  <a:srgbClr val="E74E3E"/>
                </a:solidFill>
                <a:latin typeface="黑体" panose="02010609060101010101" pitchFamily="49" charset="-122"/>
                <a:ea typeface="黑体" panose="02010609060101010101" pitchFamily="49"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E74E3E"/>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灵感来源</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
          <p:nvSpPr>
            <p:cNvPr id="15" name="矩形 14"/>
            <p:cNvSpPr/>
            <p:nvPr/>
          </p:nvSpPr>
          <p:spPr>
            <a:xfrm>
              <a:off x="4475163" y="3816912"/>
              <a:ext cx="3856037" cy="307777"/>
            </a:xfrm>
            <a:prstGeom prst="rect">
              <a:avLst/>
            </a:prstGeom>
          </p:spPr>
          <p:txBody>
            <a:bodyPr wrap="square">
              <a:spAutoFit/>
            </a:bodyPr>
            <a:lstStyle/>
            <a:p>
              <a:r>
                <a:rPr lang="en-US" altLang="zh-CN" sz="1400" dirty="0">
                  <a:solidFill>
                    <a:schemeClr val="bg1"/>
                  </a:solidFill>
                  <a:latin typeface="黑体" panose="02010609060101010101" pitchFamily="49" charset="-122"/>
                  <a:ea typeface="黑体" panose="02010609060101010101" pitchFamily="49" charset="-122"/>
                </a:rPr>
                <a:t>Because of </a:t>
              </a:r>
              <a:r>
                <a:rPr lang="zh-CN" altLang="en-US" sz="1400" dirty="0">
                  <a:solidFill>
                    <a:schemeClr val="bg1"/>
                  </a:solidFill>
                  <a:latin typeface="黑体" panose="02010609060101010101" pitchFamily="49" charset="-122"/>
                  <a:ea typeface="黑体" panose="02010609060101010101" pitchFamily="49" charset="-122"/>
                </a:rPr>
                <a:t>不爽</a:t>
              </a:r>
              <a:r>
                <a:rPr lang="en-US" altLang="zh-HK" sz="1400" dirty="0">
                  <a:solidFill>
                    <a:schemeClr val="bg1"/>
                  </a:solidFill>
                  <a:latin typeface="黑体" panose="02010609060101010101" pitchFamily="49" charset="-122"/>
                  <a:ea typeface="黑体" panose="02010609060101010101" pitchFamily="49" charset="-122"/>
                </a:rPr>
                <a:t>.</a:t>
              </a:r>
              <a:r>
                <a:rPr lang="zh-HK" altLang="zh-HK" sz="1400" dirty="0">
                  <a:solidFill>
                    <a:schemeClr val="bg1"/>
                  </a:solidFill>
                  <a:latin typeface="黑体" panose="02010609060101010101" pitchFamily="49" charset="-122"/>
                  <a:ea typeface="黑体" panose="02010609060101010101" pitchFamily="49" charset="-122"/>
                  <a:cs typeface="Arial" panose="020B0604020202020204" pitchFamily="34" charset="0"/>
                </a:rPr>
                <a:t> </a:t>
              </a:r>
              <a:endParaRPr lang="zh-HK" altLang="en-US" sz="1400" dirty="0">
                <a:solidFill>
                  <a:schemeClr val="bg1"/>
                </a:solidFill>
              </a:endParaRPr>
            </a:p>
          </p:txBody>
        </p:sp>
      </p:grpSp>
    </p:spTree>
    <p:extLst>
      <p:ext uri="{BB962C8B-B14F-4D97-AF65-F5344CB8AC3E}">
        <p14:creationId xmlns:p14="http://schemas.microsoft.com/office/powerpoint/2010/main" val="3218175742"/>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1249190" y="156050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E74E3E"/>
                </a:solidFill>
                <a:latin typeface="黑体" panose="02010609060101010101" pitchFamily="49" charset="-122"/>
                <a:ea typeface="黑体" panose="02010609060101010101" pitchFamily="49" charset="-122"/>
              </a:rPr>
              <a:t>1</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39" name="矩形 38"/>
          <p:cNvSpPr/>
          <p:nvPr/>
        </p:nvSpPr>
        <p:spPr>
          <a:xfrm>
            <a:off x="2687811" y="1837507"/>
            <a:ext cx="5207000" cy="830997"/>
          </a:xfrm>
          <a:prstGeom prst="rect">
            <a:avLst/>
          </a:prstGeom>
        </p:spPr>
        <p:txBody>
          <a:bodyPr wrap="square">
            <a:spAutoFit/>
          </a:bodyPr>
          <a:lstStyle/>
          <a:p>
            <a:pPr lvl="0" algn="just"/>
            <a:r>
              <a:rPr lang="zh-CN" altLang="en-US" sz="1600" dirty="0">
                <a:solidFill>
                  <a:srgbClr val="666666"/>
                </a:solidFill>
                <a:latin typeface="黑体" panose="02010609060101010101" pitchFamily="49" charset="-122"/>
                <a:ea typeface="黑体" panose="02010609060101010101" pitchFamily="49" charset="-122"/>
              </a:rPr>
              <a:t>团学联、党员之家、校职、计算学院公众号等各种分院或官方或非官方组织微信公众号过于繁杂，还有计算学院的官方微博关注量少得可怜。</a:t>
            </a:r>
            <a:endParaRPr lang="zh-HK" altLang="zh-HK" sz="1600" dirty="0">
              <a:solidFill>
                <a:srgbClr val="666666"/>
              </a:solidFill>
              <a:latin typeface="黑体" panose="02010609060101010101" pitchFamily="49" charset="-122"/>
              <a:ea typeface="黑体" panose="02010609060101010101" pitchFamily="49" charset="-122"/>
            </a:endParaRPr>
          </a:p>
        </p:txBody>
      </p:sp>
      <p:sp>
        <p:nvSpPr>
          <p:cNvPr id="48" name="矩形 47"/>
          <p:cNvSpPr/>
          <p:nvPr/>
        </p:nvSpPr>
        <p:spPr>
          <a:xfrm>
            <a:off x="2687811" y="3121546"/>
            <a:ext cx="5207000" cy="584775"/>
          </a:xfrm>
          <a:prstGeom prst="rect">
            <a:avLst/>
          </a:prstGeom>
        </p:spPr>
        <p:txBody>
          <a:bodyPr wrap="square">
            <a:spAutoFit/>
          </a:bodyPr>
          <a:lstStyle/>
          <a:p>
            <a:pPr lvl="0" algn="just"/>
            <a:r>
              <a:rPr lang="zh-CN" altLang="en-US" sz="1600" dirty="0">
                <a:solidFill>
                  <a:srgbClr val="00B050"/>
                </a:solidFill>
                <a:latin typeface="黑体" panose="02010609060101010101" pitchFamily="49" charset="-122"/>
                <a:ea typeface="黑体" panose="02010609060101010101" pitchFamily="49" charset="-122"/>
              </a:rPr>
              <a:t>计算官网等官方网站总容易被人遗忘导致错过很多竞赛考试报名项目申报的信息</a:t>
            </a:r>
            <a:endParaRPr lang="zh-HK" altLang="zh-HK" sz="1600" dirty="0">
              <a:solidFill>
                <a:srgbClr val="00B050"/>
              </a:solidFill>
              <a:latin typeface="黑体" panose="02010609060101010101" pitchFamily="49" charset="-122"/>
              <a:ea typeface="黑体" panose="02010609060101010101" pitchFamily="49" charset="-122"/>
            </a:endParaRPr>
          </a:p>
        </p:txBody>
      </p:sp>
      <p:sp>
        <p:nvSpPr>
          <p:cNvPr id="37" name="文本框 36"/>
          <p:cNvSpPr txBox="1"/>
          <p:nvPr/>
        </p:nvSpPr>
        <p:spPr>
          <a:xfrm>
            <a:off x="1249190" y="2844547"/>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0B050"/>
                </a:solidFill>
                <a:latin typeface="黑体" panose="02010609060101010101" pitchFamily="49" charset="-122"/>
                <a:ea typeface="黑体" panose="02010609060101010101" pitchFamily="49" charset="-122"/>
              </a:rPr>
              <a:t>2</a:t>
            </a:r>
            <a:endParaRPr lang="zh-HK" altLang="en-US" sz="8000" b="1" dirty="0">
              <a:solidFill>
                <a:srgbClr val="00B050"/>
              </a:solidFill>
              <a:latin typeface="黑体" panose="02010609060101010101" pitchFamily="49" charset="-122"/>
              <a:ea typeface="黑体" panose="02010609060101010101" pitchFamily="49" charset="-122"/>
            </a:endParaRPr>
          </a:p>
        </p:txBody>
      </p:sp>
      <p:sp>
        <p:nvSpPr>
          <p:cNvPr id="49" name="矩形 48"/>
          <p:cNvSpPr/>
          <p:nvPr/>
        </p:nvSpPr>
        <p:spPr>
          <a:xfrm>
            <a:off x="2687811" y="4405585"/>
            <a:ext cx="5207000" cy="584775"/>
          </a:xfrm>
          <a:prstGeom prst="rect">
            <a:avLst/>
          </a:prstGeom>
        </p:spPr>
        <p:txBody>
          <a:bodyPr wrap="square">
            <a:spAutoFit/>
          </a:bodyPr>
          <a:lstStyle/>
          <a:p>
            <a:pPr lvl="0" algn="just"/>
            <a:r>
              <a:rPr lang="zh-CN" altLang="en-US" sz="1600" dirty="0">
                <a:solidFill>
                  <a:srgbClr val="666666"/>
                </a:solidFill>
                <a:latin typeface="黑体" panose="02010609060101010101" pitchFamily="49" charset="-122"/>
                <a:ea typeface="黑体" panose="02010609060101010101" pitchFamily="49" charset="-122"/>
              </a:rPr>
              <a:t>分院悲剧的二课分白卡系统每周都要去官网下载各种</a:t>
            </a:r>
            <a:r>
              <a:rPr lang="en-US" altLang="zh-CN" sz="1600" dirty="0">
                <a:solidFill>
                  <a:srgbClr val="666666"/>
                </a:solidFill>
                <a:latin typeface="黑体" panose="02010609060101010101" pitchFamily="49" charset="-122"/>
                <a:ea typeface="黑体" panose="02010609060101010101" pitchFamily="49" charset="-122"/>
              </a:rPr>
              <a:t>word</a:t>
            </a:r>
            <a:r>
              <a:rPr lang="zh-CN" altLang="en-US" sz="1600" dirty="0">
                <a:solidFill>
                  <a:srgbClr val="666666"/>
                </a:solidFill>
                <a:latin typeface="黑体" panose="02010609060101010101" pitchFamily="49" charset="-122"/>
                <a:ea typeface="黑体" panose="02010609060101010101" pitchFamily="49" charset="-122"/>
              </a:rPr>
              <a:t>在无数人的表格中寻找自己的名字</a:t>
            </a:r>
            <a:endParaRPr lang="zh-HK" altLang="zh-HK" sz="1600" dirty="0">
              <a:solidFill>
                <a:srgbClr val="666666"/>
              </a:solidFill>
              <a:latin typeface="黑体" panose="02010609060101010101" pitchFamily="49" charset="-122"/>
              <a:ea typeface="黑体" panose="02010609060101010101" pitchFamily="49" charset="-122"/>
            </a:endParaRPr>
          </a:p>
        </p:txBody>
      </p:sp>
      <p:sp>
        <p:nvSpPr>
          <p:cNvPr id="38" name="文本框 37"/>
          <p:cNvSpPr txBox="1"/>
          <p:nvPr/>
        </p:nvSpPr>
        <p:spPr>
          <a:xfrm>
            <a:off x="1249190" y="4128586"/>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E74E3E"/>
                </a:solidFill>
                <a:latin typeface="黑体" panose="02010609060101010101" pitchFamily="49" charset="-122"/>
                <a:ea typeface="黑体" panose="02010609060101010101" pitchFamily="49" charset="-122"/>
              </a:rPr>
              <a:t>3</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21" name="矩形 20"/>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矩形 21"/>
          <p:cNvSpPr/>
          <p:nvPr/>
        </p:nvSpPr>
        <p:spPr>
          <a:xfrm>
            <a:off x="5080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文本框 22"/>
          <p:cNvSpPr txBox="1"/>
          <p:nvPr/>
        </p:nvSpPr>
        <p:spPr>
          <a:xfrm>
            <a:off x="25227" y="90225"/>
            <a:ext cx="1280392"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灵感来源</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1" name="文本框 30"/>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2" name="直接连接符 31"/>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663224"/>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a:solidFill>
                    <a:schemeClr val="bg1"/>
                  </a:solidFill>
                  <a:latin typeface="黑体" panose="02010609060101010101" pitchFamily="49" charset="-122"/>
                  <a:ea typeface="黑体" panose="02010609060101010101" pitchFamily="49" charset="-122"/>
                </a:rPr>
                <a:t>项目说明</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217575107"/>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椭圆 30"/>
          <p:cNvSpPr/>
          <p:nvPr/>
        </p:nvSpPr>
        <p:spPr>
          <a:xfrm>
            <a:off x="2412999" y="1121660"/>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A</a:t>
            </a:r>
            <a:endParaRPr lang="zh-HK" altLang="en-US" sz="3600" b="1" dirty="0">
              <a:latin typeface="黑体" panose="02010609060101010101" pitchFamily="49" charset="-122"/>
              <a:ea typeface="黑体" panose="02010609060101010101" pitchFamily="49" charset="-122"/>
            </a:endParaRPr>
          </a:p>
        </p:txBody>
      </p:sp>
      <p:sp>
        <p:nvSpPr>
          <p:cNvPr id="32" name="椭圆 31"/>
          <p:cNvSpPr/>
          <p:nvPr/>
        </p:nvSpPr>
        <p:spPr>
          <a:xfrm>
            <a:off x="3124907" y="2480217"/>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B</a:t>
            </a:r>
            <a:endParaRPr lang="zh-HK" altLang="en-US" sz="3600" b="1" dirty="0">
              <a:latin typeface="黑体" panose="02010609060101010101" pitchFamily="49" charset="-122"/>
              <a:ea typeface="黑体" panose="02010609060101010101" pitchFamily="49" charset="-122"/>
            </a:endParaRPr>
          </a:p>
        </p:txBody>
      </p:sp>
      <p:sp>
        <p:nvSpPr>
          <p:cNvPr id="33" name="椭圆 32"/>
          <p:cNvSpPr/>
          <p:nvPr/>
        </p:nvSpPr>
        <p:spPr>
          <a:xfrm>
            <a:off x="2412999" y="4895159"/>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600" b="1" dirty="0">
                <a:latin typeface="黑体" panose="02010609060101010101" pitchFamily="49" charset="-122"/>
                <a:ea typeface="黑体" panose="02010609060101010101" pitchFamily="49" charset="-122"/>
              </a:rPr>
              <a:t>D</a:t>
            </a:r>
            <a:endParaRPr lang="zh-HK" altLang="en-US" sz="3600" b="1" dirty="0">
              <a:latin typeface="黑体" panose="02010609060101010101" pitchFamily="49" charset="-122"/>
              <a:ea typeface="黑体" panose="02010609060101010101" pitchFamily="49" charset="-122"/>
            </a:endParaRPr>
          </a:p>
        </p:txBody>
      </p:sp>
      <p:cxnSp>
        <p:nvCxnSpPr>
          <p:cNvPr id="35" name="直接连接符 34"/>
          <p:cNvCxnSpPr/>
          <p:nvPr/>
        </p:nvCxnSpPr>
        <p:spPr>
          <a:xfrm flipV="1">
            <a:off x="1428902" y="1855796"/>
            <a:ext cx="584536" cy="94412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1696915" y="2910255"/>
            <a:ext cx="866984" cy="49790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428902" y="4595102"/>
            <a:ext cx="812800" cy="48260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3705773" y="1396395"/>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安卓</a:t>
            </a:r>
            <a:r>
              <a:rPr lang="en-US" altLang="zh-CN" sz="2800" b="1" dirty="0">
                <a:solidFill>
                  <a:srgbClr val="E74E3E"/>
                </a:solidFill>
                <a:latin typeface="黑体" panose="02010609060101010101" pitchFamily="49" charset="-122"/>
                <a:ea typeface="黑体" panose="02010609060101010101" pitchFamily="49" charset="-122"/>
              </a:rPr>
              <a:t>APP</a:t>
            </a:r>
            <a:endParaRPr lang="zh-HK" altLang="en-US" sz="2800" b="1" dirty="0">
              <a:solidFill>
                <a:srgbClr val="E74E3E"/>
              </a:solidFill>
              <a:latin typeface="黑体" panose="02010609060101010101" pitchFamily="49" charset="-122"/>
              <a:ea typeface="黑体" panose="02010609060101010101" pitchFamily="49" charset="-122"/>
            </a:endParaRPr>
          </a:p>
        </p:txBody>
      </p:sp>
      <p:sp>
        <p:nvSpPr>
          <p:cNvPr id="45" name="文本框 44"/>
          <p:cNvSpPr txBox="1"/>
          <p:nvPr/>
        </p:nvSpPr>
        <p:spPr>
          <a:xfrm>
            <a:off x="4251313" y="2651281"/>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信息平台</a:t>
            </a:r>
            <a:endParaRPr lang="zh-HK" altLang="en-US" sz="2800" b="1" dirty="0">
              <a:solidFill>
                <a:srgbClr val="E74E3E"/>
              </a:solidFill>
              <a:latin typeface="黑体" panose="02010609060101010101" pitchFamily="49" charset="-122"/>
              <a:ea typeface="黑体" panose="02010609060101010101" pitchFamily="49" charset="-122"/>
            </a:endParaRPr>
          </a:p>
        </p:txBody>
      </p:sp>
      <p:sp>
        <p:nvSpPr>
          <p:cNvPr id="47" name="文本框 46"/>
          <p:cNvSpPr txBox="1"/>
          <p:nvPr/>
        </p:nvSpPr>
        <p:spPr>
          <a:xfrm>
            <a:off x="3890412" y="5272314"/>
            <a:ext cx="2634762"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面向全院师生</a:t>
            </a:r>
            <a:endParaRPr lang="zh-HK" altLang="en-US" sz="2800" b="1" dirty="0">
              <a:solidFill>
                <a:srgbClr val="E74E3E"/>
              </a:solidFill>
              <a:latin typeface="黑体" panose="02010609060101010101" pitchFamily="49" charset="-122"/>
              <a:ea typeface="黑体" panose="02010609060101010101" pitchFamily="49" charset="-122"/>
            </a:endParaRPr>
          </a:p>
        </p:txBody>
      </p:sp>
      <p:pic>
        <p:nvPicPr>
          <p:cNvPr id="17" name="图片 16"/>
          <p:cNvPicPr>
            <a:picLocks noChangeAspect="1"/>
          </p:cNvPicPr>
          <p:nvPr/>
        </p:nvPicPr>
        <p:blipFill rotWithShape="1">
          <a:blip r:embed="rId2" cstate="print"/>
          <a:srcRect l="48207"/>
          <a:stretch/>
        </p:blipFill>
        <p:spPr>
          <a:xfrm>
            <a:off x="-660" y="2084120"/>
            <a:ext cx="1554054" cy="3000649"/>
          </a:xfrm>
          <a:prstGeom prst="rect">
            <a:avLst/>
          </a:prstGeom>
          <a:effectLst>
            <a:outerShdw blurRad="63500" sx="102000" sy="102000" algn="ctr" rotWithShape="0">
              <a:prstClr val="black">
                <a:alpha val="40000"/>
              </a:prstClr>
            </a:outerShdw>
          </a:effectLst>
        </p:spPr>
      </p:pic>
      <p:sp>
        <p:nvSpPr>
          <p:cNvPr id="66" name="矩形 65"/>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7" name="矩形 66"/>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8" name="文本框 67"/>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9" name="直接连接符 68"/>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71" name="文本框 70"/>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72" name="文本框 71"/>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5" name="直接连接符 74"/>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060700" y="3773725"/>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C</a:t>
            </a:r>
            <a:endParaRPr lang="zh-HK" altLang="en-US" sz="3600" b="1" dirty="0">
              <a:latin typeface="黑体" panose="02010609060101010101" pitchFamily="49" charset="-122"/>
              <a:ea typeface="黑体" panose="02010609060101010101" pitchFamily="49" charset="-122"/>
            </a:endParaRPr>
          </a:p>
        </p:txBody>
      </p:sp>
      <p:cxnSp>
        <p:nvCxnSpPr>
          <p:cNvPr id="29" name="直接连接符 28"/>
          <p:cNvCxnSpPr/>
          <p:nvPr/>
        </p:nvCxnSpPr>
        <p:spPr>
          <a:xfrm>
            <a:off x="1732677" y="3917816"/>
            <a:ext cx="984097" cy="24015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353474" y="4109602"/>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报名平台</a:t>
            </a:r>
            <a:endParaRPr lang="zh-HK" altLang="en-US" sz="2800" b="1" dirty="0">
              <a:solidFill>
                <a:srgbClr val="E74E3E"/>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54188106"/>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42950" y="1292595"/>
            <a:ext cx="307812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项目方案设计联系人</a:t>
            </a: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7" name="表格 16"/>
          <p:cNvGraphicFramePr>
            <a:graphicFrameLocks noGrp="1"/>
          </p:cNvGraphicFramePr>
          <p:nvPr>
            <p:extLst>
              <p:ext uri="{D42A27DB-BD31-4B8C-83A1-F6EECF244321}">
                <p14:modId xmlns:p14="http://schemas.microsoft.com/office/powerpoint/2010/main" val="3460301573"/>
              </p:ext>
            </p:extLst>
          </p:nvPr>
        </p:nvGraphicFramePr>
        <p:xfrm>
          <a:off x="42950" y="2871102"/>
          <a:ext cx="9101049" cy="1933736"/>
        </p:xfrm>
        <a:graphic>
          <a:graphicData uri="http://schemas.openxmlformats.org/drawingml/2006/table">
            <a:tbl>
              <a:tblPr>
                <a:tableStyleId>{5C22544A-7EE6-4342-B048-85BDC9FD1C3A}</a:tableStyleId>
              </a:tblPr>
              <a:tblGrid>
                <a:gridCol w="1800771">
                  <a:extLst>
                    <a:ext uri="{9D8B030D-6E8A-4147-A177-3AD203B41FA5}">
                      <a16:colId xmlns:a16="http://schemas.microsoft.com/office/drawing/2014/main" val="2488357973"/>
                    </a:ext>
                  </a:extLst>
                </a:gridCol>
                <a:gridCol w="1800771">
                  <a:extLst>
                    <a:ext uri="{9D8B030D-6E8A-4147-A177-3AD203B41FA5}">
                      <a16:colId xmlns:a16="http://schemas.microsoft.com/office/drawing/2014/main" val="1523423383"/>
                    </a:ext>
                  </a:extLst>
                </a:gridCol>
                <a:gridCol w="1801839">
                  <a:extLst>
                    <a:ext uri="{9D8B030D-6E8A-4147-A177-3AD203B41FA5}">
                      <a16:colId xmlns:a16="http://schemas.microsoft.com/office/drawing/2014/main" val="2908679509"/>
                    </a:ext>
                  </a:extLst>
                </a:gridCol>
                <a:gridCol w="1854175">
                  <a:extLst>
                    <a:ext uri="{9D8B030D-6E8A-4147-A177-3AD203B41FA5}">
                      <a16:colId xmlns:a16="http://schemas.microsoft.com/office/drawing/2014/main" val="3038109784"/>
                    </a:ext>
                  </a:extLst>
                </a:gridCol>
                <a:gridCol w="1843493">
                  <a:extLst>
                    <a:ext uri="{9D8B030D-6E8A-4147-A177-3AD203B41FA5}">
                      <a16:colId xmlns:a16="http://schemas.microsoft.com/office/drawing/2014/main" val="839259767"/>
                    </a:ext>
                  </a:extLst>
                </a:gridCol>
              </a:tblGrid>
              <a:tr h="308174">
                <a:tc>
                  <a:txBody>
                    <a:bodyPr/>
                    <a:lstStyle/>
                    <a:p>
                      <a:pPr algn="l">
                        <a:spcAft>
                          <a:spcPts val="0"/>
                        </a:spcAft>
                      </a:pPr>
                      <a:r>
                        <a:rPr lang="zh-CN" sz="2000" kern="100">
                          <a:effectLst/>
                        </a:rPr>
                        <a:t>责任人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l">
                        <a:spcAft>
                          <a:spcPts val="0"/>
                        </a:spcAft>
                      </a:pPr>
                      <a:r>
                        <a:rPr lang="zh-CN" sz="2000" kern="100">
                          <a:effectLst/>
                        </a:rPr>
                        <a:t>角色</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l">
                        <a:spcAft>
                          <a:spcPts val="0"/>
                        </a:spcAft>
                      </a:pPr>
                      <a:r>
                        <a:rPr lang="zh-CN" sz="2000" kern="100">
                          <a:effectLst/>
                        </a:rPr>
                        <a:t>微信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l">
                        <a:spcAft>
                          <a:spcPts val="0"/>
                        </a:spcAft>
                      </a:pPr>
                      <a:r>
                        <a:rPr lang="zh-CN" sz="2000" kern="100">
                          <a:effectLst/>
                        </a:rPr>
                        <a:t>办公室</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l">
                        <a:spcAft>
                          <a:spcPts val="0"/>
                        </a:spcAft>
                      </a:pPr>
                      <a:r>
                        <a:rPr lang="zh-CN" sz="2000" kern="100">
                          <a:effectLst/>
                        </a:rPr>
                        <a:t>电话</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a16="http://schemas.microsoft.com/office/drawing/2014/main" val="1017162274"/>
                  </a:ext>
                </a:extLst>
              </a:tr>
              <a:tr h="616348">
                <a:tc>
                  <a:txBody>
                    <a:bodyPr/>
                    <a:lstStyle/>
                    <a:p>
                      <a:pPr algn="just">
                        <a:spcAft>
                          <a:spcPts val="0"/>
                        </a:spcAft>
                      </a:pPr>
                      <a:r>
                        <a:rPr lang="zh-CN" sz="2000" kern="100">
                          <a:effectLst/>
                        </a:rPr>
                        <a:t>杨枨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dirty="0">
                          <a:effectLst/>
                        </a:rPr>
                        <a:t>项目发布人、教师</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dirty="0" err="1">
                          <a:effectLst/>
                        </a:rPr>
                        <a:t>HolleyYang</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理四</a:t>
                      </a:r>
                      <a:r>
                        <a:rPr lang="en-US" sz="2000" kern="100">
                          <a:effectLst/>
                        </a:rPr>
                        <a:t>504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13357102333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a16="http://schemas.microsoft.com/office/drawing/2014/main" val="3197442589"/>
                  </a:ext>
                </a:extLst>
              </a:tr>
              <a:tr h="308174">
                <a:tc>
                  <a:txBody>
                    <a:bodyPr/>
                    <a:lstStyle/>
                    <a:p>
                      <a:pPr algn="just">
                        <a:spcAft>
                          <a:spcPts val="0"/>
                        </a:spcAft>
                      </a:pPr>
                      <a:r>
                        <a:rPr lang="zh-CN" sz="2000" kern="100">
                          <a:effectLst/>
                        </a:rPr>
                        <a:t>奕吉</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小组组长</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MrYiOOO</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13625749926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a16="http://schemas.microsoft.com/office/drawing/2014/main" val="3678646944"/>
                  </a:ext>
                </a:extLst>
              </a:tr>
              <a:tr h="348893">
                <a:tc>
                  <a:txBody>
                    <a:bodyPr/>
                    <a:lstStyle/>
                    <a:p>
                      <a:pPr algn="just">
                        <a:spcAft>
                          <a:spcPts val="0"/>
                        </a:spcAft>
                      </a:pPr>
                      <a:r>
                        <a:rPr lang="zh-CN" sz="2300" kern="100">
                          <a:effectLst/>
                        </a:rPr>
                        <a:t>陈妍蓝</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组员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blue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a:effectLst/>
                        </a:rPr>
                        <a:t>15858257692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a16="http://schemas.microsoft.com/office/drawing/2014/main" val="866154757"/>
                  </a:ext>
                </a:extLst>
              </a:tr>
              <a:tr h="348893">
                <a:tc>
                  <a:txBody>
                    <a:bodyPr/>
                    <a:lstStyle/>
                    <a:p>
                      <a:pPr algn="just">
                        <a:spcAft>
                          <a:spcPts val="0"/>
                        </a:spcAft>
                      </a:pPr>
                      <a:r>
                        <a:rPr lang="zh-CN" sz="2300" kern="100">
                          <a:effectLst/>
                        </a:rPr>
                        <a:t>靳泽旭</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组员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dirty="0">
                          <a:effectLst/>
                        </a:rPr>
                        <a:t> T1213121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zh-CN" sz="2000" kern="100">
                          <a:effectLst/>
                        </a:rPr>
                        <a:t>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tc>
                  <a:txBody>
                    <a:bodyPr/>
                    <a:lstStyle/>
                    <a:p>
                      <a:pPr algn="just">
                        <a:spcAft>
                          <a:spcPts val="0"/>
                        </a:spcAft>
                      </a:pPr>
                      <a:r>
                        <a:rPr lang="en-US" sz="2000" kern="100" dirty="0">
                          <a:effectLst/>
                        </a:rPr>
                        <a:t> 18072799973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29949" marR="129949" marT="0" marB="0"/>
                </a:tc>
                <a:extLst>
                  <a:ext uri="{0D108BD9-81ED-4DB2-BD59-A6C34878D82A}">
                    <a16:rowId xmlns:a16="http://schemas.microsoft.com/office/drawing/2014/main" val="923766175"/>
                  </a:ext>
                </a:extLst>
              </a:tr>
            </a:tbl>
          </a:graphicData>
        </a:graphic>
      </p:graphicFrame>
    </p:spTree>
    <p:extLst>
      <p:ext uri="{BB962C8B-B14F-4D97-AF65-F5344CB8AC3E}">
        <p14:creationId xmlns:p14="http://schemas.microsoft.com/office/powerpoint/2010/main" val="871023808"/>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118"/>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0" name="矩形 119"/>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1" name="文本框 120"/>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22" name="直接连接符 121"/>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23" name="文本框 122"/>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124" name="文本框 123"/>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25" name="文本框 124"/>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6" name="文本框 125"/>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7" name="文本框 126"/>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28" name="直接连接符 127"/>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642104" y="1349259"/>
            <a:ext cx="1325293" cy="410961"/>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文件</a:t>
            </a:r>
          </a:p>
        </p:txBody>
      </p:sp>
      <p:graphicFrame>
        <p:nvGraphicFramePr>
          <p:cNvPr id="2" name="表格 1"/>
          <p:cNvGraphicFramePr>
            <a:graphicFrameLocks noGrp="1"/>
          </p:cNvGraphicFramePr>
          <p:nvPr>
            <p:extLst>
              <p:ext uri="{D42A27DB-BD31-4B8C-83A1-F6EECF244321}">
                <p14:modId xmlns:p14="http://schemas.microsoft.com/office/powerpoint/2010/main" val="1363018546"/>
              </p:ext>
            </p:extLst>
          </p:nvPr>
        </p:nvGraphicFramePr>
        <p:xfrm>
          <a:off x="982981" y="1954534"/>
          <a:ext cx="7075340" cy="4160520"/>
        </p:xfrm>
        <a:graphic>
          <a:graphicData uri="http://schemas.openxmlformats.org/drawingml/2006/table">
            <a:tbl>
              <a:tblPr>
                <a:tableStyleId>{5C22544A-7EE6-4342-B048-85BDC9FD1C3A}</a:tableStyleId>
              </a:tblPr>
              <a:tblGrid>
                <a:gridCol w="939086">
                  <a:extLst>
                    <a:ext uri="{9D8B030D-6E8A-4147-A177-3AD203B41FA5}">
                      <a16:colId xmlns:a16="http://schemas.microsoft.com/office/drawing/2014/main" val="3677290438"/>
                    </a:ext>
                  </a:extLst>
                </a:gridCol>
                <a:gridCol w="3665324">
                  <a:extLst>
                    <a:ext uri="{9D8B030D-6E8A-4147-A177-3AD203B41FA5}">
                      <a16:colId xmlns:a16="http://schemas.microsoft.com/office/drawing/2014/main" val="2615688293"/>
                    </a:ext>
                  </a:extLst>
                </a:gridCol>
                <a:gridCol w="898015">
                  <a:extLst>
                    <a:ext uri="{9D8B030D-6E8A-4147-A177-3AD203B41FA5}">
                      <a16:colId xmlns:a16="http://schemas.microsoft.com/office/drawing/2014/main" val="1417580038"/>
                    </a:ext>
                  </a:extLst>
                </a:gridCol>
                <a:gridCol w="1572915">
                  <a:extLst>
                    <a:ext uri="{9D8B030D-6E8A-4147-A177-3AD203B41FA5}">
                      <a16:colId xmlns:a16="http://schemas.microsoft.com/office/drawing/2014/main" val="2843521725"/>
                    </a:ext>
                  </a:extLst>
                </a:gridCol>
              </a:tblGrid>
              <a:tr h="416052">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编号</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名称</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形式</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介质</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686571995"/>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1</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《项目可行性报告》</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445833065"/>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2</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《项目管理计划》</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442256953"/>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4</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《需求开发计划》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2026390158"/>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5</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《软件需求规格说明书》</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633313079"/>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6</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《系统设计计划》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2986503695"/>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7</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《编码与系统实现计划》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419198556"/>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8</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《培训计划》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942598259"/>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9</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《系统维护计划》</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电子</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027853534"/>
                  </a:ext>
                </a:extLst>
              </a:tr>
              <a:tr h="416052">
                <a:tc>
                  <a:txBody>
                    <a:bodyPr/>
                    <a:lstStyle/>
                    <a:p>
                      <a:pPr algn="just">
                        <a:spcAft>
                          <a:spcPts val="0"/>
                        </a:spcAft>
                      </a:pPr>
                      <a:r>
                        <a:rPr lang="en-US" sz="1800" kern="100">
                          <a:solidFill>
                            <a:srgbClr val="666666"/>
                          </a:solidFill>
                          <a:effectLst/>
                          <a:latin typeface="黑体" panose="02010609060101010101" pitchFamily="49" charset="-122"/>
                          <a:ea typeface="黑体" panose="02010609060101010101" pitchFamily="49" charset="-122"/>
                        </a:rPr>
                        <a:t>10</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项目总结报告</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a:solidFill>
                            <a:srgbClr val="666666"/>
                          </a:solidFill>
                          <a:effectLst/>
                          <a:latin typeface="黑体" panose="02010609060101010101" pitchFamily="49" charset="-122"/>
                          <a:ea typeface="黑体" panose="02010609060101010101" pitchFamily="49" charset="-122"/>
                        </a:rPr>
                        <a:t>文档</a:t>
                      </a:r>
                      <a:endParaRPr lang="zh-CN" sz="1800" kern="10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kern="100" dirty="0">
                          <a:solidFill>
                            <a:srgbClr val="666666"/>
                          </a:solidFill>
                          <a:effectLst/>
                          <a:latin typeface="黑体" panose="02010609060101010101" pitchFamily="49" charset="-122"/>
                          <a:ea typeface="黑体" panose="02010609060101010101" pitchFamily="49" charset="-122"/>
                        </a:rPr>
                        <a:t>电子</a:t>
                      </a:r>
                      <a:endParaRPr lang="zh-CN" sz="1800" kern="100" dirty="0">
                        <a:solidFill>
                          <a:srgbClr val="6666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076653101"/>
                  </a:ext>
                </a:extLst>
              </a:tr>
            </a:tbl>
          </a:graphicData>
        </a:graphic>
      </p:graphicFrame>
    </p:spTree>
    <p:extLst>
      <p:ext uri="{BB962C8B-B14F-4D97-AF65-F5344CB8AC3E}">
        <p14:creationId xmlns:p14="http://schemas.microsoft.com/office/powerpoint/2010/main" val="1099469814"/>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642104" y="1349259"/>
            <a:ext cx="1920995"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移交的产品</a:t>
            </a:r>
          </a:p>
        </p:txBody>
      </p:sp>
      <p:sp>
        <p:nvSpPr>
          <p:cNvPr id="57" name="文本框 56"/>
          <p:cNvSpPr txBox="1"/>
          <p:nvPr/>
        </p:nvSpPr>
        <p:spPr>
          <a:xfrm>
            <a:off x="1253951" y="2064840"/>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E74E3E"/>
                </a:solidFill>
                <a:latin typeface="黑体" panose="02010609060101010101" pitchFamily="49" charset="-122"/>
                <a:ea typeface="黑体" panose="02010609060101010101" pitchFamily="49" charset="-122"/>
              </a:rPr>
              <a:t>1</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58" name="矩形 57"/>
          <p:cNvSpPr/>
          <p:nvPr/>
        </p:nvSpPr>
        <p:spPr>
          <a:xfrm>
            <a:off x="2799817" y="2341839"/>
            <a:ext cx="5207000" cy="646331"/>
          </a:xfrm>
          <a:prstGeom prst="rect">
            <a:avLst/>
          </a:prstGeom>
        </p:spPr>
        <p:txBody>
          <a:bodyPr wrap="square">
            <a:spAutoFit/>
          </a:bodyPr>
          <a:lstStyle/>
          <a:p>
            <a:pPr lvl="0" algn="just"/>
            <a:r>
              <a:rPr lang="zh-CN" altLang="zh-CN" dirty="0">
                <a:solidFill>
                  <a:srgbClr val="666666"/>
                </a:solidFill>
              </a:rPr>
              <a:t>最终的软件对象：源程序，可执行程序，安装软件，安装源程序文件，配置文件等。</a:t>
            </a:r>
            <a:endParaRPr lang="zh-HK" altLang="zh-HK" sz="1600" dirty="0">
              <a:solidFill>
                <a:srgbClr val="666666"/>
              </a:solidFill>
              <a:latin typeface="黑体" panose="02010609060101010101" pitchFamily="49" charset="-122"/>
              <a:ea typeface="黑体" panose="02010609060101010101" pitchFamily="49" charset="-122"/>
            </a:endParaRPr>
          </a:p>
        </p:txBody>
      </p:sp>
      <p:sp>
        <p:nvSpPr>
          <p:cNvPr id="59" name="矩形 58"/>
          <p:cNvSpPr/>
          <p:nvPr/>
        </p:nvSpPr>
        <p:spPr>
          <a:xfrm>
            <a:off x="2799817" y="3725905"/>
            <a:ext cx="5207000" cy="646331"/>
          </a:xfrm>
          <a:prstGeom prst="rect">
            <a:avLst/>
          </a:prstGeom>
        </p:spPr>
        <p:txBody>
          <a:bodyPr wrap="square">
            <a:spAutoFit/>
          </a:bodyPr>
          <a:lstStyle/>
          <a:p>
            <a:pPr lvl="0" algn="just"/>
            <a:r>
              <a:rPr lang="zh-CN" altLang="zh-CN" dirty="0">
                <a:solidFill>
                  <a:srgbClr val="00B050"/>
                </a:solidFill>
              </a:rPr>
              <a:t>需提交的用户文档：需求规格说明书，帮助手册，每种文档的内容和名称等。</a:t>
            </a:r>
            <a:endParaRPr lang="zh-HK" altLang="zh-HK" sz="1600" dirty="0">
              <a:solidFill>
                <a:srgbClr val="00B050"/>
              </a:solidFill>
              <a:latin typeface="黑体" panose="02010609060101010101" pitchFamily="49" charset="-122"/>
              <a:ea typeface="黑体" panose="02010609060101010101" pitchFamily="49" charset="-122"/>
            </a:endParaRPr>
          </a:p>
        </p:txBody>
      </p:sp>
      <p:sp>
        <p:nvSpPr>
          <p:cNvPr id="60" name="文本框 59"/>
          <p:cNvSpPr txBox="1"/>
          <p:nvPr/>
        </p:nvSpPr>
        <p:spPr>
          <a:xfrm>
            <a:off x="1253951" y="3348879"/>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0B050"/>
                </a:solidFill>
                <a:latin typeface="黑体" panose="02010609060101010101" pitchFamily="49" charset="-122"/>
                <a:ea typeface="黑体" panose="02010609060101010101" pitchFamily="49" charset="-122"/>
              </a:rPr>
              <a:t>2</a:t>
            </a:r>
            <a:endParaRPr lang="zh-HK" altLang="en-US" sz="8000" b="1" dirty="0">
              <a:solidFill>
                <a:srgbClr val="00B050"/>
              </a:solidFill>
              <a:latin typeface="黑体" panose="02010609060101010101" pitchFamily="49" charset="-122"/>
              <a:ea typeface="黑体" panose="02010609060101010101" pitchFamily="49" charset="-122"/>
            </a:endParaRPr>
          </a:p>
        </p:txBody>
      </p:sp>
      <p:sp>
        <p:nvSpPr>
          <p:cNvPr id="61" name="矩形 60"/>
          <p:cNvSpPr/>
          <p:nvPr/>
        </p:nvSpPr>
        <p:spPr>
          <a:xfrm>
            <a:off x="2799817" y="5109971"/>
            <a:ext cx="5207000" cy="369332"/>
          </a:xfrm>
          <a:prstGeom prst="rect">
            <a:avLst/>
          </a:prstGeom>
        </p:spPr>
        <p:txBody>
          <a:bodyPr wrap="square">
            <a:spAutoFit/>
          </a:bodyPr>
          <a:lstStyle/>
          <a:p>
            <a:pPr lvl="0" algn="just"/>
            <a:r>
              <a:rPr lang="zh-CN" altLang="zh-CN" dirty="0">
                <a:solidFill>
                  <a:srgbClr val="666666"/>
                </a:solidFill>
              </a:rPr>
              <a:t>应当提供的服务：提供安装、运行、支持等服务。</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62" name="文本框 61"/>
          <p:cNvSpPr txBox="1"/>
          <p:nvPr/>
        </p:nvSpPr>
        <p:spPr>
          <a:xfrm>
            <a:off x="1253951" y="463291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E74E3E"/>
                </a:solidFill>
                <a:latin typeface="黑体" panose="02010609060101010101" pitchFamily="49" charset="-122"/>
                <a:ea typeface="黑体" panose="02010609060101010101" pitchFamily="49" charset="-122"/>
              </a:rPr>
              <a:t>3</a:t>
            </a:r>
            <a:endParaRPr lang="zh-HK" altLang="en-US" sz="8000" b="1" dirty="0">
              <a:solidFill>
                <a:srgbClr val="E74E3E"/>
              </a:solidFill>
              <a:latin typeface="黑体" panose="02010609060101010101" pitchFamily="49" charset="-122"/>
              <a:ea typeface="黑体" panose="02010609060101010101" pitchFamily="49" charset="-122"/>
            </a:endParaRPr>
          </a:p>
        </p:txBody>
      </p:sp>
      <p:sp>
        <p:nvSpPr>
          <p:cNvPr id="63" name="矩形 62"/>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矩形 63"/>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5" name="文本框 64"/>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灵感来源</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6" name="直接连接符 65"/>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8" name="文本框 67"/>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9" name="文本框 68"/>
          <p:cNvSpPr txBox="1"/>
          <p:nvPr/>
        </p:nvSpPr>
        <p:spPr>
          <a:xfrm>
            <a:off x="4043710"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支持条件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0" name="文本框 69"/>
          <p:cNvSpPr txBox="1"/>
          <p:nvPr/>
        </p:nvSpPr>
        <p:spPr>
          <a:xfrm>
            <a:off x="5403317"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计划要点</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1" name="文本框 70"/>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2" name="直接连接符 71"/>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636"/>
      </p:ext>
    </p:extLst>
  </p:cSld>
  <p:clrMapOvr>
    <a:masterClrMapping/>
  </p:clrMapOvr>
  <p:transition>
    <p:wipe/>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1279</TotalTime>
  <Words>1485</Words>
  <Application>Microsoft Office PowerPoint</Application>
  <PresentationFormat>全屏显示(4:3)</PresentationFormat>
  <Paragraphs>389</Paragraphs>
  <Slides>27</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27</vt:i4>
      </vt:variant>
    </vt:vector>
  </HeadingPairs>
  <TitlesOfParts>
    <vt:vector size="36" baseType="lpstr">
      <vt:lpstr>新細明體</vt:lpstr>
      <vt:lpstr>黑体</vt:lpstr>
      <vt:lpstr>宋体</vt:lpstr>
      <vt:lpstr>Arial</vt:lpstr>
      <vt:lpstr>Calibri</vt:lpstr>
      <vt:lpstr>Calibri Light</vt:lpstr>
      <vt:lpstr>Times New Roman</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陈妍蓝</cp:lastModifiedBy>
  <cp:revision>140</cp:revision>
  <dcterms:created xsi:type="dcterms:W3CDTF">2015-02-19T23:46:49Z</dcterms:created>
  <dcterms:modified xsi:type="dcterms:W3CDTF">2017-04-04T10:08:18Z</dcterms:modified>
</cp:coreProperties>
</file>