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65" r:id="rId6"/>
    <p:sldId id="335" r:id="rId7"/>
    <p:sldId id="336" r:id="rId8"/>
    <p:sldId id="293" r:id="rId9"/>
    <p:sldId id="277" r:id="rId10"/>
    <p:sldId id="311" r:id="rId11"/>
    <p:sldId id="275" r:id="rId12"/>
    <p:sldId id="299" r:id="rId13"/>
    <p:sldId id="337" r:id="rId14"/>
    <p:sldId id="292" r:id="rId15"/>
    <p:sldId id="300" r:id="rId16"/>
    <p:sldId id="302" r:id="rId17"/>
    <p:sldId id="312" r:id="rId18"/>
    <p:sldId id="333" r:id="rId19"/>
    <p:sldId id="334" r:id="rId20"/>
    <p:sldId id="313" r:id="rId21"/>
    <p:sldId id="303" r:id="rId22"/>
    <p:sldId id="321" r:id="rId23"/>
    <p:sldId id="322" r:id="rId24"/>
    <p:sldId id="323" r:id="rId25"/>
    <p:sldId id="327" r:id="rId26"/>
    <p:sldId id="326" r:id="rId27"/>
    <p:sldId id="316" r:id="rId28"/>
    <p:sldId id="317" r:id="rId29"/>
    <p:sldId id="318" r:id="rId30"/>
    <p:sldId id="291" r:id="rId31"/>
    <p:sldId id="306" r:id="rId32"/>
    <p:sldId id="338" r:id="rId33"/>
    <p:sldId id="339" r:id="rId34"/>
    <p:sldId id="331" r:id="rId35"/>
    <p:sldId id="304" r:id="rId36"/>
    <p:sldId id="305" r:id="rId37"/>
    <p:sldId id="290" r:id="rId38"/>
    <p:sldId id="315" r:id="rId39"/>
    <p:sldId id="329" r:id="rId40"/>
    <p:sldId id="307" r:id="rId41"/>
    <p:sldId id="309" r:id="rId42"/>
    <p:sldId id="332" r:id="rId43"/>
    <p:sldId id="308" r:id="rId44"/>
    <p:sldId id="295" r:id="rId45"/>
    <p:sldId id="272" r:id="rId46"/>
    <p:sldId id="328" r:id="rId47"/>
    <p:sldId id="296" r:id="rId48"/>
    <p:sldId id="288" r:id="rId49"/>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E74E3E"/>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91" autoAdjust="0"/>
    <p:restoredTop sz="94660" autoAdjust="0"/>
  </p:normalViewPr>
  <p:slideViewPr>
    <p:cSldViewPr snapToGrid="0" showGuides="1">
      <p:cViewPr varScale="1">
        <p:scale>
          <a:sx n="87" d="100"/>
          <a:sy n="87" d="100"/>
        </p:scale>
        <p:origin x="-1166" y="-86"/>
      </p:cViewPr>
      <p:guideLst>
        <p:guide orient="horz" pos="255"/>
        <p:guide orient="horz" pos="1185"/>
        <p:guide orient="horz" pos="2319"/>
        <p:guide orient="horz" pos="3226"/>
        <p:guide pos="5125"/>
        <p:guide pos="1519"/>
      </p:guideLst>
    </p:cSldViewPr>
  </p:slideViewPr>
  <p:outlineViewPr>
    <p:cViewPr>
      <p:scale>
        <a:sx n="33" d="100"/>
        <a:sy n="33" d="100"/>
      </p:scale>
      <p:origin x="0" y="1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2T15:01:47.859" idx="1">
    <p:pos x="10" y="10"/>
    <p:text/>
    <p:extLst>
      <p:ext uri="{C676402C-5697-4E1C-873F-D02D1690AC5C}">
        <p15:threadingInfo xmlns=""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comments" Target="../comments/commen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我们毕业啦</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其实是答辩的标题地方</a:t>
            </a:r>
            <a:r>
              <a:rPr lang="en-US" altLang="zh-CN" sz="1600" b="1" spc="300" dirty="0">
                <a:solidFill>
                  <a:schemeClr val="bg1"/>
                </a:solidFill>
                <a:latin typeface="黑体" panose="02010609060101010101" pitchFamily="49" charset="-122"/>
                <a:ea typeface="黑体" panose="02010609060101010101" pitchFamily="49" charset="-122"/>
              </a:rPr>
              <a:t>/</a:t>
            </a:r>
            <a:r>
              <a:rPr lang="en-US" altLang="zh-CN" sz="1600" b="1" spc="300" dirty="0" err="1">
                <a:solidFill>
                  <a:schemeClr val="bg1"/>
                </a:solidFill>
                <a:latin typeface="黑体" panose="02010609060101010101" pitchFamily="49" charset="-122"/>
                <a:ea typeface="黑体" panose="02010609060101010101" pitchFamily="49" charset="-122"/>
              </a:rPr>
              <a:t>mj</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大城小事</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分院综合信息咨询管理平台</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小组</a:t>
            </a:r>
            <a:endParaRPr lang="zh-HK" altLang="en-US" sz="2000" b="1" spc="300" dirty="0">
              <a:latin typeface="黑体" panose="02010609060101010101" pitchFamily="49" charset="-122"/>
              <a:ea typeface="黑体" panose="02010609060101010101" pitchFamily="49"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组长</a:t>
            </a:r>
            <a:endParaRPr lang="zh-HK" altLang="en-US" sz="2000" b="1" spc="300" dirty="0">
              <a:latin typeface="黑体" panose="02010609060101010101" pitchFamily="49" charset="-122"/>
              <a:ea typeface="黑体" panose="02010609060101010101" pitchFamily="49"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en-US" altLang="zh-CN" sz="2000" b="1" spc="300" dirty="0">
                <a:solidFill>
                  <a:schemeClr val="bg2">
                    <a:lumMod val="50000"/>
                  </a:schemeClr>
                </a:solidFill>
                <a:latin typeface="黑体" panose="02010609060101010101" pitchFamily="49" charset="-122"/>
                <a:ea typeface="黑体" panose="02010609060101010101" pitchFamily="49" charset="-122"/>
              </a:rPr>
              <a:t>G17</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26" name="文本框 25"/>
          <p:cNvSpPr txBox="1"/>
          <p:nvPr/>
        </p:nvSpPr>
        <p:spPr>
          <a:xfrm>
            <a:off x="2620962" y="5306673"/>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11" name="矩形 10"/>
          <p:cNvSpPr/>
          <p:nvPr/>
        </p:nvSpPr>
        <p:spPr>
          <a:xfrm>
            <a:off x="1235076" y="5828166"/>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成员</a:t>
            </a:r>
            <a:endParaRPr lang="zh-HK" altLang="en-US" sz="2000" b="1" spc="300" dirty="0">
              <a:latin typeface="黑体" panose="02010609060101010101" pitchFamily="49" charset="-122"/>
              <a:ea typeface="黑体" panose="02010609060101010101" pitchFamily="49" charset="-122"/>
            </a:endParaRPr>
          </a:p>
        </p:txBody>
      </p:sp>
      <p:sp>
        <p:nvSpPr>
          <p:cNvPr id="12" name="文本框 11"/>
          <p:cNvSpPr txBox="1"/>
          <p:nvPr/>
        </p:nvSpPr>
        <p:spPr>
          <a:xfrm>
            <a:off x="2620962" y="5828166"/>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陈妍蓝，靳泽旭</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6418" y="476130"/>
            <a:ext cx="753142" cy="75314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2482" y="4599000"/>
            <a:ext cx="2067871" cy="2067871"/>
          </a:xfrm>
          <a:prstGeom prst="rect">
            <a:avLst/>
          </a:prstGeom>
        </p:spPr>
      </p:pic>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395919" y="938298"/>
            <a:ext cx="1325293" cy="410961"/>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文件</a:t>
            </a:r>
          </a:p>
        </p:txBody>
      </p:sp>
      <p:graphicFrame>
        <p:nvGraphicFramePr>
          <p:cNvPr id="2" name="表格 1"/>
          <p:cNvGraphicFramePr>
            <a:graphicFrameLocks noGrp="1"/>
          </p:cNvGraphicFramePr>
          <p:nvPr>
            <p:extLst>
              <p:ext uri="{D42A27DB-BD31-4B8C-83A1-F6EECF244321}">
                <p14:modId xmlns:p14="http://schemas.microsoft.com/office/powerpoint/2010/main" val="16330180"/>
              </p:ext>
            </p:extLst>
          </p:nvPr>
        </p:nvGraphicFramePr>
        <p:xfrm>
          <a:off x="982983" y="1532504"/>
          <a:ext cx="7075340" cy="4160520"/>
        </p:xfrm>
        <a:graphic>
          <a:graphicData uri="http://schemas.openxmlformats.org/drawingml/2006/table">
            <a:tbl>
              <a:tblPr>
                <a:tableStyleId>{5C22544A-7EE6-4342-B048-85BDC9FD1C3A}</a:tableStyleId>
              </a:tblPr>
              <a:tblGrid>
                <a:gridCol w="939086">
                  <a:extLst>
                    <a:ext uri="{9D8B030D-6E8A-4147-A177-3AD203B41FA5}">
                      <a16:colId xmlns="" xmlns:a16="http://schemas.microsoft.com/office/drawing/2014/main" val="3677290438"/>
                    </a:ext>
                  </a:extLst>
                </a:gridCol>
                <a:gridCol w="3665324">
                  <a:extLst>
                    <a:ext uri="{9D8B030D-6E8A-4147-A177-3AD203B41FA5}">
                      <a16:colId xmlns="" xmlns:a16="http://schemas.microsoft.com/office/drawing/2014/main" val="2615688293"/>
                    </a:ext>
                  </a:extLst>
                </a:gridCol>
                <a:gridCol w="898015">
                  <a:extLst>
                    <a:ext uri="{9D8B030D-6E8A-4147-A177-3AD203B41FA5}">
                      <a16:colId xmlns="" xmlns:a16="http://schemas.microsoft.com/office/drawing/2014/main" val="1417580038"/>
                    </a:ext>
                  </a:extLst>
                </a:gridCol>
                <a:gridCol w="1572915">
                  <a:extLst>
                    <a:ext uri="{9D8B030D-6E8A-4147-A177-3AD203B41FA5}">
                      <a16:colId xmlns="" xmlns:a16="http://schemas.microsoft.com/office/drawing/2014/main" val="2843521725"/>
                    </a:ext>
                  </a:extLst>
                </a:gridCol>
              </a:tblGrid>
              <a:tr h="416052">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编号</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名称</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形式</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介质</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36865719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《项目可行性报告》</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44583306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2</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《项目管理计划》</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3442256953"/>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4</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《需求开发计划》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2026390158"/>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5</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《软件需求规格说明书》</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363331307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6</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《系统设计计划》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29865036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7</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《编码与系统实现计划》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1419198556"/>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8</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《培训计划》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394259825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9</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《系统维护计划》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1027853534"/>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10</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项目总结报告</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电子</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1076653101"/>
                  </a:ext>
                </a:extLst>
              </a:tr>
            </a:tbl>
          </a:graphicData>
        </a:graphic>
      </p:graphicFrame>
      <p:sp>
        <p:nvSpPr>
          <p:cNvPr id="17" name="矩形 16"/>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2" name="文本框 21"/>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58565" y="5961185"/>
            <a:ext cx="6643497" cy="369332"/>
          </a:xfrm>
          <a:prstGeom prst="rect">
            <a:avLst/>
          </a:prstGeom>
          <a:noFill/>
        </p:spPr>
        <p:txBody>
          <a:bodyPr wrap="square" rtlCol="0">
            <a:spAutoFit/>
          </a:bodyPr>
          <a:lstStyle/>
          <a:p>
            <a:r>
              <a:rPr lang="zh-CN" altLang="en-US" dirty="0" smtClean="0"/>
              <a:t>项目启动时间：</a:t>
            </a:r>
            <a:r>
              <a:rPr lang="en-US" altLang="zh-CN" dirty="0" smtClean="0"/>
              <a:t>2017/02/28              </a:t>
            </a:r>
            <a:r>
              <a:rPr lang="zh-CN" altLang="en-US" dirty="0" smtClean="0"/>
              <a:t>项目完成时间：</a:t>
            </a:r>
            <a:r>
              <a:rPr lang="en-US" altLang="zh-CN" dirty="0" smtClean="0"/>
              <a:t>2017/06/15</a:t>
            </a: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移交的产品</a:t>
            </a:r>
          </a:p>
        </p:txBody>
      </p:sp>
      <p:sp>
        <p:nvSpPr>
          <p:cNvPr id="57" name="文本框 56"/>
          <p:cNvSpPr txBox="1"/>
          <p:nvPr/>
        </p:nvSpPr>
        <p:spPr>
          <a:xfrm>
            <a:off x="1253951" y="2064840"/>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799817" y="2341839"/>
            <a:ext cx="5207000" cy="646331"/>
          </a:xfrm>
          <a:prstGeom prst="rect">
            <a:avLst/>
          </a:prstGeom>
        </p:spPr>
        <p:txBody>
          <a:bodyPr wrap="square">
            <a:spAutoFit/>
          </a:bodyPr>
          <a:lstStyle/>
          <a:p>
            <a:pPr lvl="0" algn="just"/>
            <a:r>
              <a:rPr lang="zh-CN" altLang="zh-CN" dirty="0">
                <a:solidFill>
                  <a:srgbClr val="666666"/>
                </a:solidFill>
              </a:rPr>
              <a:t>最终的软件对象：源程序，可执行程序，安装软件，安装源程序文件，配置文件等。</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59" name="矩形 58"/>
          <p:cNvSpPr/>
          <p:nvPr/>
        </p:nvSpPr>
        <p:spPr>
          <a:xfrm>
            <a:off x="2799817" y="3725905"/>
            <a:ext cx="5207000" cy="646331"/>
          </a:xfrm>
          <a:prstGeom prst="rect">
            <a:avLst/>
          </a:prstGeom>
        </p:spPr>
        <p:txBody>
          <a:bodyPr wrap="square">
            <a:spAutoFit/>
          </a:bodyPr>
          <a:lstStyle/>
          <a:p>
            <a:pPr lvl="0" algn="just"/>
            <a:r>
              <a:rPr lang="zh-CN" altLang="zh-CN" dirty="0">
                <a:solidFill>
                  <a:srgbClr val="00B050"/>
                </a:solidFill>
              </a:rPr>
              <a:t>需提交的用户文档：需求规格说明书，帮助手册，每种文档的内容和名称等。</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60" name="文本框 59"/>
          <p:cNvSpPr txBox="1"/>
          <p:nvPr/>
        </p:nvSpPr>
        <p:spPr>
          <a:xfrm>
            <a:off x="1253951" y="3348879"/>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61" name="矩形 60"/>
          <p:cNvSpPr/>
          <p:nvPr/>
        </p:nvSpPr>
        <p:spPr>
          <a:xfrm>
            <a:off x="2799817" y="5109971"/>
            <a:ext cx="5207000" cy="369332"/>
          </a:xfrm>
          <a:prstGeom prst="rect">
            <a:avLst/>
          </a:prstGeom>
        </p:spPr>
        <p:txBody>
          <a:bodyPr wrap="square">
            <a:spAutoFit/>
          </a:bodyPr>
          <a:lstStyle/>
          <a:p>
            <a:pPr lvl="0" algn="just"/>
            <a:r>
              <a:rPr lang="zh-CN" altLang="zh-CN" dirty="0">
                <a:solidFill>
                  <a:srgbClr val="666666"/>
                </a:solidFill>
              </a:rPr>
              <a:t>应当提供的服务：提供安装、运行、支持等服务。</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62" name="文本框 61"/>
          <p:cNvSpPr txBox="1"/>
          <p:nvPr/>
        </p:nvSpPr>
        <p:spPr>
          <a:xfrm>
            <a:off x="1253951" y="463291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636"/>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56404" y="812928"/>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功能概述</a:t>
            </a:r>
            <a:endParaRPr lang="zh-CN" altLang="en-US" sz="2400" dirty="0">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807" y="1779778"/>
            <a:ext cx="8818685" cy="437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6277128"/>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CN" altLang="en-US" sz="7200" spc="300" dirty="0">
                  <a:solidFill>
                    <a:schemeClr val="bg1"/>
                  </a:solidFill>
                  <a:latin typeface="黑体" panose="02010609060101010101" pitchFamily="49" charset="-122"/>
                  <a:ea typeface="黑体" panose="02010609060101010101" pitchFamily="49" charset="-122"/>
                </a:rPr>
                <a:t>项目计划</a:t>
              </a:r>
              <a:endParaRPr lang="zh-HK" altLang="en-US" sz="7200" spc="300" dirty="0">
                <a:solidFill>
                  <a:schemeClr val="bg1"/>
                </a:solidFill>
                <a:latin typeface="黑体" panose="02010609060101010101" pitchFamily="49" charset="-122"/>
                <a:ea typeface="黑体" panose="02010609060101010101" pitchFamily="49" charset="-122"/>
              </a:endParaRPr>
            </a:p>
            <a:p>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过程模型与计划表</a:t>
            </a:r>
          </a:p>
        </p:txBody>
      </p:sp>
      <p:graphicFrame>
        <p:nvGraphicFramePr>
          <p:cNvPr id="2" name="表格 1"/>
          <p:cNvGraphicFramePr>
            <a:graphicFrameLocks noGrp="1"/>
          </p:cNvGraphicFramePr>
          <p:nvPr>
            <p:extLst>
              <p:ext uri="{D42A27DB-BD31-4B8C-83A1-F6EECF244321}">
                <p14:modId xmlns:p14="http://schemas.microsoft.com/office/powerpoint/2010/main" val="1842703190"/>
              </p:ext>
            </p:extLst>
          </p:nvPr>
        </p:nvGraphicFramePr>
        <p:xfrm>
          <a:off x="642104" y="1952923"/>
          <a:ext cx="8423815" cy="4632960"/>
        </p:xfrm>
        <a:graphic>
          <a:graphicData uri="http://schemas.openxmlformats.org/drawingml/2006/table">
            <a:tbl>
              <a:tblPr>
                <a:tableStyleId>{5C22544A-7EE6-4342-B048-85BDC9FD1C3A}</a:tableStyleId>
              </a:tblPr>
              <a:tblGrid>
                <a:gridCol w="1919338">
                  <a:extLst>
                    <a:ext uri="{9D8B030D-6E8A-4147-A177-3AD203B41FA5}">
                      <a16:colId xmlns="" xmlns:a16="http://schemas.microsoft.com/office/drawing/2014/main" val="420468197"/>
                    </a:ext>
                  </a:extLst>
                </a:gridCol>
                <a:gridCol w="3379247">
                  <a:extLst>
                    <a:ext uri="{9D8B030D-6E8A-4147-A177-3AD203B41FA5}">
                      <a16:colId xmlns="" xmlns:a16="http://schemas.microsoft.com/office/drawing/2014/main" val="2492130409"/>
                    </a:ext>
                  </a:extLst>
                </a:gridCol>
                <a:gridCol w="3125230">
                  <a:extLst>
                    <a:ext uri="{9D8B030D-6E8A-4147-A177-3AD203B41FA5}">
                      <a16:colId xmlns="" xmlns:a16="http://schemas.microsoft.com/office/drawing/2014/main" val="583879613"/>
                    </a:ext>
                  </a:extLst>
                </a:gridCol>
              </a:tblGrid>
              <a:tr h="231091">
                <a:tc>
                  <a:txBody>
                    <a:bodyPr/>
                    <a:lstStyle/>
                    <a:p>
                      <a:pPr algn="just">
                        <a:spcAft>
                          <a:spcPts val="0"/>
                        </a:spcAft>
                      </a:pPr>
                      <a:r>
                        <a:rPr lang="zh-CN" sz="1600" kern="100" dirty="0">
                          <a:effectLst/>
                          <a:latin typeface="+mn-ea"/>
                          <a:ea typeface="+mn-ea"/>
                        </a:rPr>
                        <a:t>关键时间</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任务</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要求</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1313646399"/>
                  </a:ext>
                </a:extLst>
              </a:tr>
              <a:tr h="462182">
                <a:tc>
                  <a:txBody>
                    <a:bodyPr/>
                    <a:lstStyle/>
                    <a:p>
                      <a:pPr algn="just">
                        <a:spcAft>
                          <a:spcPts val="0"/>
                        </a:spcAft>
                      </a:pPr>
                      <a:r>
                        <a:rPr lang="zh-CN" sz="1600" kern="100" dirty="0">
                          <a:effectLst/>
                          <a:latin typeface="+mn-ea"/>
                          <a:ea typeface="+mn-ea"/>
                        </a:rPr>
                        <a:t>第一、二周</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完成和完善可行性分析报告</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4160012759"/>
                  </a:ext>
                </a:extLst>
              </a:tr>
              <a:tr h="462182">
                <a:tc>
                  <a:txBody>
                    <a:bodyPr/>
                    <a:lstStyle/>
                    <a:p>
                      <a:pPr algn="just">
                        <a:spcAft>
                          <a:spcPts val="0"/>
                        </a:spcAft>
                      </a:pPr>
                      <a:r>
                        <a:rPr lang="zh-CN" sz="1600" kern="100" dirty="0">
                          <a:effectLst/>
                          <a:latin typeface="+mn-ea"/>
                          <a:ea typeface="+mn-ea"/>
                        </a:rPr>
                        <a:t>第三周</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完成项目管理计划书初稿</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2302755471"/>
                  </a:ext>
                </a:extLst>
              </a:tr>
              <a:tr h="462182">
                <a:tc>
                  <a:txBody>
                    <a:bodyPr/>
                    <a:lstStyle/>
                    <a:p>
                      <a:pPr algn="just">
                        <a:spcAft>
                          <a:spcPts val="0"/>
                        </a:spcAft>
                      </a:pPr>
                      <a:r>
                        <a:rPr lang="zh-CN" sz="1600" kern="100">
                          <a:effectLst/>
                          <a:latin typeface="+mn-ea"/>
                          <a:ea typeface="+mn-ea"/>
                        </a:rPr>
                        <a:t>第四周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完成需求说明初稿</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1954779683"/>
                  </a:ext>
                </a:extLst>
              </a:tr>
              <a:tr h="462182">
                <a:tc>
                  <a:txBody>
                    <a:bodyPr/>
                    <a:lstStyle/>
                    <a:p>
                      <a:pPr algn="just">
                        <a:spcAft>
                          <a:spcPts val="0"/>
                        </a:spcAft>
                      </a:pPr>
                      <a:r>
                        <a:rPr lang="zh-CN" sz="1600" kern="100">
                          <a:effectLst/>
                          <a:latin typeface="+mn-ea"/>
                          <a:ea typeface="+mn-ea"/>
                        </a:rPr>
                        <a:t>第五周、六周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完成完善系统设计报告</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3379630128"/>
                  </a:ext>
                </a:extLst>
              </a:tr>
              <a:tr h="462182">
                <a:tc>
                  <a:txBody>
                    <a:bodyPr/>
                    <a:lstStyle/>
                    <a:p>
                      <a:pPr algn="just">
                        <a:spcAft>
                          <a:spcPts val="0"/>
                        </a:spcAft>
                      </a:pPr>
                      <a:r>
                        <a:rPr lang="zh-CN" sz="1600" kern="100">
                          <a:effectLst/>
                          <a:latin typeface="+mn-ea"/>
                          <a:ea typeface="+mn-ea"/>
                        </a:rPr>
                        <a:t>第七、八周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完成系统设计（包括总体设计和详细设计）</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小组人员共同对总体设计和概要设计的一些算法进行探讨。</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2062002414"/>
                  </a:ext>
                </a:extLst>
              </a:tr>
              <a:tr h="462182">
                <a:tc>
                  <a:txBody>
                    <a:bodyPr/>
                    <a:lstStyle/>
                    <a:p>
                      <a:pPr algn="just">
                        <a:spcAft>
                          <a:spcPts val="0"/>
                        </a:spcAft>
                      </a:pPr>
                      <a:r>
                        <a:rPr lang="zh-CN" sz="1600" kern="100">
                          <a:effectLst/>
                          <a:latin typeface="+mn-ea"/>
                          <a:ea typeface="+mn-ea"/>
                        </a:rPr>
                        <a:t>第九，十周，十一周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软件的编码实现</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开始具体的程序编写工作，分别实现各个模块功能</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169387256"/>
                  </a:ext>
                </a:extLst>
              </a:tr>
              <a:tr h="462182">
                <a:tc>
                  <a:txBody>
                    <a:bodyPr/>
                    <a:lstStyle/>
                    <a:p>
                      <a:pPr algn="just">
                        <a:spcAft>
                          <a:spcPts val="0"/>
                        </a:spcAft>
                      </a:pPr>
                      <a:r>
                        <a:rPr lang="zh-CN" sz="1600" kern="100">
                          <a:effectLst/>
                          <a:latin typeface="+mn-ea"/>
                          <a:ea typeface="+mn-ea"/>
                        </a:rPr>
                        <a:t>第十二、十三周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测试编写好的系统</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记录测试过程中出现的问题，并记录下来，写成文档。</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1500015669"/>
                  </a:ext>
                </a:extLst>
              </a:tr>
              <a:tr h="462182">
                <a:tc>
                  <a:txBody>
                    <a:bodyPr/>
                    <a:lstStyle/>
                    <a:p>
                      <a:pPr algn="just">
                        <a:spcAft>
                          <a:spcPts val="0"/>
                        </a:spcAft>
                      </a:pPr>
                      <a:r>
                        <a:rPr lang="zh-CN" sz="1600" kern="100">
                          <a:effectLst/>
                          <a:latin typeface="+mn-ea"/>
                          <a:ea typeface="+mn-ea"/>
                        </a:rPr>
                        <a:t>第十四周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软件交付</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上交完成后的软件，帮助文档，配置文件。</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3070204638"/>
                  </a:ext>
                </a:extLst>
              </a:tr>
              <a:tr h="462182">
                <a:tc>
                  <a:txBody>
                    <a:bodyPr/>
                    <a:lstStyle/>
                    <a:p>
                      <a:pPr algn="just">
                        <a:spcAft>
                          <a:spcPts val="0"/>
                        </a:spcAft>
                      </a:pPr>
                      <a:r>
                        <a:rPr lang="zh-CN" sz="1600" kern="100">
                          <a:effectLst/>
                          <a:latin typeface="+mn-ea"/>
                          <a:ea typeface="+mn-ea"/>
                        </a:rPr>
                        <a:t>第十五周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维护</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根据需求和环境变化，对应用程序进行全部和部分修改。</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1322383340"/>
                  </a:ext>
                </a:extLst>
              </a:tr>
            </a:tbl>
          </a:graphicData>
        </a:graphic>
      </p:graphicFrame>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3395936881"/>
              </p:ext>
            </p:extLst>
          </p:nvPr>
        </p:nvGraphicFramePr>
        <p:xfrm>
          <a:off x="1494692" y="1855173"/>
          <a:ext cx="7473462" cy="4844566"/>
        </p:xfrm>
        <a:graphic>
          <a:graphicData uri="http://schemas.openxmlformats.org/drawingml/2006/table">
            <a:tbl>
              <a:tblPr>
                <a:tableStyleId>{5C22544A-7EE6-4342-B048-85BDC9FD1C3A}</a:tableStyleId>
              </a:tblPr>
              <a:tblGrid>
                <a:gridCol w="1702804"/>
                <a:gridCol w="2998009"/>
                <a:gridCol w="2772649"/>
              </a:tblGrid>
              <a:tr h="743482">
                <a:tc>
                  <a:txBody>
                    <a:bodyPr/>
                    <a:lstStyle/>
                    <a:p>
                      <a:pPr algn="just">
                        <a:spcAft>
                          <a:spcPts val="0"/>
                        </a:spcAft>
                      </a:pPr>
                      <a:r>
                        <a:rPr lang="zh-CN" sz="1050" kern="100" dirty="0">
                          <a:effectLst/>
                        </a:rPr>
                        <a:t>关键时间</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任务</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要求</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第一、二周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完成和完善可行性分析报告</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电子版交给组长，由组长汇总报告，检查并提交</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第三周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完成项目管理计划书初稿</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电子版交给组长，由组长汇总报告，检查并提交</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第四周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完成需求说明初稿</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电子版交给组长，由组长汇总报告，检查并提交</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第五周、六周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完成完善需求说明</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电子版交给组长，由组长汇总报告，检查并提交</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第七、八周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完成完善项目管理计划书和</a:t>
                      </a:r>
                      <a:r>
                        <a:rPr lang="en-US" sz="1050" kern="100">
                          <a:effectLst/>
                        </a:rPr>
                        <a:t>PPT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小组人员共同对总体设计和概要设计的一些算法进行探讨。</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第九，十周，十一周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完成系统设计（包括总体设计和详细设计）</a:t>
                      </a:r>
                      <a:r>
                        <a:rPr lang="en-US" sz="1050" kern="100">
                          <a:effectLst/>
                        </a:rPr>
                        <a:t>,</a:t>
                      </a:r>
                      <a:r>
                        <a:rPr lang="zh-CN" sz="1050" kern="100">
                          <a:effectLst/>
                        </a:rPr>
                        <a:t>软件的编码实现</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开始具体的程序编写工作，分别实现各个模块功能</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第十二、十三周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软件的编码实现</a:t>
                      </a:r>
                      <a:r>
                        <a:rPr lang="en-US" sz="1050" kern="100">
                          <a:effectLst/>
                        </a:rPr>
                        <a:t>,</a:t>
                      </a:r>
                      <a:r>
                        <a:rPr lang="zh-CN" sz="1050" kern="100">
                          <a:effectLst/>
                        </a:rPr>
                        <a:t>测试编写好的系统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记录测试过程中出现的问题，并记录下来，写成文档。</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第十四周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软件交付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上交完成后的软件，帮助文档，配置文件。</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第十五周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维护</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根据需求和环境变化，对应用程序进行全部和部分修改。</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5758080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小组人员分工</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2499823295"/>
              </p:ext>
            </p:extLst>
          </p:nvPr>
        </p:nvGraphicFramePr>
        <p:xfrm>
          <a:off x="1030996" y="2131171"/>
          <a:ext cx="7690972" cy="4287213"/>
        </p:xfrm>
        <a:graphic>
          <a:graphicData uri="http://schemas.openxmlformats.org/drawingml/2006/table">
            <a:tbl>
              <a:tblPr>
                <a:tableStyleId>{5C22544A-7EE6-4342-B048-85BDC9FD1C3A}</a:tableStyleId>
              </a:tblPr>
              <a:tblGrid>
                <a:gridCol w="2563056"/>
                <a:gridCol w="2563958"/>
                <a:gridCol w="2563958"/>
              </a:tblGrid>
              <a:tr h="252189">
                <a:tc>
                  <a:txBody>
                    <a:bodyPr/>
                    <a:lstStyle/>
                    <a:p>
                      <a:pPr indent="721360" algn="just">
                        <a:spcAft>
                          <a:spcPts val="0"/>
                        </a:spcAft>
                      </a:pPr>
                      <a:r>
                        <a:rPr lang="zh-CN" sz="1050" kern="100">
                          <a:effectLst/>
                        </a:rPr>
                        <a:t>职责</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r>
                        <a:rPr lang="zh-CN" sz="1050" kern="100">
                          <a:effectLst/>
                        </a:rPr>
                        <a:t>职责描述</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r>
                        <a:rPr lang="zh-CN" sz="1050" kern="100">
                          <a:effectLst/>
                        </a:rPr>
                        <a:t>人员</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en-US" sz="1050" kern="100">
                          <a:effectLst/>
                        </a:rPr>
                        <a:t>Java</a:t>
                      </a:r>
                      <a:r>
                        <a:rPr lang="zh-CN" sz="1050" kern="100">
                          <a:effectLst/>
                        </a:rPr>
                        <a:t>程序员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熟悉</a:t>
                      </a:r>
                      <a:r>
                        <a:rPr lang="en-US" sz="1050" kern="100">
                          <a:effectLst/>
                        </a:rPr>
                        <a:t>java</a:t>
                      </a:r>
                      <a:r>
                        <a:rPr lang="zh-CN" sz="1050" kern="100">
                          <a:effectLst/>
                        </a:rPr>
                        <a:t>的编程和</a:t>
                      </a:r>
                      <a:r>
                        <a:rPr lang="en-US" sz="1050" kern="100">
                          <a:effectLst/>
                        </a:rPr>
                        <a:t>Android Studio</a:t>
                      </a:r>
                      <a:r>
                        <a:rPr lang="zh-CN" sz="1050" kern="100">
                          <a:effectLst/>
                        </a:rPr>
                        <a:t>的操作平台</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奕吉，靳泽旭</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zh-CN" sz="1050" kern="100">
                          <a:effectLst/>
                        </a:rPr>
                        <a:t>数据库设计员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熟悉</a:t>
                      </a:r>
                      <a:r>
                        <a:rPr lang="en-US" sz="1050" kern="100">
                          <a:effectLst/>
                        </a:rPr>
                        <a:t>SQL</a:t>
                      </a:r>
                      <a:r>
                        <a:rPr lang="zh-CN" sz="1050" kern="100">
                          <a:effectLst/>
                        </a:rPr>
                        <a:t>语句，熟练使用</a:t>
                      </a:r>
                      <a:r>
                        <a:rPr lang="en-US" sz="1050" kern="100">
                          <a:effectLst/>
                        </a:rPr>
                        <a:t>MySQL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奕吉</a:t>
                      </a:r>
                      <a:endParaRPr lang="zh-CN" sz="1050" kern="100">
                        <a:effectLst/>
                        <a:latin typeface="Calibri"/>
                        <a:ea typeface="宋体"/>
                        <a:cs typeface="Times New Roman"/>
                      </a:endParaRPr>
                    </a:p>
                  </a:txBody>
                  <a:tcPr marL="68580" marR="68580" marT="0" marB="0"/>
                </a:tc>
              </a:tr>
              <a:tr h="252189">
                <a:tc>
                  <a:txBody>
                    <a:bodyPr/>
                    <a:lstStyle/>
                    <a:p>
                      <a:pPr algn="just">
                        <a:spcAft>
                          <a:spcPts val="0"/>
                        </a:spcAft>
                      </a:pPr>
                      <a:r>
                        <a:rPr lang="zh-CN" sz="1050" kern="100">
                          <a:effectLst/>
                        </a:rPr>
                        <a:t>文档维护员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熟悉使用</a:t>
                      </a:r>
                      <a:r>
                        <a:rPr lang="en-US" sz="1050" kern="100">
                          <a:effectLst/>
                        </a:rPr>
                        <a:t>Word</a:t>
                      </a:r>
                      <a:r>
                        <a:rPr lang="zh-CN" sz="1050" kern="100">
                          <a:effectLst/>
                        </a:rPr>
                        <a:t>及</a:t>
                      </a:r>
                      <a:r>
                        <a:rPr lang="en-US" sz="1050" kern="100">
                          <a:effectLst/>
                        </a:rPr>
                        <a:t>Powerpoint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陈妍蓝</a:t>
                      </a:r>
                      <a:endParaRPr lang="zh-CN" sz="1050" kern="100">
                        <a:effectLst/>
                        <a:latin typeface="Calibri"/>
                        <a:ea typeface="宋体"/>
                        <a:cs typeface="Times New Roman"/>
                      </a:endParaRPr>
                    </a:p>
                  </a:txBody>
                  <a:tcPr marL="68580" marR="68580" marT="0" marB="0"/>
                </a:tc>
              </a:tr>
              <a:tr h="252189">
                <a:tc>
                  <a:txBody>
                    <a:bodyPr/>
                    <a:lstStyle/>
                    <a:p>
                      <a:pPr algn="just">
                        <a:spcAft>
                          <a:spcPts val="0"/>
                        </a:spcAft>
                      </a:pPr>
                      <a:r>
                        <a:rPr lang="zh-CN" sz="1050" kern="100">
                          <a:effectLst/>
                        </a:rPr>
                        <a:t>美工设计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熟练地应用</a:t>
                      </a:r>
                      <a:r>
                        <a:rPr lang="en-US" sz="1050" kern="100">
                          <a:effectLst/>
                        </a:rPr>
                        <a:t>Potoshop</a:t>
                      </a:r>
                      <a:r>
                        <a:rPr lang="zh-CN" sz="1050" kern="100">
                          <a:effectLst/>
                        </a:rPr>
                        <a:t>，</a:t>
                      </a:r>
                      <a:r>
                        <a:rPr lang="en-US" sz="1050" kern="100">
                          <a:effectLst/>
                        </a:rPr>
                        <a:t>flash</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陈妍蓝</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zh-CN" sz="1050" kern="100">
                          <a:effectLst/>
                        </a:rPr>
                        <a:t>软件测试员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能有耐心，熟练地使用开发工具的</a:t>
                      </a:r>
                      <a:r>
                        <a:rPr lang="en-US" sz="1050" kern="100">
                          <a:effectLst/>
                        </a:rPr>
                        <a:t>debug</a:t>
                      </a:r>
                      <a:r>
                        <a:rPr lang="zh-CN" sz="1050" kern="100">
                          <a:effectLst/>
                        </a:rPr>
                        <a:t>工具</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靳泽旭</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zh-CN" sz="1050" kern="100">
                          <a:effectLst/>
                        </a:rPr>
                        <a:t>需求分析员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整理需求分析并以撰写需求分析分析文档</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陈妍蓝，靳泽旭</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zh-CN" sz="1050" kern="100">
                          <a:effectLst/>
                        </a:rPr>
                        <a:t>总结人员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负责最后的收尾工作并撰写总结文档</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奕吉</a:t>
                      </a:r>
                      <a:endParaRPr lang="zh-CN" sz="1050" kern="100">
                        <a:effectLst/>
                        <a:latin typeface="Calibri"/>
                        <a:ea typeface="宋体"/>
                        <a:cs typeface="Times New Roman"/>
                      </a:endParaRPr>
                    </a:p>
                  </a:txBody>
                  <a:tcPr marL="68580" marR="68580" marT="0" marB="0"/>
                </a:tc>
              </a:tr>
              <a:tr h="252189">
                <a:tc>
                  <a:txBody>
                    <a:bodyPr/>
                    <a:lstStyle/>
                    <a:p>
                      <a:pPr algn="just">
                        <a:spcAft>
                          <a:spcPts val="0"/>
                        </a:spcAft>
                      </a:pPr>
                      <a:r>
                        <a:rPr lang="zh-CN" sz="1050" kern="100">
                          <a:effectLst/>
                        </a:rPr>
                        <a:t>会议记录员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每次记录会议的内容</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陈妍蓝</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zh-CN" sz="1050" kern="100">
                          <a:effectLst/>
                        </a:rPr>
                        <a:t>软件配置工具</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能使用</a:t>
                      </a:r>
                      <a:r>
                        <a:rPr lang="en-US" sz="1050" kern="100">
                          <a:effectLst/>
                        </a:rPr>
                        <a:t>Git</a:t>
                      </a:r>
                      <a:r>
                        <a:rPr lang="zh-CN" sz="1050" kern="100">
                          <a:effectLst/>
                        </a:rPr>
                        <a:t>配置管理工具来进行跟踪和控制活动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陈妍蓝，奕吉，靳泽旭</a:t>
                      </a:r>
                      <a:endParaRPr lang="zh-CN" sz="1050" kern="100">
                        <a:effectLst/>
                        <a:latin typeface="Calibri"/>
                        <a:ea typeface="宋体"/>
                        <a:cs typeface="Times New Roman"/>
                      </a:endParaRPr>
                    </a:p>
                  </a:txBody>
                  <a:tcPr marL="68580" marR="68580" marT="0" marB="0"/>
                </a:tc>
              </a:tr>
              <a:tr h="252189">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537003110"/>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64737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WBS</a:t>
            </a:r>
            <a:r>
              <a:rPr lang="zh-CN" altLang="en-US" dirty="0" smtClean="0">
                <a:solidFill>
                  <a:schemeClr val="bg1"/>
                </a:solidFill>
              </a:rPr>
              <a:t>表（工作结构分解表）</a:t>
            </a:r>
            <a:endParaRPr lang="zh-CN" altLang="en-US" dirty="0">
              <a:solidFill>
                <a:schemeClr val="bg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19" y="2124867"/>
            <a:ext cx="8502162" cy="3095550"/>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336461"/>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879230"/>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WBS</a:t>
            </a:r>
            <a:r>
              <a:rPr lang="zh-CN" altLang="en-US" dirty="0" smtClean="0">
                <a:solidFill>
                  <a:schemeClr val="bg1"/>
                </a:solidFill>
              </a:rPr>
              <a:t>表（工作结构分解表）</a:t>
            </a:r>
            <a:endParaRPr lang="zh-CN" altLang="en-US" dirty="0">
              <a:solidFill>
                <a:schemeClr val="bg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46591"/>
            <a:ext cx="9144000" cy="4334293"/>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847194"/>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44289" y="66323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WBS</a:t>
            </a:r>
            <a:r>
              <a:rPr lang="zh-CN" altLang="en-US" dirty="0" smtClean="0">
                <a:solidFill>
                  <a:schemeClr val="bg1"/>
                </a:solidFill>
              </a:rPr>
              <a:t>表（工作结构分解表）</a:t>
            </a:r>
            <a:endParaRPr lang="zh-CN" altLang="en-US" dirty="0">
              <a:solidFill>
                <a:schemeClr val="bg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2" y="1677851"/>
            <a:ext cx="8850656" cy="4819664"/>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947029"/>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57" y="980601"/>
            <a:ext cx="8868105" cy="5701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05557" y="877238"/>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项目的甘特图</a:t>
            </a:r>
          </a:p>
        </p:txBody>
      </p:sp>
    </p:spTree>
    <p:extLst>
      <p:ext uri="{BB962C8B-B14F-4D97-AF65-F5344CB8AC3E}">
        <p14:creationId xmlns:p14="http://schemas.microsoft.com/office/powerpoint/2010/main" val="2972940093"/>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灵感来源</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a:solidFill>
                  <a:srgbClr val="666666"/>
                </a:solidFill>
                <a:latin typeface="黑体" panose="02010609060101010101" pitchFamily="49" charset="-122"/>
                <a:ea typeface="黑体" panose="02010609060101010101" pitchFamily="49" charset="-122"/>
              </a:rPr>
              <a:t>项目说明</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项目计划</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支持条件</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计划要点</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成员分工</a:t>
            </a:r>
            <a:endParaRPr lang="zh-HK" altLang="en-US" sz="2800" b="1" spc="300" dirty="0">
              <a:solidFill>
                <a:srgbClr val="666666"/>
              </a:solidFill>
              <a:latin typeface="黑体" panose="02010609060101010101" pitchFamily="49" charset="-122"/>
              <a:ea typeface="黑体" panose="02010609060101010101" pitchFamily="49"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6"/>
            <a:ext cx="2525077" cy="646331"/>
          </a:xfrm>
          <a:prstGeom prst="rect">
            <a:avLst/>
          </a:prstGeom>
          <a:noFill/>
        </p:spPr>
        <p:txBody>
          <a:bodyPr wrap="square" rtlCol="0">
            <a:spAutoFit/>
          </a:bodyPr>
          <a:lstStyle/>
          <a:p>
            <a:pPr algn="ctr"/>
            <a:r>
              <a:rPr lang="zh-CN" altLang="en-US" sz="3600" b="1" spc="300" dirty="0">
                <a:solidFill>
                  <a:srgbClr val="E74E3E"/>
                </a:solidFill>
                <a:latin typeface="黑体" panose="02010609060101010101" pitchFamily="49" charset="-122"/>
                <a:ea typeface="黑体" panose="02010609060101010101" pitchFamily="49" charset="-122"/>
              </a:rPr>
              <a:t>目录</a:t>
            </a:r>
            <a:endParaRPr lang="zh-HK" altLang="en-US" sz="3600" b="1" spc="300"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组织分解结构图</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417046" y="1997057"/>
            <a:ext cx="6309907" cy="3749365"/>
          </a:xfrm>
          <a:prstGeom prst="rect">
            <a:avLst/>
          </a:prstGeom>
        </p:spPr>
      </p:pic>
    </p:spTree>
    <p:extLst>
      <p:ext uri="{BB962C8B-B14F-4D97-AF65-F5344CB8AC3E}">
        <p14:creationId xmlns:p14="http://schemas.microsoft.com/office/powerpoint/2010/main" val="1116515036"/>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5581" y="815334"/>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t>数据流顶层</a:t>
            </a:r>
            <a:r>
              <a:rPr lang="zh-CN" altLang="zh-CN" sz="2400" b="1" dirty="0" smtClean="0"/>
              <a:t>图</a:t>
            </a:r>
            <a:r>
              <a:rPr lang="zh-CN" altLang="en-US" sz="2400" b="1" dirty="0" smtClean="0"/>
              <a:t>和</a:t>
            </a:r>
            <a:r>
              <a:rPr lang="zh-CN" altLang="zh-CN" sz="2400" dirty="0"/>
              <a:t>数据流</a:t>
            </a:r>
            <a:r>
              <a:rPr lang="en-US" altLang="zh-CN" sz="2400" dirty="0"/>
              <a:t>0</a:t>
            </a:r>
            <a:r>
              <a:rPr lang="zh-CN" altLang="zh-CN" sz="2400" dirty="0"/>
              <a:t>层图</a:t>
            </a:r>
            <a:endParaRPr lang="zh-CN" altLang="zh-CN" sz="24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413" y="2454814"/>
            <a:ext cx="7889764" cy="2234629"/>
          </a:xfrm>
          <a:prstGeom prst="rect">
            <a:avLst/>
          </a:prstGeom>
        </p:spPr>
      </p:pic>
      <p:sp>
        <p:nvSpPr>
          <p:cNvPr id="5" name="矩形 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18953"/>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99204" y="788956"/>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t>数据流顶层</a:t>
            </a:r>
            <a:r>
              <a:rPr lang="zh-CN" altLang="zh-CN" sz="2400" b="1" dirty="0" smtClean="0"/>
              <a:t>图</a:t>
            </a:r>
            <a:r>
              <a:rPr lang="zh-CN" altLang="en-US" sz="2400" b="1" dirty="0" smtClean="0"/>
              <a:t>和</a:t>
            </a:r>
            <a:r>
              <a:rPr lang="zh-CN" altLang="zh-CN" sz="2400" dirty="0"/>
              <a:t>数据流</a:t>
            </a:r>
            <a:r>
              <a:rPr lang="en-US" altLang="zh-CN" sz="2400" dirty="0"/>
              <a:t>0</a:t>
            </a:r>
            <a:r>
              <a:rPr lang="zh-CN" altLang="zh-CN" sz="2400" dirty="0"/>
              <a:t>层图</a:t>
            </a:r>
            <a:endParaRPr lang="zh-CN" altLang="zh-CN" sz="2400" b="1"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34" y="2064450"/>
            <a:ext cx="8171117" cy="4371519"/>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210688"/>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486" y="1428455"/>
            <a:ext cx="7254883" cy="5007515"/>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90412" y="905402"/>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ER</a:t>
            </a:r>
            <a:r>
              <a:rPr lang="zh-CN" altLang="en-US" sz="2400" b="1" dirty="0" smtClean="0"/>
              <a:t>图</a:t>
            </a:r>
            <a:endParaRPr lang="zh-CN" altLang="zh-CN" sz="2400" b="1" dirty="0"/>
          </a:p>
        </p:txBody>
      </p:sp>
    </p:spTree>
    <p:extLst>
      <p:ext uri="{BB962C8B-B14F-4D97-AF65-F5344CB8AC3E}">
        <p14:creationId xmlns:p14="http://schemas.microsoft.com/office/powerpoint/2010/main" val="2371049600"/>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93697" y="647379"/>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状态转化图</a:t>
            </a:r>
            <a:endParaRPr lang="zh-CN" altLang="zh-CN" sz="2400" b="1" dirty="0"/>
          </a:p>
        </p:txBody>
      </p:sp>
      <p:pic>
        <p:nvPicPr>
          <p:cNvPr id="102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711" y="547167"/>
            <a:ext cx="4300190" cy="6213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179650"/>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23297" y="674281"/>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数据字典</a:t>
            </a:r>
            <a:endParaRPr lang="zh-CN" altLang="en-US" dirty="0">
              <a:solidFill>
                <a:schemeClr val="bg1"/>
              </a:solidFill>
            </a:endParaRPr>
          </a:p>
        </p:txBody>
      </p:sp>
      <p:sp>
        <p:nvSpPr>
          <p:cNvPr id="3" name="文本框 11"/>
          <p:cNvSpPr txBox="1">
            <a:spLocks noChangeArrowheads="1"/>
          </p:cNvSpPr>
          <p:nvPr/>
        </p:nvSpPr>
        <p:spPr bwMode="auto">
          <a:xfrm>
            <a:off x="552572" y="1725918"/>
            <a:ext cx="5081587" cy="123983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名字：管理员信息</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描述：管理员的信息</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定义：管理员信息</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管理员编号</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管理员姓名</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管理员联系方式</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管理员处理数据的时间</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申请二课</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活动报名</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Text Box 3"/>
          <p:cNvSpPr txBox="1">
            <a:spLocks noChangeArrowheads="1"/>
          </p:cNvSpPr>
          <p:nvPr/>
        </p:nvSpPr>
        <p:spPr bwMode="auto">
          <a:xfrm>
            <a:off x="597022" y="3122490"/>
            <a:ext cx="5037137" cy="1203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名字：管理员处理数据时间</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描述：管理员在处理新闻信息，报名信息，二课信息的时间段</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定义：管理员处理数据的时间</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字母数字串</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位置：管理员信息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Text Box 4"/>
          <p:cNvSpPr txBox="1">
            <a:spLocks noChangeArrowheads="1"/>
          </p:cNvSpPr>
          <p:nvPr/>
        </p:nvSpPr>
        <p:spPr bwMode="auto">
          <a:xfrm>
            <a:off x="581940" y="4599842"/>
            <a:ext cx="5067300" cy="1120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名字：管理员编号</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描述：唯一标识管理员中的特定管理员的关键域</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定义：管理员编号</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=1</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数字编号</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5</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位置：管理员信息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文本框 17"/>
          <p:cNvSpPr txBox="1">
            <a:spLocks noChangeArrowheads="1"/>
          </p:cNvSpPr>
          <p:nvPr/>
        </p:nvSpPr>
        <p:spPr bwMode="auto">
          <a:xfrm>
            <a:off x="4131531" y="2623894"/>
            <a:ext cx="5157787" cy="11811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名字：活动报名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描述：在校组织的有关活动的报名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定义：活动报名</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 </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字母数字串</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位置：用户信息，管理员信息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矩形 7"/>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文本框 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3" name="文本框 12"/>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5" name="文本框 1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6" name="直接连接符 1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108452"/>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44716" y="647379"/>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项目界面原型设计</a:t>
            </a:r>
            <a:endParaRPr lang="zh-CN" altLang="en-US" sz="24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101" y="2076745"/>
            <a:ext cx="4472647" cy="4182475"/>
          </a:xfrm>
          <a:prstGeom prst="rect">
            <a:avLst/>
          </a:prstGeom>
        </p:spPr>
      </p:pic>
      <p:sp>
        <p:nvSpPr>
          <p:cNvPr id="4" name="TextBox 3"/>
          <p:cNvSpPr txBox="1"/>
          <p:nvPr/>
        </p:nvSpPr>
        <p:spPr>
          <a:xfrm>
            <a:off x="325581" y="1696915"/>
            <a:ext cx="2945157" cy="400110"/>
          </a:xfrm>
          <a:prstGeom prst="rect">
            <a:avLst/>
          </a:prstGeom>
          <a:noFill/>
        </p:spPr>
        <p:txBody>
          <a:bodyPr wrap="square" rtlCol="0">
            <a:spAutoFit/>
          </a:bodyPr>
          <a:lstStyle/>
          <a:p>
            <a:r>
              <a:rPr lang="zh-CN" altLang="en-US" sz="2000" b="1" dirty="0" smtClean="0"/>
              <a:t>登陆界面：</a:t>
            </a:r>
            <a:endParaRPr lang="zh-CN" altLang="en-US" sz="2000" b="1" dirty="0"/>
          </a:p>
        </p:txBody>
      </p:sp>
      <p:sp>
        <p:nvSpPr>
          <p:cNvPr id="5" name="矩形 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094133"/>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821" y="1092006"/>
            <a:ext cx="3566160" cy="528828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3560" y="1480038"/>
            <a:ext cx="3520440" cy="5377962"/>
          </a:xfrm>
          <a:prstGeom prst="rect">
            <a:avLst/>
          </a:prstGeom>
        </p:spPr>
      </p:pic>
      <p:sp>
        <p:nvSpPr>
          <p:cNvPr id="4" name="TextBox 3"/>
          <p:cNvSpPr txBox="1"/>
          <p:nvPr/>
        </p:nvSpPr>
        <p:spPr>
          <a:xfrm>
            <a:off x="325581" y="1665556"/>
            <a:ext cx="1907931" cy="400110"/>
          </a:xfrm>
          <a:prstGeom prst="rect">
            <a:avLst/>
          </a:prstGeom>
          <a:noFill/>
        </p:spPr>
        <p:txBody>
          <a:bodyPr wrap="square" rtlCol="0">
            <a:spAutoFit/>
          </a:bodyPr>
          <a:lstStyle/>
          <a:p>
            <a:r>
              <a:rPr lang="zh-CN" altLang="en-US" sz="2000" b="1" dirty="0" smtClean="0"/>
              <a:t>用户界面：</a:t>
            </a:r>
            <a:endParaRPr lang="zh-CN" altLang="en-US" sz="2000" b="1" dirty="0"/>
          </a:p>
        </p:txBody>
      </p:sp>
      <p:sp>
        <p:nvSpPr>
          <p:cNvPr id="5" name="圆角矩形 4"/>
          <p:cNvSpPr/>
          <p:nvPr/>
        </p:nvSpPr>
        <p:spPr>
          <a:xfrm>
            <a:off x="325581" y="640658"/>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项目界面原型设计</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653115"/>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061231"/>
            <a:ext cx="4192173" cy="4863996"/>
          </a:xfrm>
          <a:prstGeom prst="rect">
            <a:avLst/>
          </a:prstGeom>
        </p:spPr>
      </p:pic>
      <p:sp>
        <p:nvSpPr>
          <p:cNvPr id="3" name="TextBox 2"/>
          <p:cNvSpPr txBox="1"/>
          <p:nvPr/>
        </p:nvSpPr>
        <p:spPr>
          <a:xfrm>
            <a:off x="325581" y="1732085"/>
            <a:ext cx="2567354" cy="523220"/>
          </a:xfrm>
          <a:prstGeom prst="rect">
            <a:avLst/>
          </a:prstGeom>
          <a:noFill/>
        </p:spPr>
        <p:txBody>
          <a:bodyPr wrap="square" rtlCol="0">
            <a:spAutoFit/>
          </a:bodyPr>
          <a:lstStyle/>
          <a:p>
            <a:r>
              <a:rPr lang="zh-CN" altLang="en-US" sz="2800" b="1" dirty="0" smtClean="0"/>
              <a:t>管理员界面：</a:t>
            </a:r>
            <a:endParaRPr lang="zh-CN" altLang="en-US" sz="2800" b="1" dirty="0"/>
          </a:p>
        </p:txBody>
      </p:sp>
      <p:sp>
        <p:nvSpPr>
          <p:cNvPr id="4" name="圆角矩形 3"/>
          <p:cNvSpPr/>
          <p:nvPr/>
        </p:nvSpPr>
        <p:spPr>
          <a:xfrm>
            <a:off x="325581" y="723086"/>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项目界面原型设计</a:t>
            </a:r>
            <a:endParaRPr lang="zh-CN" altLang="en-US" sz="2400" dirty="0">
              <a:latin typeface="黑体" panose="02010609060101010101" pitchFamily="49" charset="-122"/>
              <a:ea typeface="黑体" panose="02010609060101010101" pitchFamily="49" charset="-122"/>
            </a:endParaRPr>
          </a:p>
        </p:txBody>
      </p:sp>
      <p:sp>
        <p:nvSpPr>
          <p:cNvPr id="5" name="矩形 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55062"/>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支持条件</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灵感来源</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15" name="矩形 14"/>
            <p:cNvSpPr/>
            <p:nvPr/>
          </p:nvSpPr>
          <p:spPr>
            <a:xfrm>
              <a:off x="4475163" y="3816912"/>
              <a:ext cx="3856037" cy="307777"/>
            </a:xfrm>
            <a:prstGeom prst="rect">
              <a:avLst/>
            </a:prstGeom>
          </p:spPr>
          <p:txBody>
            <a:bodyPr wrap="square">
              <a:spAutoFit/>
            </a:bodyPr>
            <a:lstStyle/>
            <a:p>
              <a:r>
                <a:rPr lang="en-US" altLang="zh-CN" sz="1400" dirty="0">
                  <a:solidFill>
                    <a:schemeClr val="bg1"/>
                  </a:solidFill>
                  <a:latin typeface="黑体" panose="02010609060101010101" pitchFamily="49" charset="-122"/>
                  <a:ea typeface="黑体" panose="02010609060101010101" pitchFamily="49" charset="-122"/>
                </a:rPr>
                <a:t>Because of </a:t>
              </a:r>
              <a:r>
                <a:rPr lang="zh-CN" altLang="en-US" sz="1400" dirty="0">
                  <a:solidFill>
                    <a:schemeClr val="bg1"/>
                  </a:solidFill>
                  <a:latin typeface="黑体" panose="02010609060101010101" pitchFamily="49" charset="-122"/>
                  <a:ea typeface="黑体" panose="02010609060101010101" pitchFamily="49" charset="-122"/>
                </a:rPr>
                <a:t>不爽</a:t>
              </a:r>
              <a:r>
                <a:rPr lang="en-US" altLang="zh-HK" sz="1400" dirty="0">
                  <a:solidFill>
                    <a:schemeClr val="bg1"/>
                  </a:solidFill>
                  <a:latin typeface="黑体" panose="02010609060101010101" pitchFamily="49" charset="-122"/>
                  <a:ea typeface="黑体" panose="02010609060101010101" pitchFamily="49" charset="-122"/>
                </a:rPr>
                <a:t>.</a:t>
              </a:r>
              <a:r>
                <a:rPr lang="zh-HK" altLang="zh-HK" sz="1400" dirty="0">
                  <a:solidFill>
                    <a:schemeClr val="bg1"/>
                  </a:solidFill>
                  <a:latin typeface="黑体" panose="02010609060101010101" pitchFamily="49" charset="-122"/>
                  <a:ea typeface="黑体" panose="02010609060101010101" pitchFamily="49" charset="-122"/>
                  <a:cs typeface="Arial" panose="020B0604020202020204" pitchFamily="34" charset="0"/>
                </a:rPr>
                <a:t> </a:t>
              </a:r>
              <a:endParaRPr lang="zh-HK" altLang="en-US" sz="14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支持条件</a:t>
            </a:r>
          </a:p>
        </p:txBody>
      </p:sp>
      <p:sp>
        <p:nvSpPr>
          <p:cNvPr id="55" name="矩形 5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1642242881"/>
              </p:ext>
            </p:extLst>
          </p:nvPr>
        </p:nvGraphicFramePr>
        <p:xfrm>
          <a:off x="755759" y="3657599"/>
          <a:ext cx="7632482" cy="1131571"/>
        </p:xfrm>
        <a:graphic>
          <a:graphicData uri="http://schemas.openxmlformats.org/drawingml/2006/table">
            <a:tbl>
              <a:tblPr>
                <a:tableStyleId>{5C22544A-7EE6-4342-B048-85BDC9FD1C3A}</a:tableStyleId>
              </a:tblPr>
              <a:tblGrid>
                <a:gridCol w="2382134">
                  <a:extLst>
                    <a:ext uri="{9D8B030D-6E8A-4147-A177-3AD203B41FA5}">
                      <a16:colId xmlns="" xmlns:a16="http://schemas.microsoft.com/office/drawing/2014/main" val="450268174"/>
                    </a:ext>
                  </a:extLst>
                </a:gridCol>
                <a:gridCol w="5250348">
                  <a:extLst>
                    <a:ext uri="{9D8B030D-6E8A-4147-A177-3AD203B41FA5}">
                      <a16:colId xmlns="" xmlns:a16="http://schemas.microsoft.com/office/drawing/2014/main" val="4168642177"/>
                    </a:ext>
                  </a:extLst>
                </a:gridCol>
              </a:tblGrid>
              <a:tr h="565785">
                <a:tc>
                  <a:txBody>
                    <a:bodyPr/>
                    <a:lstStyle/>
                    <a:p>
                      <a:pPr algn="just">
                        <a:spcAft>
                          <a:spcPts val="0"/>
                        </a:spcAft>
                      </a:pPr>
                      <a:r>
                        <a:rPr lang="zh-CN" sz="1800" kern="100">
                          <a:effectLst/>
                        </a:rPr>
                        <a:t>操作系统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Windows 10,Microsoft Windows 8,</a:t>
                      </a:r>
                      <a:r>
                        <a:rPr lang="zh-CN" sz="1800" kern="100" dirty="0">
                          <a:effectLst/>
                        </a:rPr>
                        <a:t>安卓手机端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 xmlns:a16="http://schemas.microsoft.com/office/drawing/2014/main" val="3234747013"/>
                  </a:ext>
                </a:extLst>
              </a:tr>
              <a:tr h="282893">
                <a:tc>
                  <a:txBody>
                    <a:bodyPr/>
                    <a:lstStyle/>
                    <a:p>
                      <a:pPr algn="just">
                        <a:spcAft>
                          <a:spcPts val="0"/>
                        </a:spcAft>
                      </a:pPr>
                      <a:r>
                        <a:rPr lang="zh-CN" sz="1800" kern="100">
                          <a:effectLst/>
                        </a:rPr>
                        <a:t>开发环境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l">
                        <a:spcAft>
                          <a:spcPts val="0"/>
                        </a:spcAft>
                      </a:pPr>
                      <a:r>
                        <a:rPr lang="en-US" sz="1800" kern="100">
                          <a:effectLst/>
                        </a:rPr>
                        <a:t>Android Studio</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 xmlns:a16="http://schemas.microsoft.com/office/drawing/2014/main" val="2380724164"/>
                  </a:ext>
                </a:extLst>
              </a:tr>
              <a:tr h="282893">
                <a:tc>
                  <a:txBody>
                    <a:bodyPr/>
                    <a:lstStyle/>
                    <a:p>
                      <a:pPr algn="just">
                        <a:spcAft>
                          <a:spcPts val="0"/>
                        </a:spcAft>
                      </a:pPr>
                      <a:r>
                        <a:rPr lang="zh-CN" sz="1800" kern="100">
                          <a:effectLst/>
                        </a:rPr>
                        <a:t>办公软件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Office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 xmlns:a16="http://schemas.microsoft.com/office/drawing/2014/main" val="762453625"/>
                  </a:ext>
                </a:extLst>
              </a:tr>
            </a:tbl>
          </a:graphicData>
        </a:graphic>
      </p:graphicFrame>
      <p:sp>
        <p:nvSpPr>
          <p:cNvPr id="18" name="矩形 17"/>
          <p:cNvSpPr/>
          <p:nvPr/>
        </p:nvSpPr>
        <p:spPr>
          <a:xfrm>
            <a:off x="755759" y="2272266"/>
            <a:ext cx="6872102" cy="584775"/>
          </a:xfrm>
          <a:prstGeom prst="rect">
            <a:avLst/>
          </a:prstGeom>
        </p:spPr>
        <p:txBody>
          <a:bodyPr wrap="square">
            <a:spAutoFit/>
          </a:bodyPr>
          <a:lstStyle/>
          <a:p>
            <a:pPr lvl="0" algn="just"/>
            <a:r>
              <a:rPr lang="zh-CN" altLang="en-US" sz="3200" dirty="0">
                <a:solidFill>
                  <a:srgbClr val="666666"/>
                </a:solidFill>
                <a:latin typeface="黑体" panose="02010609060101010101" pitchFamily="49" charset="-122"/>
                <a:ea typeface="黑体" panose="02010609060101010101" pitchFamily="49" charset="-122"/>
              </a:rPr>
              <a:t>计算机系统支持：</a:t>
            </a:r>
            <a:endParaRPr lang="zh-HK" altLang="zh-HK" sz="3200"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62398957"/>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04834" y="567395"/>
            <a:ext cx="2338488"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操作可行性</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704834" y="1635369"/>
            <a:ext cx="7568728" cy="1200329"/>
          </a:xfrm>
          <a:prstGeom prst="rect">
            <a:avLst/>
          </a:prstGeom>
          <a:noFill/>
        </p:spPr>
        <p:txBody>
          <a:bodyPr wrap="square" rtlCol="0">
            <a:spAutoFit/>
          </a:bodyPr>
          <a:lstStyle/>
          <a:p>
            <a:r>
              <a:rPr lang="zh-CN" altLang="zh-CN" dirty="0"/>
              <a:t>该</a:t>
            </a:r>
            <a:r>
              <a:rPr lang="en-US" altLang="zh-CN" dirty="0"/>
              <a:t>APP</a:t>
            </a:r>
            <a:r>
              <a:rPr lang="zh-CN" altLang="zh-CN" dirty="0"/>
              <a:t>的操作方式属于大众型，易操作。现在很多大学生时时刻刻都带着手机，而且这个</a:t>
            </a:r>
            <a:r>
              <a:rPr lang="en-US" altLang="zh-CN" dirty="0"/>
              <a:t>APP</a:t>
            </a:r>
            <a:r>
              <a:rPr lang="zh-CN" altLang="zh-CN" dirty="0"/>
              <a:t>能带给学生很多的方便，能让学生一目了然地看到学院发生实事。</a:t>
            </a:r>
          </a:p>
          <a:p>
            <a:endParaRPr lang="zh-CN" altLang="en-US" dirty="0"/>
          </a:p>
        </p:txBody>
      </p:sp>
    </p:spTree>
    <p:extLst>
      <p:ext uri="{BB962C8B-B14F-4D97-AF65-F5344CB8AC3E}">
        <p14:creationId xmlns:p14="http://schemas.microsoft.com/office/powerpoint/2010/main" val="811356953"/>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04834" y="567395"/>
            <a:ext cx="2504358"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经济可行性分析</a:t>
            </a:r>
            <a:endParaRPr lang="zh-CN" altLang="en-US" sz="2400" dirty="0">
              <a:latin typeface="黑体" panose="02010609060101010101" pitchFamily="49" charset="-122"/>
              <a:ea typeface="黑体" panose="02010609060101010101" pitchFamily="49" charset="-122"/>
            </a:endParaRPr>
          </a:p>
        </p:txBody>
      </p:sp>
      <p:sp>
        <p:nvSpPr>
          <p:cNvPr id="3" name="矩形 2"/>
          <p:cNvSpPr/>
          <p:nvPr/>
        </p:nvSpPr>
        <p:spPr>
          <a:xfrm>
            <a:off x="597876" y="2624435"/>
            <a:ext cx="8247186" cy="646331"/>
          </a:xfrm>
          <a:prstGeom prst="rect">
            <a:avLst/>
          </a:prstGeom>
        </p:spPr>
        <p:txBody>
          <a:bodyPr wrap="square">
            <a:spAutoFit/>
          </a:bodyPr>
          <a:lstStyle/>
          <a:p>
            <a:r>
              <a:rPr lang="zh-CN" altLang="zh-CN" dirty="0"/>
              <a:t>该系统的开发成本为我们小组</a:t>
            </a:r>
            <a:r>
              <a:rPr lang="en-US" altLang="zh-CN" dirty="0"/>
              <a:t>3</a:t>
            </a:r>
            <a:r>
              <a:rPr lang="zh-CN" altLang="zh-CN" dirty="0"/>
              <a:t>人在网上或书本上学习，所以开发成本基本为</a:t>
            </a:r>
            <a:r>
              <a:rPr lang="en-US" altLang="zh-CN" dirty="0"/>
              <a:t>0</a:t>
            </a:r>
            <a:r>
              <a:rPr lang="zh-CN" altLang="zh-CN" dirty="0" smtClean="0"/>
              <a:t>，</a:t>
            </a:r>
            <a:r>
              <a:rPr lang="zh-CN" altLang="en-US" dirty="0" smtClean="0"/>
              <a:t>除了租台服务器（</a:t>
            </a:r>
            <a:r>
              <a:rPr lang="en-US" altLang="zh-CN" dirty="0" smtClean="0"/>
              <a:t>500</a:t>
            </a:r>
            <a:r>
              <a:rPr lang="zh-CN" altLang="en-US" dirty="0" smtClean="0"/>
              <a:t>元）左右，经济上我们还是可以接受的</a:t>
            </a:r>
            <a:r>
              <a:rPr lang="zh-CN" altLang="zh-CN" dirty="0" smtClean="0"/>
              <a:t>。</a:t>
            </a:r>
            <a:endParaRPr lang="zh-CN" altLang="zh-CN" dirty="0"/>
          </a:p>
        </p:txBody>
      </p:sp>
    </p:spTree>
    <p:extLst>
      <p:ext uri="{BB962C8B-B14F-4D97-AF65-F5344CB8AC3E}">
        <p14:creationId xmlns:p14="http://schemas.microsoft.com/office/powerpoint/2010/main" val="3393656095"/>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04834" y="1356657"/>
            <a:ext cx="2338488"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关键技术分析</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567818" y="2549769"/>
            <a:ext cx="8247184" cy="2739211"/>
          </a:xfrm>
          <a:prstGeom prst="rect">
            <a:avLst/>
          </a:prstGeom>
          <a:noFill/>
        </p:spPr>
        <p:txBody>
          <a:bodyPr wrap="square" rtlCol="0">
            <a:spAutoFit/>
          </a:bodyPr>
          <a:lstStyle/>
          <a:p>
            <a:r>
              <a:rPr lang="zh-CN" altLang="zh-CN" sz="1600" dirty="0" smtClean="0"/>
              <a:t>该</a:t>
            </a:r>
            <a:r>
              <a:rPr lang="zh-CN" altLang="zh-CN" sz="1600" dirty="0"/>
              <a:t>系统实现需要采用的技术有</a:t>
            </a:r>
            <a:r>
              <a:rPr lang="en-US" altLang="zh-CN" sz="1600" dirty="0"/>
              <a:t>JAVA</a:t>
            </a:r>
            <a:r>
              <a:rPr lang="zh-CN" altLang="zh-CN" sz="1600" dirty="0"/>
              <a:t>语言</a:t>
            </a:r>
            <a:r>
              <a:rPr lang="en-US" altLang="zh-CN" sz="1600" dirty="0"/>
              <a:t>,Android </a:t>
            </a:r>
            <a:r>
              <a:rPr lang="en-US" altLang="zh-CN" sz="1600" dirty="0" err="1"/>
              <a:t>Studio,Axure</a:t>
            </a:r>
            <a:r>
              <a:rPr lang="en-US" altLang="zh-CN" sz="1600" dirty="0"/>
              <a:t> RP </a:t>
            </a:r>
            <a:r>
              <a:rPr lang="en-US" altLang="zh-CN" sz="1600" dirty="0" err="1"/>
              <a:t>PRO,LoadRunner</a:t>
            </a:r>
            <a:r>
              <a:rPr lang="zh-CN" altLang="zh-CN" sz="1600" dirty="0"/>
              <a:t>等等。所需要的技术在之前的学习中已经有过接触，可行性较高。我们将在</a:t>
            </a:r>
            <a:r>
              <a:rPr lang="en-US" altLang="zh-CN" sz="1600" dirty="0"/>
              <a:t>Android Studio</a:t>
            </a:r>
            <a:r>
              <a:rPr lang="zh-CN" altLang="zh-CN" sz="1600" dirty="0"/>
              <a:t>的</a:t>
            </a:r>
            <a:r>
              <a:rPr lang="en-US" altLang="zh-CN" sz="1600" dirty="0"/>
              <a:t>IDE</a:t>
            </a:r>
            <a:r>
              <a:rPr lang="zh-CN" altLang="zh-CN" sz="1600" dirty="0"/>
              <a:t>下，通过</a:t>
            </a:r>
            <a:r>
              <a:rPr lang="en-US" altLang="zh-CN" sz="1600" dirty="0"/>
              <a:t>MySQL</a:t>
            </a:r>
            <a:r>
              <a:rPr lang="zh-CN" altLang="zh-CN" sz="1600" dirty="0"/>
              <a:t>的软件，</a:t>
            </a:r>
            <a:r>
              <a:rPr lang="en-US" altLang="zh-CN" sz="1600" dirty="0"/>
              <a:t>SDK</a:t>
            </a:r>
            <a:r>
              <a:rPr lang="zh-CN" altLang="zh-CN" sz="1600" dirty="0"/>
              <a:t>软件开发工具包用</a:t>
            </a:r>
            <a:r>
              <a:rPr lang="en-US" altLang="zh-CN" sz="1600" dirty="0"/>
              <a:t>java</a:t>
            </a:r>
            <a:r>
              <a:rPr lang="zh-CN" altLang="zh-CN" sz="1600" dirty="0"/>
              <a:t>语言编写出以</a:t>
            </a:r>
            <a:r>
              <a:rPr lang="en-US" altLang="zh-CN" sz="1600" dirty="0"/>
              <a:t>C/S</a:t>
            </a:r>
            <a:r>
              <a:rPr lang="zh-CN" altLang="zh-CN" sz="1600" dirty="0"/>
              <a:t>为框架的手机端上的简易校园新闻</a:t>
            </a:r>
            <a:r>
              <a:rPr lang="en-US" altLang="zh-CN" sz="1600" dirty="0"/>
              <a:t>APP</a:t>
            </a:r>
            <a:r>
              <a:rPr lang="zh-CN" altLang="zh-CN" sz="1600" dirty="0"/>
              <a:t>。本软件是一个基于</a:t>
            </a:r>
            <a:r>
              <a:rPr lang="en-US" altLang="zh-CN" sz="1600" dirty="0"/>
              <a:t>Android</a:t>
            </a:r>
            <a:r>
              <a:rPr lang="zh-CN" altLang="zh-CN" sz="1600" dirty="0"/>
              <a:t>系统，现有技术相对成熟，通过自主学习及课堂知识可以实现。同时开发期限较为宽裕，预计可以在期限内完成开发任务。</a:t>
            </a:r>
          </a:p>
          <a:p>
            <a:r>
              <a:rPr lang="zh-CN" altLang="en-US" sz="1600" dirty="0"/>
              <a:t>校园新闻</a:t>
            </a:r>
            <a:r>
              <a:rPr lang="en-US" altLang="zh-CN" sz="1600" dirty="0"/>
              <a:t>APP</a:t>
            </a:r>
            <a:r>
              <a:rPr lang="zh-CN" altLang="en-US" sz="1600" dirty="0"/>
              <a:t>的前端是在</a:t>
            </a:r>
            <a:r>
              <a:rPr lang="en-US" altLang="zh-CN" sz="1600" dirty="0"/>
              <a:t>android studio</a:t>
            </a:r>
            <a:r>
              <a:rPr lang="zh-CN" altLang="en-US" sz="1600" dirty="0"/>
              <a:t>的平台下，在</a:t>
            </a:r>
            <a:r>
              <a:rPr lang="en-US" altLang="zh-CN" sz="1600" dirty="0"/>
              <a:t>layout</a:t>
            </a:r>
            <a:r>
              <a:rPr lang="zh-CN" altLang="en-US" sz="1600" dirty="0"/>
              <a:t>下用</a:t>
            </a:r>
            <a:r>
              <a:rPr lang="en-US" altLang="zh-CN" sz="1600" dirty="0"/>
              <a:t>XML</a:t>
            </a:r>
            <a:r>
              <a:rPr lang="zh-CN" altLang="en-US" sz="1600" dirty="0"/>
              <a:t>语言编写</a:t>
            </a:r>
            <a:r>
              <a:rPr lang="en-US" altLang="zh-CN" sz="1600" dirty="0" err="1"/>
              <a:t>XmL</a:t>
            </a:r>
            <a:r>
              <a:rPr lang="zh-CN" altLang="en-US" sz="1600" dirty="0"/>
              <a:t>文件来进行</a:t>
            </a:r>
            <a:r>
              <a:rPr lang="en-US" altLang="zh-CN" sz="1600" dirty="0"/>
              <a:t>APP</a:t>
            </a:r>
            <a:r>
              <a:rPr lang="zh-CN" altLang="en-US" sz="1600" dirty="0"/>
              <a:t>界面设计。并主要的逻辑共能实现是用</a:t>
            </a:r>
            <a:r>
              <a:rPr lang="en-US" altLang="zh-CN" sz="1600" dirty="0"/>
              <a:t>java</a:t>
            </a:r>
            <a:r>
              <a:rPr lang="zh-CN" altLang="en-US" sz="1600" dirty="0"/>
              <a:t>语言加</a:t>
            </a:r>
            <a:r>
              <a:rPr lang="en-US" altLang="zh-CN" sz="1600" dirty="0" err="1"/>
              <a:t>mySQL</a:t>
            </a:r>
            <a:r>
              <a:rPr lang="zh-CN" altLang="en-US" sz="1600" dirty="0"/>
              <a:t>来实现来进行对数据的管理和操作。对于实现新闻的及时推送，将采用</a:t>
            </a:r>
            <a:r>
              <a:rPr lang="en-US" altLang="zh-CN" sz="1600" dirty="0"/>
              <a:t>MQTT</a:t>
            </a:r>
            <a:r>
              <a:rPr lang="zh-CN" altLang="en-US" sz="1600" dirty="0"/>
              <a:t>协议实现</a:t>
            </a:r>
            <a:r>
              <a:rPr lang="en-US" altLang="zh-CN" sz="1600" dirty="0"/>
              <a:t>android</a:t>
            </a:r>
            <a:r>
              <a:rPr lang="zh-CN" altLang="en-US" sz="1600" dirty="0"/>
              <a:t>来实现客户端到服务端的推送功能。</a:t>
            </a:r>
            <a:endParaRPr lang="en-US" altLang="zh-CN" sz="1600" dirty="0"/>
          </a:p>
          <a:p>
            <a:endParaRPr lang="zh-CN" altLang="en-US" sz="2800" dirty="0">
              <a:solidFill>
                <a:srgbClr val="666666"/>
              </a:solidFill>
            </a:endParaRPr>
          </a:p>
        </p:txBody>
      </p:sp>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957572"/>
      </p:ext>
    </p:extLst>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成本管理</a:t>
            </a:r>
          </a:p>
        </p:txBody>
      </p:sp>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2889306414"/>
              </p:ext>
            </p:extLst>
          </p:nvPr>
        </p:nvGraphicFramePr>
        <p:xfrm>
          <a:off x="783228" y="1725846"/>
          <a:ext cx="7816363" cy="4701330"/>
        </p:xfrm>
        <a:graphic>
          <a:graphicData uri="http://schemas.openxmlformats.org/drawingml/2006/table">
            <a:tbl>
              <a:tblPr>
                <a:tableStyleId>{5C22544A-7EE6-4342-B048-85BDC9FD1C3A}</a:tableStyleId>
              </a:tblPr>
              <a:tblGrid>
                <a:gridCol w="2407928"/>
                <a:gridCol w="1906161"/>
                <a:gridCol w="1751137"/>
                <a:gridCol w="1751137"/>
              </a:tblGrid>
              <a:tr h="261185">
                <a:tc>
                  <a:txBody>
                    <a:bodyPr/>
                    <a:lstStyle/>
                    <a:p>
                      <a:pPr algn="ctr">
                        <a:spcAft>
                          <a:spcPts val="0"/>
                        </a:spcAft>
                      </a:pPr>
                      <a:r>
                        <a:rPr lang="zh-CN" sz="1050" kern="100">
                          <a:effectLst/>
                        </a:rPr>
                        <a:t>任务</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预期天数（天）</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工时（小时）</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dirty="0">
                          <a:effectLst/>
                        </a:rPr>
                        <a:t>费用（元）</a:t>
                      </a:r>
                      <a:endParaRPr lang="zh-CN" sz="1050" kern="100" dirty="0">
                        <a:effectLst/>
                        <a:latin typeface="Calibri"/>
                        <a:ea typeface="宋体"/>
                        <a:cs typeface="Times New Roman"/>
                      </a:endParaRPr>
                    </a:p>
                  </a:txBody>
                  <a:tcPr marL="68580" marR="68580" marT="0" marB="0"/>
                </a:tc>
              </a:tr>
              <a:tr h="522370">
                <a:tc>
                  <a:txBody>
                    <a:bodyPr/>
                    <a:lstStyle/>
                    <a:p>
                      <a:pPr algn="just">
                        <a:spcAft>
                          <a:spcPts val="0"/>
                        </a:spcAft>
                      </a:pPr>
                      <a:r>
                        <a:rPr lang="zh-CN" sz="1050" kern="100">
                          <a:effectLst/>
                        </a:rPr>
                        <a:t>可行性分析的报告与</a:t>
                      </a:r>
                      <a:r>
                        <a:rPr lang="en-US" sz="1050" kern="100">
                          <a:effectLst/>
                        </a:rPr>
                        <a:t>PPT</a:t>
                      </a:r>
                      <a:r>
                        <a:rPr lang="zh-CN" sz="1050" kern="100">
                          <a:effectLst/>
                        </a:rPr>
                        <a:t>制作</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1124.34</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项目管理计划</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843.255</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编写程序</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4497.36</a:t>
                      </a:r>
                      <a:endParaRPr lang="zh-CN" sz="1050" kern="100">
                        <a:effectLst/>
                        <a:latin typeface="Calibri"/>
                        <a:ea typeface="宋体"/>
                        <a:cs typeface="Times New Roman"/>
                      </a:endParaRPr>
                    </a:p>
                  </a:txBody>
                  <a:tcPr marL="68580" marR="68580" marT="0" marB="0"/>
                </a:tc>
              </a:tr>
              <a:tr h="522370">
                <a:tc>
                  <a:txBody>
                    <a:bodyPr/>
                    <a:lstStyle/>
                    <a:p>
                      <a:pPr algn="just">
                        <a:spcAft>
                          <a:spcPts val="0"/>
                        </a:spcAft>
                      </a:pPr>
                      <a:r>
                        <a:rPr lang="zh-CN" sz="1050" kern="100">
                          <a:effectLst/>
                        </a:rPr>
                        <a:t>软件工程导论的辅助网站（学堂在线）</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一学期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0</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en-US" sz="1050" kern="100">
                          <a:effectLst/>
                        </a:rPr>
                        <a:t>Android Studio</a:t>
                      </a:r>
                      <a:r>
                        <a:rPr lang="zh-CN" sz="1050" kern="100">
                          <a:effectLst/>
                        </a:rPr>
                        <a:t>平台的学习</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学期中的每周末</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0</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需求分析</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1927.44</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软件配置管理</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2810.85</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系统设计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2248.68</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需求规格说明书</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522370">
                <a:tc>
                  <a:txBody>
                    <a:bodyPr/>
                    <a:lstStyle/>
                    <a:p>
                      <a:pPr algn="just">
                        <a:spcAft>
                          <a:spcPts val="0"/>
                        </a:spcAft>
                      </a:pPr>
                      <a:r>
                        <a:rPr lang="zh-CN" sz="1050" kern="100">
                          <a:effectLst/>
                        </a:rPr>
                        <a:t>面向对象分析，</a:t>
                      </a:r>
                      <a:r>
                        <a:rPr lang="en-US" sz="1050" kern="100">
                          <a:effectLst/>
                        </a:rPr>
                        <a:t>PPT</a:t>
                      </a:r>
                      <a:r>
                        <a:rPr lang="zh-CN" sz="1050" kern="100">
                          <a:effectLst/>
                        </a:rPr>
                        <a:t>，</a:t>
                      </a:r>
                      <a:r>
                        <a:rPr lang="en-US" sz="1050" kern="100">
                          <a:effectLst/>
                        </a:rPr>
                        <a:t>word</a:t>
                      </a:r>
                      <a:r>
                        <a:rPr lang="zh-CN" sz="1050" kern="100">
                          <a:effectLst/>
                        </a:rPr>
                        <a:t>后期修改</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10</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1606.2</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dirty="0">
                          <a:effectLst/>
                        </a:rPr>
                        <a:t>小组会议</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学期中的周末</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0</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en-US" sz="1050" kern="100">
                          <a:effectLst/>
                        </a:rPr>
                        <a:t>UI</a:t>
                      </a:r>
                      <a:r>
                        <a:rPr lang="zh-CN" sz="1050" kern="100">
                          <a:effectLst/>
                        </a:rPr>
                        <a:t>设计，美工美化</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1124.34</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租一台在线服务器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500</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总计</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en-US" sz="1050" kern="100" dirty="0">
                          <a:effectLst/>
                        </a:rPr>
                        <a:t>¥16682.465</a:t>
                      </a:r>
                      <a:endParaRPr lang="zh-CN" sz="105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854242268"/>
      </p:ext>
    </p:ext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风险预估</a:t>
            </a:r>
          </a:p>
        </p:txBody>
      </p:sp>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2926214440"/>
              </p:ext>
            </p:extLst>
          </p:nvPr>
        </p:nvGraphicFramePr>
        <p:xfrm>
          <a:off x="642102" y="1784837"/>
          <a:ext cx="8150205" cy="4624757"/>
        </p:xfrm>
        <a:graphic>
          <a:graphicData uri="http://schemas.openxmlformats.org/drawingml/2006/table">
            <a:tbl>
              <a:tblPr>
                <a:tableStyleId>{5C22544A-7EE6-4342-B048-85BDC9FD1C3A}</a:tableStyleId>
              </a:tblPr>
              <a:tblGrid>
                <a:gridCol w="2716097"/>
                <a:gridCol w="2717054"/>
                <a:gridCol w="2717054"/>
              </a:tblGrid>
              <a:tr h="243409">
                <a:tc>
                  <a:txBody>
                    <a:bodyPr/>
                    <a:lstStyle/>
                    <a:p>
                      <a:pPr algn="ctr">
                        <a:spcAft>
                          <a:spcPts val="0"/>
                        </a:spcAft>
                      </a:pPr>
                      <a:r>
                        <a:rPr lang="zh-CN" sz="1050" kern="100" dirty="0">
                          <a:effectLst/>
                        </a:rPr>
                        <a:t>风险类型</a:t>
                      </a:r>
                      <a:endParaRPr lang="zh-CN" sz="1050" kern="100" dirty="0">
                        <a:effectLst/>
                        <a:latin typeface="Calibri"/>
                        <a:ea typeface="宋体"/>
                        <a:cs typeface="Times New Roman"/>
                      </a:endParaRPr>
                    </a:p>
                  </a:txBody>
                  <a:tcPr marL="68580" marR="68580" marT="0" marB="0"/>
                </a:tc>
                <a:tc>
                  <a:txBody>
                    <a:bodyPr/>
                    <a:lstStyle/>
                    <a:p>
                      <a:pPr algn="ctr">
                        <a:spcAft>
                          <a:spcPts val="0"/>
                        </a:spcAft>
                      </a:pPr>
                      <a:r>
                        <a:rPr lang="zh-CN" sz="1050" kern="100">
                          <a:effectLst/>
                        </a:rPr>
                        <a:t>存在风险</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规避方法</a:t>
                      </a:r>
                      <a:endParaRPr lang="zh-CN" sz="1050" kern="100">
                        <a:effectLst/>
                        <a:latin typeface="Calibri"/>
                        <a:ea typeface="宋体"/>
                        <a:cs typeface="Times New Roman"/>
                      </a:endParaRPr>
                    </a:p>
                  </a:txBody>
                  <a:tcPr marL="68580" marR="68580" marT="0" marB="0"/>
                </a:tc>
              </a:tr>
              <a:tr h="2190673">
                <a:tc>
                  <a:txBody>
                    <a:bodyPr/>
                    <a:lstStyle/>
                    <a:p>
                      <a:pPr algn="just">
                        <a:spcAft>
                          <a:spcPts val="0"/>
                        </a:spcAft>
                      </a:pPr>
                      <a:r>
                        <a:rPr lang="zh-CN" sz="1050" kern="100" dirty="0">
                          <a:effectLst/>
                        </a:rPr>
                        <a:t>进度风险</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由于时间紧张导致项目最后无法按期完成</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充分考虑各种潜在因素，适当留有余地；任务分解要详细，便于考核；在执行过程中，应该强调项目按照进度执行的重要项，再考虑任何问题时，都要经保持进度作为先决条件；同时，合理利用赶工期及快速跟进等方法，充分利用资源</a:t>
                      </a:r>
                      <a:endParaRPr lang="zh-CN" sz="1050" kern="100">
                        <a:effectLst/>
                        <a:latin typeface="Calibri"/>
                        <a:ea typeface="宋体"/>
                        <a:cs typeface="Times New Roman"/>
                      </a:endParaRPr>
                    </a:p>
                  </a:txBody>
                  <a:tcPr marL="68580" marR="68580" marT="0" marB="0"/>
                </a:tc>
              </a:tr>
              <a:tr h="730225">
                <a:tc>
                  <a:txBody>
                    <a:bodyPr/>
                    <a:lstStyle/>
                    <a:p>
                      <a:pPr algn="just">
                        <a:spcAft>
                          <a:spcPts val="0"/>
                        </a:spcAft>
                      </a:pPr>
                      <a:r>
                        <a:rPr lang="zh-CN" sz="1050" kern="100">
                          <a:effectLst/>
                        </a:rPr>
                        <a:t>技术风险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开发软件结构体系存在问题，使完成的软件产品未能实现项目预定目标</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提前要有技术学习计划，要学习掌握好代码上的技术重点，减少系统中的</a:t>
                      </a:r>
                      <a:r>
                        <a:rPr lang="en-US" sz="1050" kern="100">
                          <a:effectLst/>
                        </a:rPr>
                        <a:t>bug</a:t>
                      </a:r>
                      <a:endParaRPr lang="zh-CN" sz="1050" kern="100">
                        <a:effectLst/>
                        <a:latin typeface="Calibri"/>
                        <a:ea typeface="宋体"/>
                        <a:cs typeface="Times New Roman"/>
                      </a:endParaRPr>
                    </a:p>
                  </a:txBody>
                  <a:tcPr marL="68580" marR="68580" marT="0" marB="0"/>
                </a:tc>
              </a:tr>
              <a:tr h="730225">
                <a:tc>
                  <a:txBody>
                    <a:bodyPr/>
                    <a:lstStyle/>
                    <a:p>
                      <a:pPr algn="just">
                        <a:spcAft>
                          <a:spcPts val="0"/>
                        </a:spcAft>
                      </a:pPr>
                      <a:r>
                        <a:rPr lang="zh-CN" sz="1050" kern="100">
                          <a:effectLst/>
                        </a:rPr>
                        <a:t>质量风险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质量不符合用户要求</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能经常的和用户交流，不断地审计并改进用户对软件的需求</a:t>
                      </a:r>
                      <a:endParaRPr lang="zh-CN" sz="1050" kern="100" dirty="0">
                        <a:effectLst/>
                        <a:latin typeface="Calibri"/>
                        <a:ea typeface="宋体"/>
                        <a:cs typeface="Times New Roman"/>
                      </a:endParaRPr>
                    </a:p>
                  </a:txBody>
                  <a:tcPr marL="68580" marR="68580" marT="0" marB="0"/>
                </a:tc>
              </a:tr>
              <a:tr h="730225">
                <a:tc>
                  <a:txBody>
                    <a:bodyPr/>
                    <a:lstStyle/>
                    <a:p>
                      <a:pPr algn="just">
                        <a:spcAft>
                          <a:spcPts val="0"/>
                        </a:spcAft>
                      </a:pPr>
                      <a:r>
                        <a:rPr lang="zh-CN" sz="1050" kern="100">
                          <a:effectLst/>
                        </a:rPr>
                        <a:t>人力资源风险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组员成员因意外无法参加设计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组长协调好人员之间的分工，一旦发生，要及时制定计划，以防止软件系统的延期交付。</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600698244"/>
      </p:ext>
    </p:extLst>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计划要点</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419563" y="844069"/>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项目里程碑</a:t>
            </a:r>
            <a:endParaRPr lang="zh-CN" altLang="en-US" sz="24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739" y="1630104"/>
            <a:ext cx="7306408" cy="4316346"/>
          </a:xfrm>
          <a:prstGeom prst="rect">
            <a:avLst/>
          </a:prstGeom>
        </p:spPr>
      </p:pic>
    </p:spTree>
    <p:extLst>
      <p:ext uri="{BB962C8B-B14F-4D97-AF65-F5344CB8AC3E}">
        <p14:creationId xmlns:p14="http://schemas.microsoft.com/office/powerpoint/2010/main" val="1328351461"/>
      </p:ext>
    </p:extLst>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19563" y="624261"/>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项目里程碑</a:t>
            </a:r>
            <a:endParaRPr lang="zh-CN" altLang="en-US" sz="2400" dirty="0">
              <a:latin typeface="黑体" panose="02010609060101010101" pitchFamily="49" charset="-122"/>
              <a:ea typeface="黑体" panose="02010609060101010101" pitchFamily="49" charset="-122"/>
            </a:endParaRPr>
          </a:p>
        </p:txBody>
      </p:sp>
      <p:sp>
        <p:nvSpPr>
          <p:cNvPr id="5" name="矩形 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1" name="直接连接符 2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3" name="直接连接符 2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8" name="直接连接符 2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10" y="1017278"/>
            <a:ext cx="9144000" cy="4466602"/>
          </a:xfrm>
          <a:prstGeom prst="rect">
            <a:avLst/>
          </a:prstGeom>
        </p:spPr>
      </p:pic>
      <p:pic>
        <p:nvPicPr>
          <p:cNvPr id="34" name="图片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58" y="2586970"/>
            <a:ext cx="9144000" cy="4532768"/>
          </a:xfrm>
          <a:prstGeom prst="rect">
            <a:avLst/>
          </a:prstGeom>
        </p:spPr>
      </p:pic>
    </p:spTree>
    <p:extLst>
      <p:ext uri="{BB962C8B-B14F-4D97-AF65-F5344CB8AC3E}">
        <p14:creationId xmlns:p14="http://schemas.microsoft.com/office/powerpoint/2010/main" val="289075272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arn(inVertical)">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计划要点</a:t>
            </a:r>
          </a:p>
        </p:txBody>
      </p:sp>
      <p:sp>
        <p:nvSpPr>
          <p:cNvPr id="19" name="文本框 18"/>
          <p:cNvSpPr txBox="1"/>
          <p:nvPr/>
        </p:nvSpPr>
        <p:spPr>
          <a:xfrm>
            <a:off x="642104" y="2527101"/>
            <a:ext cx="2213186"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开发人员培训：</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0" name="矩形 19"/>
          <p:cNvSpPr/>
          <p:nvPr/>
        </p:nvSpPr>
        <p:spPr>
          <a:xfrm>
            <a:off x="2673992" y="2305787"/>
            <a:ext cx="4337025" cy="923330"/>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由于编程人员的专业水平不高，因此在详细设计前自学培训，</a:t>
            </a:r>
            <a:r>
              <a:rPr lang="zh-CN" altLang="zh-CN" dirty="0" smtClean="0">
                <a:solidFill>
                  <a:srgbClr val="666666"/>
                </a:solidFill>
                <a:latin typeface="黑体" panose="02010609060101010101" pitchFamily="49" charset="-122"/>
                <a:ea typeface="黑体" panose="02010609060101010101" pitchFamily="49" charset="-122"/>
              </a:rPr>
              <a:t>包括</a:t>
            </a:r>
            <a:r>
              <a:rPr lang="en-US" altLang="zh-CN" dirty="0" smtClean="0">
                <a:solidFill>
                  <a:srgbClr val="666666"/>
                </a:solidFill>
                <a:latin typeface="黑体" panose="02010609060101010101" pitchFamily="49" charset="-122"/>
                <a:ea typeface="黑体" panose="02010609060101010101" pitchFamily="49" charset="-122"/>
              </a:rPr>
              <a:t>MySQL</a:t>
            </a:r>
            <a:r>
              <a:rPr lang="zh-CN" altLang="zh-CN" dirty="0" smtClean="0">
                <a:solidFill>
                  <a:srgbClr val="666666"/>
                </a:solidFill>
                <a:latin typeface="黑体" panose="02010609060101010101" pitchFamily="49" charset="-122"/>
                <a:ea typeface="黑体" panose="02010609060101010101" pitchFamily="49" charset="-122"/>
              </a:rPr>
              <a:t>数据库</a:t>
            </a:r>
            <a:r>
              <a:rPr lang="zh-CN" altLang="zh-CN" dirty="0">
                <a:solidFill>
                  <a:srgbClr val="666666"/>
                </a:solidFill>
                <a:latin typeface="黑体" panose="02010609060101010101" pitchFamily="49" charset="-122"/>
                <a:ea typeface="黑体" panose="02010609060101010101" pitchFamily="49" charset="-122"/>
              </a:rPr>
              <a:t>、 面向对象开发、</a:t>
            </a:r>
            <a:r>
              <a:rPr lang="en-US" altLang="zh-CN" dirty="0">
                <a:solidFill>
                  <a:srgbClr val="666666"/>
                </a:solidFill>
                <a:latin typeface="黑体" panose="02010609060101010101" pitchFamily="49" charset="-122"/>
                <a:ea typeface="黑体" panose="02010609060101010101" pitchFamily="49" charset="-122"/>
              </a:rPr>
              <a:t>Android Studio</a:t>
            </a:r>
            <a:r>
              <a:rPr lang="zh-CN" altLang="zh-CN" dirty="0">
                <a:solidFill>
                  <a:srgbClr val="666666"/>
                </a:solidFill>
                <a:latin typeface="黑体" panose="02010609060101010101" pitchFamily="49" charset="-122"/>
                <a:ea typeface="黑体" panose="02010609060101010101" pitchFamily="49" charset="-122"/>
              </a:rPr>
              <a:t>学习等。</a:t>
            </a:r>
          </a:p>
        </p:txBody>
      </p:sp>
      <p:sp>
        <p:nvSpPr>
          <p:cNvPr id="21" name="文本框 20"/>
          <p:cNvSpPr txBox="1"/>
          <p:nvPr/>
        </p:nvSpPr>
        <p:spPr>
          <a:xfrm>
            <a:off x="654502" y="3628598"/>
            <a:ext cx="2048352"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测试计划：</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2" name="矩形 21"/>
          <p:cNvSpPr/>
          <p:nvPr/>
        </p:nvSpPr>
        <p:spPr>
          <a:xfrm>
            <a:off x="2702854" y="3505487"/>
            <a:ext cx="4242367" cy="646331"/>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本小组成员依次对每个功能进行测试，再交于组外人员测试</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489668" y="4746607"/>
            <a:ext cx="2213186"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质量保证计划：</a:t>
            </a:r>
            <a:endParaRPr lang="zh-HK" altLang="en-US" b="1" dirty="0">
              <a:solidFill>
                <a:srgbClr val="E74E3E"/>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2607196" y="5097711"/>
            <a:ext cx="810374" cy="4344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607196" y="4746607"/>
            <a:ext cx="810374" cy="23483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468401" y="4454664"/>
            <a:ext cx="1240760" cy="369332"/>
          </a:xfrm>
          <a:prstGeom prst="rect">
            <a:avLst/>
          </a:prstGeom>
        </p:spPr>
        <p:txBody>
          <a:bodyPr wrap="square" anchor="ctr">
            <a:spAutoFit/>
          </a:bodyPr>
          <a:lstStyle/>
          <a:p>
            <a:r>
              <a:rPr lang="zh-CN" altLang="en-US" b="1" dirty="0">
                <a:solidFill>
                  <a:srgbClr val="E74E3E"/>
                </a:solidFill>
                <a:latin typeface="黑体" panose="02010609060101010101" pitchFamily="49" charset="-122"/>
                <a:ea typeface="黑体" panose="02010609060101010101" pitchFamily="49" charset="-122"/>
              </a:rPr>
              <a:t>质量方针：</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2" name="矩形 31"/>
          <p:cNvSpPr/>
          <p:nvPr/>
        </p:nvSpPr>
        <p:spPr>
          <a:xfrm>
            <a:off x="3468401" y="5314915"/>
            <a:ext cx="1240760" cy="369332"/>
          </a:xfrm>
          <a:prstGeom prst="rect">
            <a:avLst/>
          </a:prstGeom>
        </p:spPr>
        <p:txBody>
          <a:bodyPr wrap="square" anchor="ctr">
            <a:spAutoFit/>
          </a:bodyPr>
          <a:lstStyle/>
          <a:p>
            <a:r>
              <a:rPr lang="zh-CN" altLang="en-US" b="1" dirty="0">
                <a:solidFill>
                  <a:srgbClr val="E74E3E"/>
                </a:solidFill>
                <a:latin typeface="黑体" panose="02010609060101010101" pitchFamily="49" charset="-122"/>
                <a:ea typeface="黑体" panose="02010609060101010101" pitchFamily="49" charset="-122"/>
              </a:rPr>
              <a:t>质量目标：</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4" name="矩形 33"/>
          <p:cNvSpPr/>
          <p:nvPr/>
        </p:nvSpPr>
        <p:spPr>
          <a:xfrm>
            <a:off x="4709161" y="4223687"/>
            <a:ext cx="4242367" cy="923330"/>
          </a:xfrm>
          <a:prstGeom prst="rect">
            <a:avLst/>
          </a:prstGeom>
        </p:spPr>
        <p:txBody>
          <a:bodyPr wrap="square" anchor="ctr">
            <a:spAutoFit/>
          </a:bodyPr>
          <a:lstStyle/>
          <a:p>
            <a:r>
              <a:rPr lang="zh-CN" altLang="en-US" dirty="0">
                <a:solidFill>
                  <a:srgbClr val="666666"/>
                </a:solidFill>
                <a:latin typeface="黑体" panose="02010609060101010101" pitchFamily="49" charset="-122"/>
                <a:ea typeface="黑体" panose="02010609060101010101" pitchFamily="49" charset="-122"/>
              </a:rPr>
              <a:t>通过严格</a:t>
            </a:r>
            <a:r>
              <a:rPr lang="zh-CN" altLang="zh-CN" dirty="0">
                <a:solidFill>
                  <a:srgbClr val="666666"/>
                </a:solidFill>
                <a:latin typeface="黑体" panose="02010609060101010101" pitchFamily="49" charset="-122"/>
                <a:ea typeface="黑体" panose="02010609060101010101" pitchFamily="49" charset="-122"/>
              </a:rPr>
              <a:t>和规范的过程管理、文档化的流程开发，提高生产效率，为客户提供稳定、易用和符合要求的产品系列。</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35" name="矩形 34"/>
          <p:cNvSpPr/>
          <p:nvPr/>
        </p:nvSpPr>
        <p:spPr>
          <a:xfrm>
            <a:off x="4709161" y="5314915"/>
            <a:ext cx="4242367" cy="646331"/>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为客户提供稳定、易用和符合要求的产品系列</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28" name="矩形 27"/>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矩形 28"/>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 name="文本框 3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6" name="直接连接符 3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38" name="文本框 37"/>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9" name="文本框 38"/>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40" name="文本框 39"/>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41" name="文本框 40"/>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42" name="直接连接符 4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7" name="矩形 4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8" name="文本框 4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49" name="直接连接符 4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1" name="直接连接符 5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3" name="文本框 5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4" name="文本框 5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68" name="文本框 67"/>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07186"/>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39" name="矩形 38"/>
          <p:cNvSpPr/>
          <p:nvPr/>
        </p:nvSpPr>
        <p:spPr>
          <a:xfrm>
            <a:off x="2687811" y="1837507"/>
            <a:ext cx="5207000" cy="830997"/>
          </a:xfrm>
          <a:prstGeom prst="rect">
            <a:avLst/>
          </a:prstGeom>
        </p:spPr>
        <p:txBody>
          <a:bodyPr wrap="square">
            <a:spAutoFit/>
          </a:bodyPr>
          <a:lstStyle/>
          <a:p>
            <a:pPr lvl="0" algn="just"/>
            <a:r>
              <a:rPr lang="zh-CN" altLang="en-US" sz="1600" dirty="0">
                <a:solidFill>
                  <a:srgbClr val="666666"/>
                </a:solidFill>
                <a:latin typeface="黑体" panose="02010609060101010101" pitchFamily="49" charset="-122"/>
                <a:ea typeface="黑体" panose="02010609060101010101" pitchFamily="49" charset="-122"/>
              </a:rPr>
              <a:t>团学联、党员之家、校职、计算学院公众号等各种分院或官方或非官方组织微信公众号过于繁杂，还有计算学院的官方微博关注量少得可怜。</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48" name="矩形 47"/>
          <p:cNvSpPr/>
          <p:nvPr/>
        </p:nvSpPr>
        <p:spPr>
          <a:xfrm>
            <a:off x="2687811" y="3121546"/>
            <a:ext cx="5207000" cy="584775"/>
          </a:xfrm>
          <a:prstGeom prst="rect">
            <a:avLst/>
          </a:prstGeom>
        </p:spPr>
        <p:txBody>
          <a:bodyPr wrap="square">
            <a:spAutoFit/>
          </a:bodyPr>
          <a:lstStyle/>
          <a:p>
            <a:pPr lvl="0" algn="just"/>
            <a:r>
              <a:rPr lang="zh-CN" altLang="en-US" sz="1600" dirty="0">
                <a:solidFill>
                  <a:srgbClr val="00B050"/>
                </a:solidFill>
                <a:latin typeface="黑体" panose="02010609060101010101" pitchFamily="49" charset="-122"/>
                <a:ea typeface="黑体" panose="02010609060101010101" pitchFamily="49" charset="-122"/>
              </a:rPr>
              <a:t>计算官网等官方网站总容易被人遗忘导致错过很多竞赛考试报名项目申报的信息</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49" name="矩形 48"/>
          <p:cNvSpPr/>
          <p:nvPr/>
        </p:nvSpPr>
        <p:spPr>
          <a:xfrm>
            <a:off x="2687811" y="4405585"/>
            <a:ext cx="5207000" cy="584775"/>
          </a:xfrm>
          <a:prstGeom prst="rect">
            <a:avLst/>
          </a:prstGeom>
        </p:spPr>
        <p:txBody>
          <a:bodyPr wrap="square">
            <a:spAutoFit/>
          </a:bodyPr>
          <a:lstStyle/>
          <a:p>
            <a:pPr lvl="0" algn="just"/>
            <a:r>
              <a:rPr lang="zh-CN" altLang="en-US" sz="1600" dirty="0">
                <a:solidFill>
                  <a:srgbClr val="666666"/>
                </a:solidFill>
                <a:latin typeface="黑体" panose="02010609060101010101" pitchFamily="49" charset="-122"/>
                <a:ea typeface="黑体" panose="02010609060101010101" pitchFamily="49" charset="-122"/>
              </a:rPr>
              <a:t>分院悲剧的二课分白卡系统每周都要去官网下载各种</a:t>
            </a:r>
            <a:r>
              <a:rPr lang="en-US" altLang="zh-CN" sz="1600" dirty="0">
                <a:solidFill>
                  <a:srgbClr val="666666"/>
                </a:solidFill>
                <a:latin typeface="黑体" panose="02010609060101010101" pitchFamily="49" charset="-122"/>
                <a:ea typeface="黑体" panose="02010609060101010101" pitchFamily="49" charset="-122"/>
              </a:rPr>
              <a:t>word</a:t>
            </a:r>
            <a:r>
              <a:rPr lang="zh-CN" altLang="en-US" sz="1600" dirty="0">
                <a:solidFill>
                  <a:srgbClr val="666666"/>
                </a:solidFill>
                <a:latin typeface="黑体" panose="02010609060101010101" pitchFamily="49" charset="-122"/>
                <a:ea typeface="黑体" panose="02010609060101010101" pitchFamily="49" charset="-122"/>
              </a:rPr>
              <a:t>在无数人的表格中寻找自己的名字</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21" name="矩形 20"/>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矩形 21"/>
          <p:cNvSpPr/>
          <p:nvPr/>
        </p:nvSpPr>
        <p:spPr>
          <a:xfrm>
            <a:off x="5080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25227" y="90225"/>
            <a:ext cx="1280392"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灵感来源</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1" name="文本框 30"/>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2" name="直接连接符 31"/>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241574" y="2219214"/>
            <a:ext cx="2213186"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控制和实施阶段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1" name="矩形 60"/>
          <p:cNvSpPr/>
          <p:nvPr/>
        </p:nvSpPr>
        <p:spPr>
          <a:xfrm>
            <a:off x="2448900" y="1857344"/>
            <a:ext cx="5248040" cy="1754326"/>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在杨枨老师的指导下，通过对项目进行修改及评审，来控制项目范围。范围变更通常牵涉到人员、费用、进度、风险和质量等多个方面，所有的变更都要求对 这些方面的考虑和权衡，对于引起这些方面明显的变动，需要更改这些方面的设计，并且进行相关的记录，从而将项目放在可控范围内</a:t>
            </a:r>
            <a:r>
              <a:rPr lang="zh-CN" altLang="en-US" dirty="0">
                <a:solidFill>
                  <a:srgbClr val="666666"/>
                </a:solidFill>
                <a:latin typeface="黑体" panose="02010609060101010101" pitchFamily="49" charset="-122"/>
                <a:ea typeface="黑体" panose="02010609060101010101" pitchFamily="49" charset="-122"/>
              </a:rPr>
              <a:t>。</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64" name="文本框 63"/>
          <p:cNvSpPr txBox="1"/>
          <p:nvPr/>
        </p:nvSpPr>
        <p:spPr>
          <a:xfrm>
            <a:off x="406408" y="4268678"/>
            <a:ext cx="204835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概念和计划阶段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5" name="矩形 64"/>
          <p:cNvSpPr/>
          <p:nvPr/>
        </p:nvSpPr>
        <p:spPr>
          <a:xfrm>
            <a:off x="2448901" y="4027169"/>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在需求描述阶段，由杨枨老师把项目所要求进行开发和设计的内容清楚理解并描述为文档，发布给项目小组，最终的正式范围说明由通过对杨枨老师的访谈来确认，并作为后续工作的依据</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57" name="文本框 56"/>
          <p:cNvSpPr txBox="1"/>
          <p:nvPr/>
        </p:nvSpPr>
        <p:spPr>
          <a:xfrm>
            <a:off x="406408" y="5386687"/>
            <a:ext cx="160527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收尾阶段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448900" y="5365998"/>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产品最后的验收依据是在最后期限前提交《项目总结报告》，并得到用户对产品的认可，即通过杨枨老及其他各位组长组成的评审的答辩与评价，提交经验总结。</a:t>
            </a:r>
          </a:p>
        </p:txBody>
      </p:sp>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317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管理实现计划</a:t>
            </a:r>
          </a:p>
        </p:txBody>
      </p:sp>
    </p:spTree>
    <p:extLst>
      <p:ext uri="{BB962C8B-B14F-4D97-AF65-F5344CB8AC3E}">
        <p14:creationId xmlns:p14="http://schemas.microsoft.com/office/powerpoint/2010/main" val="3633889656"/>
      </p:ext>
    </p:extLst>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84182" y="83201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版本控制管理</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3077308" y="807269"/>
            <a:ext cx="5451231" cy="1169551"/>
          </a:xfrm>
          <a:prstGeom prst="rect">
            <a:avLst/>
          </a:prstGeom>
          <a:noFill/>
        </p:spPr>
        <p:txBody>
          <a:bodyPr wrap="square" rtlCol="0">
            <a:spAutoFit/>
          </a:bodyPr>
          <a:lstStyle/>
          <a:p>
            <a:r>
              <a:rPr lang="zh-CN" altLang="en-US" sz="1400" spc="300" dirty="0">
                <a:solidFill>
                  <a:srgbClr val="666666"/>
                </a:solidFill>
                <a:latin typeface="黑体" panose="02010609060101010101" pitchFamily="49" charset="-122"/>
                <a:ea typeface="黑体" panose="02010609060101010101" pitchFamily="49" charset="-122"/>
              </a:rPr>
              <a:t>我们小组采取</a:t>
            </a:r>
            <a:r>
              <a:rPr lang="en-US" altLang="zh-CN" sz="1400" spc="300" dirty="0" err="1">
                <a:solidFill>
                  <a:srgbClr val="666666"/>
                </a:solidFill>
                <a:latin typeface="黑体" panose="02010609060101010101" pitchFamily="49" charset="-122"/>
                <a:ea typeface="黑体" panose="02010609060101010101" pitchFamily="49" charset="-122"/>
              </a:rPr>
              <a:t>git</a:t>
            </a:r>
            <a:r>
              <a:rPr lang="zh-CN" altLang="en-US" sz="1400" spc="300" dirty="0">
                <a:solidFill>
                  <a:srgbClr val="666666"/>
                </a:solidFill>
                <a:latin typeface="黑体" panose="02010609060101010101" pitchFamily="49" charset="-122"/>
                <a:ea typeface="黑体" panose="02010609060101010101" pitchFamily="49" charset="-122"/>
              </a:rPr>
              <a:t>工具来管理我们的项目计划，我们每次从上传到</a:t>
            </a:r>
            <a:r>
              <a:rPr lang="en-US" altLang="zh-CN" sz="1400" spc="300" dirty="0" err="1">
                <a:solidFill>
                  <a:srgbClr val="666666"/>
                </a:solidFill>
                <a:latin typeface="黑体" panose="02010609060101010101" pitchFamily="49" charset="-122"/>
                <a:ea typeface="黑体" panose="02010609060101010101" pitchFamily="49" charset="-122"/>
              </a:rPr>
              <a:t>github</a:t>
            </a:r>
            <a:r>
              <a:rPr lang="zh-CN" altLang="en-US" sz="1400" spc="300" dirty="0">
                <a:solidFill>
                  <a:srgbClr val="666666"/>
                </a:solidFill>
                <a:latin typeface="黑体" panose="02010609060101010101" pitchFamily="49" charset="-122"/>
                <a:ea typeface="黑体" panose="02010609060101010101" pitchFamily="49" charset="-122"/>
              </a:rPr>
              <a:t>网站上，用</a:t>
            </a:r>
            <a:r>
              <a:rPr lang="en-US" altLang="zh-CN" sz="1400" spc="300" dirty="0" err="1">
                <a:solidFill>
                  <a:srgbClr val="666666"/>
                </a:solidFill>
                <a:latin typeface="黑体" panose="02010609060101010101" pitchFamily="49" charset="-122"/>
                <a:ea typeface="黑体" panose="02010609060101010101" pitchFamily="49" charset="-122"/>
              </a:rPr>
              <a:t>GitKraken</a:t>
            </a:r>
            <a:r>
              <a:rPr lang="zh-CN" altLang="en-US" sz="1400" spc="300" dirty="0">
                <a:solidFill>
                  <a:srgbClr val="666666"/>
                </a:solidFill>
                <a:latin typeface="黑体" panose="02010609060101010101" pitchFamily="49" charset="-122"/>
                <a:ea typeface="黑体" panose="02010609060101010101" pitchFamily="49" charset="-122"/>
              </a:rPr>
              <a:t>来从</a:t>
            </a:r>
            <a:r>
              <a:rPr lang="en-US" altLang="zh-CN" sz="1400" spc="300" dirty="0" err="1">
                <a:solidFill>
                  <a:srgbClr val="666666"/>
                </a:solidFill>
                <a:latin typeface="黑体" panose="02010609060101010101" pitchFamily="49" charset="-122"/>
                <a:ea typeface="黑体" panose="02010609060101010101" pitchFamily="49" charset="-122"/>
              </a:rPr>
              <a:t>github</a:t>
            </a:r>
            <a:r>
              <a:rPr lang="zh-CN" altLang="en-US" sz="1400" spc="300" dirty="0">
                <a:solidFill>
                  <a:srgbClr val="666666"/>
                </a:solidFill>
                <a:latin typeface="黑体" panose="02010609060101010101" pitchFamily="49" charset="-122"/>
                <a:ea typeface="黑体" panose="02010609060101010101" pitchFamily="49" charset="-122"/>
              </a:rPr>
              <a:t>的账户上的远程库上克隆到本地文件夹下来并</a:t>
            </a:r>
            <a:r>
              <a:rPr lang="zh-CN" altLang="en-US" sz="1400" spc="300" dirty="0" smtClean="0">
                <a:solidFill>
                  <a:srgbClr val="666666"/>
                </a:solidFill>
                <a:latin typeface="黑体" panose="02010609060101010101" pitchFamily="49" charset="-122"/>
                <a:ea typeface="黑体" panose="02010609060101010101" pitchFamily="49" charset="-122"/>
              </a:rPr>
              <a:t>打开。同时我们也会根据教学进度来熟练地掌握</a:t>
            </a:r>
            <a:r>
              <a:rPr lang="en-US" altLang="zh-CN" sz="1400" spc="300" dirty="0" err="1" smtClean="0">
                <a:solidFill>
                  <a:srgbClr val="666666"/>
                </a:solidFill>
                <a:latin typeface="黑体" panose="02010609060101010101" pitchFamily="49" charset="-122"/>
                <a:ea typeface="黑体" panose="02010609060101010101" pitchFamily="49" charset="-122"/>
              </a:rPr>
              <a:t>git</a:t>
            </a:r>
            <a:r>
              <a:rPr lang="zh-CN" altLang="en-US" sz="1400" spc="300" dirty="0" smtClean="0">
                <a:solidFill>
                  <a:srgbClr val="666666"/>
                </a:solidFill>
                <a:latin typeface="黑体" panose="02010609060101010101" pitchFamily="49" charset="-122"/>
                <a:ea typeface="黑体" panose="02010609060101010101" pitchFamily="49" charset="-122"/>
              </a:rPr>
              <a:t>版本控制管理器的使用技巧。</a:t>
            </a:r>
            <a:endParaRPr lang="zh-CN" altLang="en-US" sz="1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403" y="2274862"/>
            <a:ext cx="6665640" cy="378303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42218"/>
            <a:ext cx="8424233" cy="3087181"/>
          </a:xfrm>
          <a:prstGeom prst="rect">
            <a:avLst/>
          </a:prstGeom>
        </p:spPr>
      </p:pic>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54943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29" name="椭圆 28"/>
          <p:cNvSpPr/>
          <p:nvPr/>
        </p:nvSpPr>
        <p:spPr>
          <a:xfrm>
            <a:off x="3124907" y="286697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cxnSp>
        <p:nvCxnSpPr>
          <p:cNvPr id="36" name="直接连接符 35"/>
          <p:cNvCxnSpPr/>
          <p:nvPr/>
        </p:nvCxnSpPr>
        <p:spPr>
          <a:xfrm flipV="1">
            <a:off x="1428902" y="2150936"/>
            <a:ext cx="878208" cy="648986"/>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696915" y="3326381"/>
            <a:ext cx="1220390" cy="81784"/>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584308" y="1162899"/>
            <a:ext cx="4603837" cy="707886"/>
          </a:xfrm>
          <a:prstGeom prst="rect">
            <a:avLst/>
          </a:prstGeom>
          <a:noFill/>
        </p:spPr>
        <p:txBody>
          <a:bodyPr wrap="square" rtlCol="0">
            <a:spAutoFit/>
          </a:bodyPr>
          <a:lstStyle/>
          <a:p>
            <a:pPr lvl="0"/>
            <a:r>
              <a:rPr lang="zh-CN" altLang="zh-CN" sz="2000" dirty="0">
                <a:solidFill>
                  <a:srgbClr val="E74E3E"/>
                </a:solidFill>
                <a:latin typeface="黑体" panose="02010609060101010101" pitchFamily="49" charset="-122"/>
                <a:ea typeface="黑体" panose="02010609060101010101" pitchFamily="49" charset="-122"/>
              </a:rPr>
              <a:t>《质量管理体系标准》（</a:t>
            </a:r>
            <a:r>
              <a:rPr lang="en-US" altLang="zh-CN" sz="2000" dirty="0">
                <a:solidFill>
                  <a:srgbClr val="E74E3E"/>
                </a:solidFill>
                <a:latin typeface="黑体" panose="02010609060101010101" pitchFamily="49" charset="-122"/>
                <a:ea typeface="黑体" panose="02010609060101010101" pitchFamily="49" charset="-122"/>
              </a:rPr>
              <a:t>GB/T 19001-2000</a:t>
            </a:r>
            <a:r>
              <a:rPr lang="zh-CN" altLang="zh-CN" sz="2000" dirty="0">
                <a:solidFill>
                  <a:srgbClr val="E74E3E"/>
                </a:solidFill>
                <a:latin typeface="黑体" panose="02010609060101010101" pitchFamily="49" charset="-122"/>
                <a:ea typeface="黑体" panose="02010609060101010101" pitchFamily="49" charset="-122"/>
              </a:rPr>
              <a:t>），</a:t>
            </a:r>
            <a:r>
              <a:rPr lang="en-US" altLang="zh-CN" sz="2000" dirty="0">
                <a:solidFill>
                  <a:srgbClr val="E74E3E"/>
                </a:solidFill>
                <a:latin typeface="黑体" panose="02010609060101010101" pitchFamily="49" charset="-122"/>
                <a:ea typeface="黑体" panose="02010609060101010101" pitchFamily="49" charset="-122"/>
              </a:rPr>
              <a:t>2000-12-18</a:t>
            </a:r>
            <a:r>
              <a:rPr lang="zh-CN" altLang="zh-CN" sz="2000" dirty="0">
                <a:solidFill>
                  <a:srgbClr val="E74E3E"/>
                </a:solidFill>
                <a:latin typeface="黑体" panose="02010609060101010101" pitchFamily="49" charset="-122"/>
                <a:ea typeface="黑体" panose="02010609060101010101" pitchFamily="49" charset="-122"/>
              </a:rPr>
              <a:t>，国家质量监督局；</a:t>
            </a:r>
          </a:p>
        </p:txBody>
      </p:sp>
      <p:sp>
        <p:nvSpPr>
          <p:cNvPr id="40" name="文本框 39"/>
          <p:cNvSpPr txBox="1"/>
          <p:nvPr/>
        </p:nvSpPr>
        <p:spPr>
          <a:xfrm>
            <a:off x="4251312" y="2866979"/>
            <a:ext cx="4801247"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《计算机软件产品开发文档编辑制指南》</a:t>
            </a:r>
            <a:r>
              <a:rPr lang="en-US" altLang="zh-CN" dirty="0">
                <a:solidFill>
                  <a:srgbClr val="E74E3E"/>
                </a:solidFill>
                <a:latin typeface="黑体" panose="02010609060101010101" pitchFamily="49" charset="-122"/>
                <a:ea typeface="黑体" panose="02010609060101010101" pitchFamily="49" charset="-122"/>
              </a:rPr>
              <a:t>(GB/T 8567-88),1988-7-1</a:t>
            </a:r>
            <a:r>
              <a:rPr lang="zh-CN" altLang="zh-CN" dirty="0">
                <a:solidFill>
                  <a:srgbClr val="E74E3E"/>
                </a:solidFill>
                <a:latin typeface="黑体" panose="02010609060101010101" pitchFamily="49" charset="-122"/>
                <a:ea typeface="黑体" panose="02010609060101010101" pitchFamily="49" charset="-122"/>
              </a:rPr>
              <a:t>，国际质量技术监督局；</a:t>
            </a:r>
          </a:p>
        </p:txBody>
      </p:sp>
      <p:sp>
        <p:nvSpPr>
          <p:cNvPr id="43" name="椭圆 42"/>
          <p:cNvSpPr/>
          <p:nvPr/>
        </p:nvSpPr>
        <p:spPr>
          <a:xfrm>
            <a:off x="3051615" y="4692528"/>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44" name="直接连接符 43"/>
          <p:cNvCxnSpPr/>
          <p:nvPr/>
        </p:nvCxnSpPr>
        <p:spPr>
          <a:xfrm>
            <a:off x="1404461" y="4692528"/>
            <a:ext cx="1453039" cy="335877"/>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251312" y="4687206"/>
            <a:ext cx="4401906"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《计算机软件质量保证计划规范》（</a:t>
            </a:r>
            <a:r>
              <a:rPr lang="en-US" altLang="zh-CN" dirty="0">
                <a:solidFill>
                  <a:srgbClr val="E74E3E"/>
                </a:solidFill>
                <a:latin typeface="黑体" panose="02010609060101010101" pitchFamily="49" charset="-122"/>
                <a:ea typeface="黑体" panose="02010609060101010101" pitchFamily="49" charset="-122"/>
              </a:rPr>
              <a:t>GB/T 12504-1990 ), 1990-11-15</a:t>
            </a:r>
            <a:r>
              <a:rPr lang="zh-CN" altLang="zh-CN" dirty="0">
                <a:solidFill>
                  <a:srgbClr val="E74E3E"/>
                </a:solidFill>
                <a:latin typeface="黑体" panose="02010609060101010101" pitchFamily="49" charset="-122"/>
                <a:ea typeface="黑体" panose="02010609060101010101" pitchFamily="49" charset="-122"/>
              </a:rPr>
              <a:t>， 国家质量技术监督局；</a:t>
            </a:r>
          </a:p>
        </p:txBody>
      </p:sp>
      <p:sp>
        <p:nvSpPr>
          <p:cNvPr id="46" name="椭圆 45"/>
          <p:cNvSpPr/>
          <p:nvPr/>
        </p:nvSpPr>
        <p:spPr>
          <a:xfrm>
            <a:off x="0" y="2375016"/>
            <a:ext cx="2271183" cy="2830585"/>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latin typeface="黑体" panose="02010609060101010101" pitchFamily="49" charset="-122"/>
                <a:ea typeface="黑体" panose="02010609060101010101" pitchFamily="49" charset="-122"/>
              </a:rPr>
              <a:t>标</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准</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与</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规</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范</a:t>
            </a:r>
            <a:endParaRPr lang="zh-HK" altLang="en-US" sz="3600" b="1" dirty="0">
              <a:latin typeface="黑体" panose="02010609060101010101" pitchFamily="49" charset="-122"/>
              <a:ea typeface="黑体" panose="02010609060101010101" pitchFamily="49" charset="-122"/>
            </a:endParaRPr>
          </a:p>
        </p:txBody>
      </p:sp>
      <p:sp>
        <p:nvSpPr>
          <p:cNvPr id="25" name="矩形 2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6" name="矩形 2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文本框 26"/>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0" name="直接连接符 2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32" name="文本框 3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3" name="文本框 3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4" name="文本框 3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5" name="文本框 3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8" name="直接连接符 3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9" name="矩形 48"/>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1" name="直接连接符 5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3" name="直接连接符 5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8" name="文本框 67"/>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9" name="文本框 68"/>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0" name="文本框 6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1" name="直接连接符 70"/>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889078"/>
      </p:ext>
    </p:extLst>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成员分工</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2130843" y="928352"/>
            <a:ext cx="1093895" cy="955612"/>
            <a:chOff x="882603" y="2302677"/>
            <a:chExt cx="1093895" cy="955612"/>
          </a:xfrm>
          <a:solidFill>
            <a:srgbClr val="E74E3E"/>
          </a:solidFill>
        </p:grpSpPr>
        <p:sp>
          <p:nvSpPr>
            <p:cNvPr id="32"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0" name="文本框 39"/>
          <p:cNvSpPr txBox="1"/>
          <p:nvPr/>
        </p:nvSpPr>
        <p:spPr>
          <a:xfrm>
            <a:off x="265838" y="2002558"/>
            <a:ext cx="1949554" cy="369332"/>
          </a:xfrm>
          <a:prstGeom prst="rect">
            <a:avLst/>
          </a:prstGeom>
          <a:noFill/>
        </p:spPr>
        <p:txBody>
          <a:bodyPr wrap="square" rtlCol="0">
            <a:spAutoFit/>
          </a:bodyPr>
          <a:lstStyle/>
          <a:p>
            <a:pPr algn="ctr"/>
            <a:r>
              <a:rPr lang="zh-CN" altLang="en-US" b="1" dirty="0">
                <a:solidFill>
                  <a:srgbClr val="E74E3E"/>
                </a:solidFill>
                <a:latin typeface="黑体" panose="02010609060101010101" pitchFamily="49" charset="-122"/>
                <a:ea typeface="黑体" panose="02010609060101010101" pitchFamily="49" charset="-122"/>
              </a:rPr>
              <a:t>小组报告修改：</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41" name="矩形 40"/>
          <p:cNvSpPr/>
          <p:nvPr/>
        </p:nvSpPr>
        <p:spPr>
          <a:xfrm>
            <a:off x="2336095" y="2135990"/>
            <a:ext cx="1744174" cy="1200329"/>
          </a:xfrm>
          <a:prstGeom prst="rect">
            <a:avLst/>
          </a:prstGeom>
        </p:spPr>
        <p:txBody>
          <a:bodyPr wrap="square">
            <a:spAutoFit/>
          </a:bodyPr>
          <a:lstStyle/>
          <a:p>
            <a:pPr lvl="0" algn="just"/>
            <a:r>
              <a:rPr lang="zh-CN" altLang="en-US" sz="2400" dirty="0" smtClean="0">
                <a:solidFill>
                  <a:srgbClr val="666666"/>
                </a:solidFill>
                <a:latin typeface="黑体" panose="02010609060101010101" pitchFamily="49" charset="-122"/>
                <a:ea typeface="黑体" panose="02010609060101010101" pitchFamily="49" charset="-122"/>
              </a:rPr>
              <a:t>陈妍蓝</a:t>
            </a:r>
            <a:endParaRPr lang="en-US" altLang="zh-CN" sz="2400" dirty="0" smtClean="0">
              <a:solidFill>
                <a:srgbClr val="666666"/>
              </a:solidFill>
              <a:latin typeface="黑体" panose="02010609060101010101" pitchFamily="49" charset="-122"/>
              <a:ea typeface="黑体" panose="02010609060101010101" pitchFamily="49" charset="-122"/>
            </a:endParaRPr>
          </a:p>
          <a:p>
            <a:pPr lvl="0" algn="just"/>
            <a:r>
              <a:rPr lang="zh-CN" altLang="en-US" sz="2400" dirty="0" smtClean="0">
                <a:solidFill>
                  <a:srgbClr val="666666"/>
                </a:solidFill>
                <a:latin typeface="黑体" panose="02010609060101010101" pitchFamily="49" charset="-122"/>
                <a:ea typeface="黑体" panose="02010609060101010101" pitchFamily="49" charset="-122"/>
              </a:rPr>
              <a:t>靳泽旭，</a:t>
            </a:r>
            <a:endParaRPr lang="en-US" altLang="zh-CN" sz="2400" dirty="0" smtClean="0">
              <a:solidFill>
                <a:srgbClr val="666666"/>
              </a:solidFill>
              <a:latin typeface="黑体" panose="02010609060101010101" pitchFamily="49" charset="-122"/>
              <a:ea typeface="黑体" panose="02010609060101010101" pitchFamily="49" charset="-122"/>
            </a:endParaRPr>
          </a:p>
          <a:p>
            <a:pPr lvl="0" algn="just"/>
            <a:r>
              <a:rPr lang="zh-CN" altLang="en-US" sz="2400" dirty="0" smtClean="0">
                <a:solidFill>
                  <a:srgbClr val="666666"/>
                </a:solidFill>
                <a:latin typeface="黑体" panose="02010609060101010101" pitchFamily="49" charset="-122"/>
                <a:ea typeface="黑体" panose="02010609060101010101" pitchFamily="49" charset="-122"/>
              </a:rPr>
              <a:t>奕吉</a:t>
            </a:r>
            <a:endParaRPr lang="zh-HK" altLang="zh-HK" sz="2400" dirty="0">
              <a:solidFill>
                <a:srgbClr val="666666"/>
              </a:solidFill>
              <a:latin typeface="黑体" panose="02010609060101010101" pitchFamily="49" charset="-122"/>
              <a:ea typeface="黑体" panose="02010609060101010101" pitchFamily="49" charset="-122"/>
            </a:endParaRPr>
          </a:p>
        </p:txBody>
      </p:sp>
      <p:grpSp>
        <p:nvGrpSpPr>
          <p:cNvPr id="42" name="组合 41"/>
          <p:cNvGrpSpPr/>
          <p:nvPr/>
        </p:nvGrpSpPr>
        <p:grpSpPr>
          <a:xfrm>
            <a:off x="5089145" y="928352"/>
            <a:ext cx="1229112" cy="958730"/>
            <a:chOff x="2855366" y="2301118"/>
            <a:chExt cx="1229112" cy="958730"/>
          </a:xfrm>
          <a:solidFill>
            <a:srgbClr val="E74E3E"/>
          </a:solidFill>
        </p:grpSpPr>
        <p:sp>
          <p:nvSpPr>
            <p:cNvPr id="43"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5" name="文本框 44"/>
          <p:cNvSpPr txBox="1"/>
          <p:nvPr/>
        </p:nvSpPr>
        <p:spPr>
          <a:xfrm>
            <a:off x="4212828" y="2135990"/>
            <a:ext cx="1458486" cy="369332"/>
          </a:xfrm>
          <a:prstGeom prst="rect">
            <a:avLst/>
          </a:prstGeom>
          <a:noFill/>
        </p:spPr>
        <p:txBody>
          <a:bodyPr wrap="square" rtlCol="0">
            <a:spAutoFit/>
          </a:bodyPr>
          <a:lstStyle/>
          <a:p>
            <a:pPr algn="ctr"/>
            <a:r>
              <a:rPr lang="zh-CN" altLang="en-US" b="1" dirty="0">
                <a:solidFill>
                  <a:srgbClr val="E74E3E"/>
                </a:solidFill>
                <a:latin typeface="黑体" panose="02010609060101010101" pitchFamily="49" charset="-122"/>
                <a:ea typeface="黑体" panose="02010609060101010101" pitchFamily="49" charset="-122"/>
              </a:rPr>
              <a:t>会议记录：</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46" name="矩形 45"/>
          <p:cNvSpPr/>
          <p:nvPr/>
        </p:nvSpPr>
        <p:spPr>
          <a:xfrm>
            <a:off x="5728472" y="2089823"/>
            <a:ext cx="1750929"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陈妍蓝</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47" name="矩形 46"/>
          <p:cNvSpPr/>
          <p:nvPr/>
        </p:nvSpPr>
        <p:spPr>
          <a:xfrm>
            <a:off x="2330737" y="4386058"/>
            <a:ext cx="966076" cy="566848"/>
          </a:xfrm>
          <a:prstGeom prst="rect">
            <a:avLst/>
          </a:prstGeom>
          <a:solidFill>
            <a:srgbClr val="E74E3E"/>
          </a:solidFill>
          <a:ln w="3810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数据 47"/>
          <p:cNvSpPr/>
          <p:nvPr/>
        </p:nvSpPr>
        <p:spPr>
          <a:xfrm>
            <a:off x="2214886" y="4412547"/>
            <a:ext cx="1257504" cy="256935"/>
          </a:xfrm>
          <a:prstGeom prst="flowChartInputOutput">
            <a:avLst/>
          </a:prstGeom>
          <a:solidFill>
            <a:srgbClr val="E74E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581503" y="5419050"/>
            <a:ext cx="1458486" cy="369332"/>
          </a:xfrm>
          <a:prstGeom prst="rect">
            <a:avLst/>
          </a:prstGeom>
          <a:noFill/>
        </p:spPr>
        <p:txBody>
          <a:bodyPr wrap="square" rtlCol="0">
            <a:spAutoFit/>
          </a:bodyPr>
          <a:lstStyle/>
          <a:p>
            <a:pPr algn="ctr"/>
            <a:r>
              <a:rPr lang="en-US" altLang="zh-CN" b="1" dirty="0">
                <a:solidFill>
                  <a:srgbClr val="E74E3E"/>
                </a:solidFill>
                <a:latin typeface="黑体" panose="02010609060101010101" pitchFamily="49" charset="-122"/>
                <a:ea typeface="黑体" panose="02010609060101010101" pitchFamily="49" charset="-122"/>
              </a:rPr>
              <a:t>PPT</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0" name="矩形 49"/>
          <p:cNvSpPr/>
          <p:nvPr/>
        </p:nvSpPr>
        <p:spPr>
          <a:xfrm>
            <a:off x="1736162" y="5372884"/>
            <a:ext cx="3352983"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靳泽</a:t>
            </a:r>
            <a:r>
              <a:rPr lang="zh-CN" altLang="en-US" sz="2400" dirty="0" smtClean="0">
                <a:solidFill>
                  <a:srgbClr val="666666"/>
                </a:solidFill>
                <a:latin typeface="黑体" panose="02010609060101010101" pitchFamily="49" charset="-122"/>
                <a:ea typeface="黑体" panose="02010609060101010101" pitchFamily="49" charset="-122"/>
              </a:rPr>
              <a:t>旭，奕吉</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51" name="矩形 50"/>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2" name="矩形 5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3" name="文本框 5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4" name="直接连接符 53"/>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56" name="文本框 55"/>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7" name="文本框 56"/>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8" name="文本框 57"/>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9" name="文本框 58"/>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0" name="直接连接符 5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5" name="矩形 64"/>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6" name="文本框 65"/>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7" name="直接连接符 66"/>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1" name="文本框 70"/>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74" name="直接连接符 7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5614182" y="4020081"/>
            <a:ext cx="1001878" cy="994714"/>
            <a:chOff x="7367401" y="2282771"/>
            <a:chExt cx="1001878" cy="994714"/>
          </a:xfrm>
          <a:solidFill>
            <a:srgbClr val="E74E3E"/>
          </a:solidFill>
        </p:grpSpPr>
        <p:sp>
          <p:nvSpPr>
            <p:cNvPr id="78"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9"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0"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1"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2"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3"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4"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5"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6"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7"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88" name="文本框 87"/>
          <p:cNvSpPr txBox="1"/>
          <p:nvPr/>
        </p:nvSpPr>
        <p:spPr>
          <a:xfrm>
            <a:off x="4238582" y="4835250"/>
            <a:ext cx="1458486" cy="369332"/>
          </a:xfrm>
          <a:prstGeom prst="rect">
            <a:avLst/>
          </a:prstGeom>
          <a:noFill/>
        </p:spPr>
        <p:txBody>
          <a:bodyPr wrap="square" rtlCol="0">
            <a:spAutoFit/>
          </a:bodyPr>
          <a:lstStyle/>
          <a:p>
            <a:pPr algn="ctr"/>
            <a:r>
              <a:rPr lang="zh-CN" altLang="en-US" b="1" dirty="0" smtClean="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89" name="矩形 88"/>
          <p:cNvSpPr/>
          <p:nvPr/>
        </p:nvSpPr>
        <p:spPr>
          <a:xfrm>
            <a:off x="6054089" y="5347429"/>
            <a:ext cx="1750929"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奕吉</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2" name="TextBox 1"/>
          <p:cNvSpPr txBox="1"/>
          <p:nvPr/>
        </p:nvSpPr>
        <p:spPr>
          <a:xfrm>
            <a:off x="4572000" y="5419050"/>
            <a:ext cx="1422102" cy="369332"/>
          </a:xfrm>
          <a:prstGeom prst="rect">
            <a:avLst/>
          </a:prstGeom>
          <a:noFill/>
        </p:spPr>
        <p:txBody>
          <a:bodyPr wrap="square" rtlCol="0">
            <a:spAutoFit/>
          </a:bodyPr>
          <a:lstStyle/>
          <a:p>
            <a:r>
              <a:rPr lang="zh-CN" altLang="en-US" b="1" dirty="0" smtClean="0">
                <a:solidFill>
                  <a:srgbClr val="C00000"/>
                </a:solidFill>
              </a:rPr>
              <a:t>项目绘图：</a:t>
            </a:r>
            <a:endParaRPr lang="zh-CN" altLang="en-US" b="1" dirty="0">
              <a:solidFill>
                <a:srgbClr val="C00000"/>
              </a:solidFill>
            </a:endParaRPr>
          </a:p>
        </p:txBody>
      </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成员分工和评价</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531414" y="2013439"/>
            <a:ext cx="8319991" cy="646331"/>
          </a:xfrm>
          <a:prstGeom prst="rect">
            <a:avLst/>
          </a:prstGeom>
          <a:noFill/>
        </p:spPr>
        <p:txBody>
          <a:bodyPr wrap="square" rtlCol="0">
            <a:spAutoFit/>
          </a:bodyPr>
          <a:lstStyle/>
          <a:p>
            <a:r>
              <a:rPr lang="zh-CN" altLang="en-US" dirty="0" smtClean="0"/>
              <a:t>靳泽旭：有对</a:t>
            </a:r>
            <a:r>
              <a:rPr lang="en-US" altLang="zh-CN" dirty="0" smtClean="0"/>
              <a:t>UI</a:t>
            </a:r>
            <a:r>
              <a:rPr lang="zh-CN" altLang="en-US" dirty="0" smtClean="0"/>
              <a:t>界面和绘图，</a:t>
            </a:r>
            <a:r>
              <a:rPr lang="en-US" altLang="zh-CN" dirty="0" smtClean="0"/>
              <a:t>PS</a:t>
            </a:r>
            <a:r>
              <a:rPr lang="zh-CN" altLang="en-US" dirty="0" smtClean="0"/>
              <a:t>设计方面的基础，同时又有对</a:t>
            </a:r>
            <a:r>
              <a:rPr lang="en-US" altLang="zh-CN" dirty="0" smtClean="0"/>
              <a:t>java</a:t>
            </a:r>
            <a:r>
              <a:rPr lang="zh-CN" altLang="en-US" dirty="0" smtClean="0"/>
              <a:t>语言方面的基础，工作能负责并积极的完成。评价</a:t>
            </a:r>
            <a:r>
              <a:rPr lang="zh-CN" altLang="en-US" dirty="0" smtClean="0"/>
              <a:t>：</a:t>
            </a:r>
            <a:r>
              <a:rPr lang="en-US" altLang="zh-CN" smtClean="0"/>
              <a:t>7.5</a:t>
            </a:r>
            <a:r>
              <a:rPr lang="zh-CN" altLang="en-US" smtClean="0"/>
              <a:t>分</a:t>
            </a:r>
            <a:endParaRPr lang="zh-CN" altLang="en-US" dirty="0"/>
          </a:p>
        </p:txBody>
      </p:sp>
      <p:sp>
        <p:nvSpPr>
          <p:cNvPr id="4" name="TextBox 3"/>
          <p:cNvSpPr txBox="1"/>
          <p:nvPr/>
        </p:nvSpPr>
        <p:spPr>
          <a:xfrm>
            <a:off x="531414" y="2848709"/>
            <a:ext cx="8291146" cy="646331"/>
          </a:xfrm>
          <a:prstGeom prst="rect">
            <a:avLst/>
          </a:prstGeom>
          <a:noFill/>
        </p:spPr>
        <p:txBody>
          <a:bodyPr wrap="square" rtlCol="0">
            <a:spAutoFit/>
          </a:bodyPr>
          <a:lstStyle/>
          <a:p>
            <a:r>
              <a:rPr lang="zh-CN" altLang="en-US" dirty="0" smtClean="0"/>
              <a:t>陈妍蓝：有文采，编写文档和撰写会议纪要，有</a:t>
            </a:r>
            <a:r>
              <a:rPr lang="en-US" altLang="zh-CN" dirty="0" smtClean="0"/>
              <a:t>C</a:t>
            </a:r>
            <a:r>
              <a:rPr lang="zh-CN" altLang="en-US" dirty="0" smtClean="0"/>
              <a:t>语言的基础，同时对</a:t>
            </a:r>
            <a:r>
              <a:rPr lang="en-US" altLang="zh-CN" dirty="0" smtClean="0"/>
              <a:t>APP</a:t>
            </a:r>
            <a:r>
              <a:rPr lang="zh-CN" altLang="en-US" dirty="0" smtClean="0"/>
              <a:t>设计方面有浓厚的兴趣。工作中能及时提出意见。评价</a:t>
            </a:r>
            <a:r>
              <a:rPr lang="zh-CN" altLang="en-US" dirty="0" smtClean="0"/>
              <a:t>：</a:t>
            </a:r>
            <a:r>
              <a:rPr lang="en-US" altLang="zh-CN" dirty="0"/>
              <a:t>8</a:t>
            </a:r>
            <a:r>
              <a:rPr lang="zh-CN" altLang="en-US" dirty="0" smtClean="0"/>
              <a:t>分</a:t>
            </a:r>
            <a:endParaRPr lang="zh-CN" altLang="en-US" dirty="0"/>
          </a:p>
        </p:txBody>
      </p:sp>
      <p:sp>
        <p:nvSpPr>
          <p:cNvPr id="5" name="TextBox 4"/>
          <p:cNvSpPr txBox="1"/>
          <p:nvPr/>
        </p:nvSpPr>
        <p:spPr>
          <a:xfrm>
            <a:off x="665767" y="3710355"/>
            <a:ext cx="8185638" cy="646331"/>
          </a:xfrm>
          <a:prstGeom prst="rect">
            <a:avLst/>
          </a:prstGeom>
          <a:noFill/>
        </p:spPr>
        <p:txBody>
          <a:bodyPr wrap="square" rtlCol="0">
            <a:spAutoFit/>
          </a:bodyPr>
          <a:lstStyle/>
          <a:p>
            <a:r>
              <a:rPr lang="zh-CN" altLang="en-US" dirty="0" smtClean="0"/>
              <a:t>奕吉：有编程语言的基础，曾经也编写过简单的游戏和</a:t>
            </a:r>
            <a:r>
              <a:rPr lang="en-US" altLang="zh-CN" dirty="0" smtClean="0"/>
              <a:t>APP</a:t>
            </a:r>
            <a:r>
              <a:rPr lang="zh-CN" altLang="en-US" dirty="0" smtClean="0"/>
              <a:t>，了解数据库。工作中能认真完成每一项任务，分配好每个成员每个阶段应该做的任务。评价</a:t>
            </a:r>
            <a:r>
              <a:rPr lang="zh-CN" altLang="en-US" dirty="0" smtClean="0"/>
              <a:t>：</a:t>
            </a:r>
            <a:r>
              <a:rPr lang="en-US" altLang="zh-CN" dirty="0"/>
              <a:t>7</a:t>
            </a:r>
            <a:r>
              <a:rPr lang="zh-CN" altLang="en-US" dirty="0" smtClean="0"/>
              <a:t>分</a:t>
            </a:r>
            <a:endParaRPr lang="zh-CN" altLang="en-US" dirty="0"/>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259544"/>
      </p:ext>
    </p:extLst>
  </p:cSld>
  <p:clrMapOvr>
    <a:masterClrMapping/>
  </p:clrMapOvr>
  <p:transition>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650657" y="1121446"/>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参考资料</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3" name="文本框 2"/>
          <p:cNvSpPr txBox="1"/>
          <p:nvPr/>
        </p:nvSpPr>
        <p:spPr>
          <a:xfrm>
            <a:off x="1006657" y="3807595"/>
            <a:ext cx="7766870" cy="2523768"/>
          </a:xfrm>
          <a:prstGeom prst="rect">
            <a:avLst/>
          </a:prstGeom>
          <a:noFill/>
        </p:spPr>
        <p:txBody>
          <a:bodyPr wrap="none" rtlCol="0">
            <a:spAutoFit/>
          </a:bodyPr>
          <a:lstStyle/>
          <a:p>
            <a:pPr algn="ctr"/>
            <a:r>
              <a:rPr lang="zh-CN" altLang="zh-CN" sz="2000" b="1" spc="300" dirty="0">
                <a:solidFill>
                  <a:schemeClr val="bg1"/>
                </a:solidFill>
                <a:latin typeface="黑体" panose="02010609060101010101" pitchFamily="49" charset="-122"/>
                <a:ea typeface="黑体" panose="02010609060101010101" pitchFamily="49" charset="-122"/>
              </a:rPr>
              <a:t>《软件工程导论（第</a:t>
            </a:r>
            <a:r>
              <a:rPr lang="en-US" altLang="zh-CN" sz="2000" b="1" spc="300" dirty="0">
                <a:solidFill>
                  <a:schemeClr val="bg1"/>
                </a:solidFill>
                <a:latin typeface="黑体" panose="02010609060101010101" pitchFamily="49" charset="-122"/>
                <a:ea typeface="黑体" panose="02010609060101010101" pitchFamily="49" charset="-122"/>
              </a:rPr>
              <a:t>6</a:t>
            </a:r>
            <a:r>
              <a:rPr lang="zh-CN" altLang="zh-CN" sz="2000" b="1" spc="300" dirty="0">
                <a:solidFill>
                  <a:schemeClr val="bg1"/>
                </a:solidFill>
                <a:latin typeface="黑体" panose="02010609060101010101" pitchFamily="49" charset="-122"/>
                <a:ea typeface="黑体" panose="02010609060101010101" pitchFamily="49" charset="-122"/>
              </a:rPr>
              <a:t>版）》张海藩 牟永敏 编著 </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r>
              <a:rPr lang="en-US" altLang="zh-CN" sz="2000" b="1" spc="300" dirty="0">
                <a:solidFill>
                  <a:schemeClr val="bg1"/>
                </a:solidFill>
                <a:latin typeface="黑体" panose="02010609060101010101" pitchFamily="49" charset="-122"/>
                <a:ea typeface="黑体" panose="02010609060101010101" pitchFamily="49" charset="-122"/>
              </a:rPr>
              <a:t>				</a:t>
            </a:r>
            <a:r>
              <a:rPr lang="zh-CN" altLang="zh-CN" sz="2000" b="1" spc="300" dirty="0">
                <a:solidFill>
                  <a:schemeClr val="bg1"/>
                </a:solidFill>
                <a:latin typeface="黑体" panose="02010609060101010101" pitchFamily="49" charset="-122"/>
                <a:ea typeface="黑体" panose="02010609060101010101" pitchFamily="49" charset="-122"/>
              </a:rPr>
              <a:t>清华大学出版社 出版</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r>
              <a:rPr lang="zh-CN" altLang="zh-CN" sz="2000" b="1" spc="300" dirty="0">
                <a:solidFill>
                  <a:schemeClr val="bg1"/>
                </a:solidFill>
                <a:latin typeface="黑体" panose="02010609060101010101" pitchFamily="49" charset="-122"/>
                <a:ea typeface="黑体" panose="02010609060101010101" pitchFamily="49" charset="-122"/>
              </a:rPr>
              <a:t>学堂在线 软件工程（自主模式）清华大学刘强副教授授课</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endParaRPr lang="en-US" altLang="zh-CN" sz="2000" b="1" spc="300" dirty="0">
              <a:solidFill>
                <a:schemeClr val="bg1"/>
              </a:solidFill>
              <a:latin typeface="黑体" panose="02010609060101010101" pitchFamily="49" charset="-122"/>
              <a:ea typeface="黑体" panose="02010609060101010101" pitchFamily="49" charset="-122"/>
            </a:endParaRPr>
          </a:p>
          <a:p>
            <a:pPr algn="ctr"/>
            <a:r>
              <a:rPr lang="zh-CN" altLang="zh-CN" sz="2000" b="1" dirty="0">
                <a:solidFill>
                  <a:schemeClr val="bg1"/>
                </a:solidFill>
                <a:latin typeface="黑体" panose="02010609060101010101" pitchFamily="49" charset="-122"/>
                <a:ea typeface="黑体" panose="02010609060101010101" pitchFamily="49" charset="-122"/>
              </a:rPr>
              <a:t>《项目管理知识体系（第</a:t>
            </a:r>
            <a:r>
              <a:rPr lang="en-US" altLang="zh-CN" sz="2000" b="1" dirty="0">
                <a:solidFill>
                  <a:schemeClr val="bg1"/>
                </a:solidFill>
                <a:latin typeface="黑体" panose="02010609060101010101" pitchFamily="49" charset="-122"/>
                <a:ea typeface="黑体" panose="02010609060101010101" pitchFamily="49" charset="-122"/>
              </a:rPr>
              <a:t>6</a:t>
            </a:r>
            <a:r>
              <a:rPr lang="zh-CN" altLang="zh-CN" sz="2000" b="1" dirty="0">
                <a:solidFill>
                  <a:schemeClr val="bg1"/>
                </a:solidFill>
                <a:latin typeface="黑体" panose="02010609060101010101" pitchFamily="49" charset="-122"/>
                <a:ea typeface="黑体" panose="02010609060101010101" pitchFamily="49" charset="-122"/>
              </a:rPr>
              <a:t>版）》中文版</a:t>
            </a: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en-US" dirty="0"/>
          </a:p>
        </p:txBody>
      </p:sp>
    </p:spTree>
    <p:extLst>
      <p:ext uri="{BB962C8B-B14F-4D97-AF65-F5344CB8AC3E}">
        <p14:creationId xmlns:p14="http://schemas.microsoft.com/office/powerpoint/2010/main" val="3143331810"/>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黑体" panose="02010609060101010101" pitchFamily="49" charset="-122"/>
                <a:ea typeface="黑体" panose="02010609060101010101" pitchFamily="49" charset="-122"/>
              </a:rPr>
              <a:t>THANKS</a:t>
            </a:r>
            <a:endParaRPr lang="zh-HK" altLang="en-US" sz="6600" b="1" spc="300" dirty="0">
              <a:latin typeface="黑体" panose="02010609060101010101" pitchFamily="49" charset="-122"/>
              <a:ea typeface="黑体" panose="02010609060101010101" pitchFamily="49"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小组</a:t>
              </a:r>
              <a:endParaRPr lang="zh-HK" altLang="en-US" sz="2400" b="1" dirty="0">
                <a:latin typeface="黑体" panose="02010609060101010101" pitchFamily="49" charset="-122"/>
                <a:ea typeface="黑体" panose="02010609060101010101" pitchFamily="49"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a:solidFill>
                    <a:srgbClr val="E74E3E"/>
                  </a:solidFill>
                  <a:latin typeface="黑体" panose="02010609060101010101" pitchFamily="49" charset="-122"/>
                  <a:ea typeface="黑体" panose="02010609060101010101" pitchFamily="49" charset="-122"/>
                </a:rPr>
                <a:t>G17</a:t>
              </a:r>
              <a:endParaRPr lang="zh-HK" altLang="en-US" sz="2400" b="1" spc="300" dirty="0">
                <a:solidFill>
                  <a:srgbClr val="E74E3E"/>
                </a:solidFill>
                <a:latin typeface="黑体" panose="02010609060101010101" pitchFamily="49" charset="-122"/>
                <a:ea typeface="黑体" panose="02010609060101010101" pitchFamily="49"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1550" y="45321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问卷调查</a:t>
            </a:r>
            <a:endParaRPr lang="zh-CN" altLang="en-US" sz="2400" dirty="0">
              <a:latin typeface="黑体" panose="02010609060101010101" pitchFamily="49" charset="-122"/>
              <a:ea typeface="黑体" panose="02010609060101010101" pitchFamily="49" charset="-122"/>
            </a:endParaRPr>
          </a:p>
        </p:txBody>
      </p:sp>
      <p:sp>
        <p:nvSpPr>
          <p:cNvPr id="5" name="矩形 4"/>
          <p:cNvSpPr/>
          <p:nvPr/>
        </p:nvSpPr>
        <p:spPr>
          <a:xfrm>
            <a:off x="317587" y="4004828"/>
            <a:ext cx="8458200" cy="646331"/>
          </a:xfrm>
          <a:prstGeom prst="rect">
            <a:avLst/>
          </a:prstGeom>
        </p:spPr>
        <p:txBody>
          <a:bodyPr wrap="square">
            <a:spAutoFit/>
          </a:bodyPr>
          <a:lstStyle/>
          <a:p>
            <a:r>
              <a:rPr lang="zh-CN" altLang="zh-CN" dirty="0"/>
              <a:t>第</a:t>
            </a:r>
            <a:r>
              <a:rPr lang="en-US" altLang="zh-CN" dirty="0"/>
              <a:t>3</a:t>
            </a:r>
            <a:r>
              <a:rPr lang="zh-CN" altLang="zh-CN" dirty="0"/>
              <a:t>题</a:t>
            </a:r>
            <a:r>
              <a:rPr lang="en-US" altLang="zh-CN" dirty="0"/>
              <a:t>   </a:t>
            </a:r>
            <a:r>
              <a:rPr lang="zh-CN" altLang="zh-CN" dirty="0"/>
              <a:t>您觉得学校里有必要有一个校园新闻</a:t>
            </a:r>
            <a:r>
              <a:rPr lang="en-US" altLang="zh-CN" dirty="0"/>
              <a:t>APP</a:t>
            </a:r>
            <a:r>
              <a:rPr lang="zh-CN" altLang="zh-CN" dirty="0"/>
              <a:t>，让您第一时间知道校园里所发生的动态吗？</a:t>
            </a:r>
            <a:r>
              <a:rPr lang="en-US" altLang="zh-CN" dirty="0"/>
              <a:t> </a:t>
            </a:r>
            <a:endParaRPr lang="zh-CN" altLang="en-US" dirty="0"/>
          </a:p>
        </p:txBody>
      </p:sp>
      <p:pic>
        <p:nvPicPr>
          <p:cNvPr id="206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50" y="4888552"/>
            <a:ext cx="8550275"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317587" y="1444089"/>
            <a:ext cx="8334044" cy="369332"/>
          </a:xfrm>
          <a:prstGeom prst="rect">
            <a:avLst/>
          </a:prstGeom>
        </p:spPr>
        <p:txBody>
          <a:bodyPr wrap="square">
            <a:spAutoFit/>
          </a:bodyPr>
          <a:lstStyle/>
          <a:p>
            <a:r>
              <a:rPr lang="zh-CN" altLang="zh-CN" dirty="0"/>
              <a:t>第</a:t>
            </a:r>
            <a:r>
              <a:rPr lang="en-US" altLang="zh-CN" dirty="0"/>
              <a:t>2</a:t>
            </a:r>
            <a:r>
              <a:rPr lang="zh-CN" altLang="zh-CN" dirty="0"/>
              <a:t>题</a:t>
            </a:r>
            <a:r>
              <a:rPr lang="en-US" altLang="zh-CN" dirty="0"/>
              <a:t>   </a:t>
            </a:r>
            <a:r>
              <a:rPr lang="zh-CN" altLang="zh-CN" dirty="0"/>
              <a:t>您是通过哪些渠道了解最新校园里每天所发生的事情呢？</a:t>
            </a:r>
            <a:endParaRPr lang="zh-CN" altLang="en-US" dirty="0"/>
          </a:p>
        </p:txBody>
      </p:sp>
      <p:pic>
        <p:nvPicPr>
          <p:cNvPr id="206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87" y="1826778"/>
            <a:ext cx="8550275"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72313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63"/>
                                        </p:tgtEl>
                                        <p:attrNameLst>
                                          <p:attrName>style.visibility</p:attrName>
                                        </p:attrNameLst>
                                      </p:cBhvr>
                                      <p:to>
                                        <p:strVal val="visible"/>
                                      </p:to>
                                    </p:set>
                                    <p:anim calcmode="lin" valueType="num">
                                      <p:cBhvr additive="base">
                                        <p:cTn id="12" dur="500" fill="hold"/>
                                        <p:tgtEl>
                                          <p:spTgt spid="2063"/>
                                        </p:tgtEl>
                                        <p:attrNameLst>
                                          <p:attrName>ppt_x</p:attrName>
                                        </p:attrNameLst>
                                      </p:cBhvr>
                                      <p:tavLst>
                                        <p:tav tm="0">
                                          <p:val>
                                            <p:strVal val="#ppt_x"/>
                                          </p:val>
                                        </p:tav>
                                        <p:tav tm="100000">
                                          <p:val>
                                            <p:strVal val="#ppt_x"/>
                                          </p:val>
                                        </p:tav>
                                      </p:tavLst>
                                    </p:anim>
                                    <p:anim calcmode="lin" valueType="num">
                                      <p:cBhvr additive="base">
                                        <p:cTn id="13" dur="500" fill="hold"/>
                                        <p:tgtEl>
                                          <p:spTgt spid="206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062"/>
                                        </p:tgtEl>
                                        <p:attrNameLst>
                                          <p:attrName>style.visibility</p:attrName>
                                        </p:attrNameLst>
                                      </p:cBhvr>
                                      <p:to>
                                        <p:strVal val="visible"/>
                                      </p:to>
                                    </p:set>
                                    <p:animEffect transition="in" filter="fade">
                                      <p:cBhvr>
                                        <p:cTn id="23" dur="1000"/>
                                        <p:tgtEl>
                                          <p:spTgt spid="2062"/>
                                        </p:tgtEl>
                                      </p:cBhvr>
                                    </p:animEffect>
                                    <p:anim calcmode="lin" valueType="num">
                                      <p:cBhvr>
                                        <p:cTn id="24" dur="1000" fill="hold"/>
                                        <p:tgtEl>
                                          <p:spTgt spid="2062"/>
                                        </p:tgtEl>
                                        <p:attrNameLst>
                                          <p:attrName>ppt_x</p:attrName>
                                        </p:attrNameLst>
                                      </p:cBhvr>
                                      <p:tavLst>
                                        <p:tav tm="0">
                                          <p:val>
                                            <p:strVal val="#ppt_x"/>
                                          </p:val>
                                        </p:tav>
                                        <p:tav tm="100000">
                                          <p:val>
                                            <p:strVal val="#ppt_x"/>
                                          </p:val>
                                        </p:tav>
                                      </p:tavLst>
                                    </p:anim>
                                    <p:anim calcmode="lin" valueType="num">
                                      <p:cBhvr>
                                        <p:cTn id="25" dur="1000" fill="hold"/>
                                        <p:tgtEl>
                                          <p:spTgt spid="20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1550" y="45321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问卷调查</a:t>
            </a:r>
            <a:endParaRPr lang="zh-CN" altLang="en-US" sz="2400" dirty="0">
              <a:latin typeface="黑体" panose="02010609060101010101" pitchFamily="49" charset="-122"/>
              <a:ea typeface="黑体" panose="02010609060101010101" pitchFamily="49"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209" y="2539511"/>
            <a:ext cx="5349875"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7924" y="1490354"/>
            <a:ext cx="9056076" cy="646331"/>
          </a:xfrm>
          <a:prstGeom prst="rect">
            <a:avLst/>
          </a:prstGeom>
        </p:spPr>
        <p:txBody>
          <a:bodyPr wrap="square">
            <a:spAutoFit/>
          </a:bodyPr>
          <a:lstStyle/>
          <a:p>
            <a:r>
              <a:rPr lang="zh-CN" altLang="zh-CN" dirty="0"/>
              <a:t> 您希望校园新闻APP跟以往的新闻APP（腾讯新闻，网易新闻）相比较，可以增加哪些功能？ [填空题]</a:t>
            </a:r>
            <a:endParaRPr lang="zh-CN" altLang="en-US" dirty="0"/>
          </a:p>
        </p:txBody>
      </p:sp>
    </p:spTree>
    <p:extLst>
      <p:ext uri="{BB962C8B-B14F-4D97-AF65-F5344CB8AC3E}">
        <p14:creationId xmlns:p14="http://schemas.microsoft.com/office/powerpoint/2010/main" val="1002436453"/>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a:solidFill>
                    <a:schemeClr val="bg1"/>
                  </a:solidFill>
                  <a:latin typeface="黑体" panose="02010609060101010101" pitchFamily="49" charset="-122"/>
                  <a:ea typeface="黑体" panose="02010609060101010101" pitchFamily="49" charset="-122"/>
                </a:rPr>
                <a:t>项目说明</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32" name="椭圆 31"/>
          <p:cNvSpPr/>
          <p:nvPr/>
        </p:nvSpPr>
        <p:spPr>
          <a:xfrm>
            <a:off x="3124907" y="2480217"/>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sp>
        <p:nvSpPr>
          <p:cNvPr id="33" name="椭圆 32"/>
          <p:cNvSpPr/>
          <p:nvPr/>
        </p:nvSpPr>
        <p:spPr>
          <a:xfrm>
            <a:off x="2412999" y="489515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b="1" dirty="0">
                <a:latin typeface="黑体" panose="02010609060101010101" pitchFamily="49" charset="-122"/>
                <a:ea typeface="黑体" panose="02010609060101010101" pitchFamily="49" charset="-122"/>
              </a:rPr>
              <a:t>D</a:t>
            </a:r>
            <a:endParaRPr lang="zh-HK" altLang="en-US" sz="3600" b="1" dirty="0">
              <a:latin typeface="黑体" panose="02010609060101010101" pitchFamily="49" charset="-122"/>
              <a:ea typeface="黑体" panose="02010609060101010101" pitchFamily="49" charset="-122"/>
            </a:endParaRPr>
          </a:p>
        </p:txBody>
      </p:sp>
      <p:cxnSp>
        <p:nvCxnSpPr>
          <p:cNvPr id="35" name="直接连接符 34"/>
          <p:cNvCxnSpPr/>
          <p:nvPr/>
        </p:nvCxnSpPr>
        <p:spPr>
          <a:xfrm flipV="1">
            <a:off x="1428902" y="1855796"/>
            <a:ext cx="584536" cy="94412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696915" y="2910255"/>
            <a:ext cx="866984" cy="4979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705773" y="1396395"/>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安卓</a:t>
            </a:r>
            <a:r>
              <a:rPr lang="en-US" altLang="zh-CN" sz="2800" b="1" dirty="0">
                <a:solidFill>
                  <a:srgbClr val="E74E3E"/>
                </a:solidFill>
                <a:latin typeface="黑体" panose="02010609060101010101" pitchFamily="49" charset="-122"/>
                <a:ea typeface="黑体" panose="02010609060101010101" pitchFamily="49" charset="-122"/>
              </a:rPr>
              <a:t>APP</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5" name="文本框 44"/>
          <p:cNvSpPr txBox="1"/>
          <p:nvPr/>
        </p:nvSpPr>
        <p:spPr>
          <a:xfrm>
            <a:off x="4251313" y="2651281"/>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信息平台</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7" name="文本框 46"/>
          <p:cNvSpPr txBox="1"/>
          <p:nvPr/>
        </p:nvSpPr>
        <p:spPr>
          <a:xfrm>
            <a:off x="3890412" y="5272314"/>
            <a:ext cx="2634762"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面向全院师生</a:t>
            </a:r>
            <a:endParaRPr lang="zh-HK" altLang="en-US" sz="2800" b="1" dirty="0">
              <a:solidFill>
                <a:srgbClr val="E74E3E"/>
              </a:solidFill>
              <a:latin typeface="黑体" panose="02010609060101010101" pitchFamily="49" charset="-122"/>
              <a:ea typeface="黑体" panose="02010609060101010101" pitchFamily="49" charset="-122"/>
            </a:endParaRPr>
          </a:p>
        </p:txBody>
      </p:sp>
      <p:pic>
        <p:nvPicPr>
          <p:cNvPr id="17" name="图片 16"/>
          <p:cNvPicPr>
            <a:picLocks noChangeAspect="1"/>
          </p:cNvPicPr>
          <p:nvPr/>
        </p:nvPicPr>
        <p:blipFill rotWithShape="1">
          <a:blip r:embed="rId2" cstate="print"/>
          <a:srcRect l="48207"/>
          <a:stretch/>
        </p:blipFill>
        <p:spPr>
          <a:xfrm>
            <a:off x="-660" y="2084120"/>
            <a:ext cx="1554054" cy="3000649"/>
          </a:xfrm>
          <a:prstGeom prst="rect">
            <a:avLst/>
          </a:prstGeom>
          <a:effectLst>
            <a:outerShdw blurRad="63500" sx="102000" sy="102000" algn="ctr" rotWithShape="0">
              <a:prstClr val="black">
                <a:alpha val="40000"/>
              </a:prstClr>
            </a:outerShdw>
          </a:effectLst>
        </p:spPr>
      </p:pic>
      <p:sp>
        <p:nvSpPr>
          <p:cNvPr id="66" name="矩形 6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7" name="矩形 66"/>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文本框 67"/>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71" name="文本框 70"/>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5" name="直接连接符 7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060700" y="3773725"/>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29" name="直接连接符 28"/>
          <p:cNvCxnSpPr/>
          <p:nvPr/>
        </p:nvCxnSpPr>
        <p:spPr>
          <a:xfrm>
            <a:off x="1732677" y="3917816"/>
            <a:ext cx="984097" cy="24015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53474" y="4109602"/>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报名平台</a:t>
            </a:r>
            <a:endParaRPr lang="zh-HK" altLang="en-US" sz="2800" b="1"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42950" y="129259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项目方案设计联系人</a:t>
            </a:r>
          </a:p>
        </p:txBody>
      </p:sp>
      <p:graphicFrame>
        <p:nvGraphicFramePr>
          <p:cNvPr id="17" name="表格 16"/>
          <p:cNvGraphicFramePr>
            <a:graphicFrameLocks noGrp="1"/>
          </p:cNvGraphicFramePr>
          <p:nvPr>
            <p:extLst>
              <p:ext uri="{D42A27DB-BD31-4B8C-83A1-F6EECF244321}">
                <p14:modId xmlns:p14="http://schemas.microsoft.com/office/powerpoint/2010/main" val="3460301573"/>
              </p:ext>
            </p:extLst>
          </p:nvPr>
        </p:nvGraphicFramePr>
        <p:xfrm>
          <a:off x="42950" y="2871102"/>
          <a:ext cx="9101049" cy="1933736"/>
        </p:xfrm>
        <a:graphic>
          <a:graphicData uri="http://schemas.openxmlformats.org/drawingml/2006/table">
            <a:tbl>
              <a:tblPr>
                <a:tableStyleId>{5C22544A-7EE6-4342-B048-85BDC9FD1C3A}</a:tableStyleId>
              </a:tblPr>
              <a:tblGrid>
                <a:gridCol w="1800771">
                  <a:extLst>
                    <a:ext uri="{9D8B030D-6E8A-4147-A177-3AD203B41FA5}">
                      <a16:colId xmlns="" xmlns:a16="http://schemas.microsoft.com/office/drawing/2014/main" val="2488357973"/>
                    </a:ext>
                  </a:extLst>
                </a:gridCol>
                <a:gridCol w="1800771">
                  <a:extLst>
                    <a:ext uri="{9D8B030D-6E8A-4147-A177-3AD203B41FA5}">
                      <a16:colId xmlns="" xmlns:a16="http://schemas.microsoft.com/office/drawing/2014/main" val="1523423383"/>
                    </a:ext>
                  </a:extLst>
                </a:gridCol>
                <a:gridCol w="1801839">
                  <a:extLst>
                    <a:ext uri="{9D8B030D-6E8A-4147-A177-3AD203B41FA5}">
                      <a16:colId xmlns="" xmlns:a16="http://schemas.microsoft.com/office/drawing/2014/main" val="2908679509"/>
                    </a:ext>
                  </a:extLst>
                </a:gridCol>
                <a:gridCol w="1854175">
                  <a:extLst>
                    <a:ext uri="{9D8B030D-6E8A-4147-A177-3AD203B41FA5}">
                      <a16:colId xmlns="" xmlns:a16="http://schemas.microsoft.com/office/drawing/2014/main" val="3038109784"/>
                    </a:ext>
                  </a:extLst>
                </a:gridCol>
                <a:gridCol w="1843493">
                  <a:extLst>
                    <a:ext uri="{9D8B030D-6E8A-4147-A177-3AD203B41FA5}">
                      <a16:colId xmlns="" xmlns:a16="http://schemas.microsoft.com/office/drawing/2014/main" val="839259767"/>
                    </a:ext>
                  </a:extLst>
                </a:gridCol>
              </a:tblGrid>
              <a:tr h="308174">
                <a:tc>
                  <a:txBody>
                    <a:bodyPr/>
                    <a:lstStyle/>
                    <a:p>
                      <a:pPr algn="l">
                        <a:spcAft>
                          <a:spcPts val="0"/>
                        </a:spcAft>
                      </a:pPr>
                      <a:r>
                        <a:rPr lang="zh-CN" sz="2000" kern="100">
                          <a:effectLst/>
                        </a:rPr>
                        <a:t>责任人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角色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办公室</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电话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 xmlns:a16="http://schemas.microsoft.com/office/drawing/2014/main" val="1017162274"/>
                  </a:ext>
                </a:extLst>
              </a:tr>
              <a:tr h="616348">
                <a:tc>
                  <a:txBody>
                    <a:bodyPr/>
                    <a:lstStyle/>
                    <a:p>
                      <a:pPr algn="just">
                        <a:spcAft>
                          <a:spcPts val="0"/>
                        </a:spcAft>
                      </a:pPr>
                      <a:r>
                        <a:rPr lang="zh-CN" sz="2000" kern="100">
                          <a:effectLst/>
                        </a:rPr>
                        <a:t>杨枨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dirty="0">
                          <a:effectLst/>
                        </a:rPr>
                        <a:t>项目发布人、教师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err="1">
                          <a:effectLst/>
                        </a:rPr>
                        <a:t>HolleyYang</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理四</a:t>
                      </a:r>
                      <a:r>
                        <a:rPr lang="en-US" sz="2000" kern="100">
                          <a:effectLst/>
                        </a:rPr>
                        <a:t>504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13357102333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 xmlns:a16="http://schemas.microsoft.com/office/drawing/2014/main" val="3197442589"/>
                  </a:ext>
                </a:extLst>
              </a:tr>
              <a:tr h="308174">
                <a:tc>
                  <a:txBody>
                    <a:bodyPr/>
                    <a:lstStyle/>
                    <a:p>
                      <a:pPr algn="just">
                        <a:spcAft>
                          <a:spcPts val="0"/>
                        </a:spcAft>
                      </a:pPr>
                      <a:r>
                        <a:rPr lang="zh-CN" sz="2000" kern="100">
                          <a:effectLst/>
                        </a:rPr>
                        <a:t>奕吉</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小组组长</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MrYiOOO</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13625749926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 xmlns:a16="http://schemas.microsoft.com/office/drawing/2014/main" val="3678646944"/>
                  </a:ext>
                </a:extLst>
              </a:tr>
              <a:tr h="348893">
                <a:tc>
                  <a:txBody>
                    <a:bodyPr/>
                    <a:lstStyle/>
                    <a:p>
                      <a:pPr algn="just">
                        <a:spcAft>
                          <a:spcPts val="0"/>
                        </a:spcAft>
                      </a:pPr>
                      <a:r>
                        <a:rPr lang="zh-CN" sz="2300" kern="100">
                          <a:effectLst/>
                        </a:rPr>
                        <a:t>陈妍蓝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blue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15858257692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 xmlns:a16="http://schemas.microsoft.com/office/drawing/2014/main" val="866154757"/>
                  </a:ext>
                </a:extLst>
              </a:tr>
              <a:tr h="348893">
                <a:tc>
                  <a:txBody>
                    <a:bodyPr/>
                    <a:lstStyle/>
                    <a:p>
                      <a:pPr algn="just">
                        <a:spcAft>
                          <a:spcPts val="0"/>
                        </a:spcAft>
                      </a:pPr>
                      <a:r>
                        <a:rPr lang="zh-CN" sz="2300" kern="100">
                          <a:effectLst/>
                        </a:rPr>
                        <a:t>靳泽旭</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a:effectLst/>
                        </a:rPr>
                        <a:t> T1213121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a:effectLst/>
                        </a:rPr>
                        <a:t> 18072799973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 xmlns:a16="http://schemas.microsoft.com/office/drawing/2014/main" val="923766175"/>
                  </a:ext>
                </a:extLst>
              </a:tr>
            </a:tbl>
          </a:graphicData>
        </a:graphic>
      </p:graphicFrame>
      <p:sp>
        <p:nvSpPr>
          <p:cNvPr id="18" name="矩形 17"/>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1" name="直接连接符 20"/>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7" name="直接连接符 26"/>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023808"/>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1630</TotalTime>
  <Words>2709</Words>
  <Application>Microsoft Office PowerPoint</Application>
  <PresentationFormat>全屏显示(4:3)</PresentationFormat>
  <Paragraphs>636</Paragraphs>
  <Slides>47</Slides>
  <Notes>0</Notes>
  <HiddenSlides>0</HiddenSlides>
  <MMClips>0</MMClips>
  <ScaleCrop>false</ScaleCrop>
  <HeadingPairs>
    <vt:vector size="4" baseType="variant">
      <vt:variant>
        <vt:lpstr>主题</vt:lpstr>
      </vt:variant>
      <vt:variant>
        <vt:i4>2</vt:i4>
      </vt:variant>
      <vt:variant>
        <vt:lpstr>幻灯片标题</vt:lpstr>
      </vt:variant>
      <vt:variant>
        <vt:i4>47</vt:i4>
      </vt:variant>
    </vt:vector>
  </HeadingPairs>
  <TitlesOfParts>
    <vt:vector size="49" baseType="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yiji</cp:lastModifiedBy>
  <cp:revision>165</cp:revision>
  <dcterms:created xsi:type="dcterms:W3CDTF">2015-02-19T23:46:49Z</dcterms:created>
  <dcterms:modified xsi:type="dcterms:W3CDTF">2017-04-14T11:02:50Z</dcterms:modified>
</cp:coreProperties>
</file>