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9359900" cy="611981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7" userDrawn="1">
          <p15:clr>
            <a:srgbClr val="A4A3A4"/>
          </p15:clr>
        </p15:guide>
        <p15:guide id="2" pos="2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27" d="100"/>
          <a:sy n="127" d="100"/>
        </p:scale>
        <p:origin x="1080" y="126"/>
      </p:cViewPr>
      <p:guideLst>
        <p:guide orient="horz" pos="1927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E420A-D8EA-4169-B0CB-BD7427D63971}" type="datetimeFigureOut">
              <a:rPr lang="ru-RU" smtClean="0"/>
              <a:t>19.06.2023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233488"/>
            <a:ext cx="50911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BA1A7-97E7-422D-BA07-F63C8FF33B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75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2950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1pPr>
    <a:lvl2pPr marL="371475" algn="l" defTabSz="742950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2pPr>
    <a:lvl3pPr marL="742950" algn="l" defTabSz="742950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3pPr>
    <a:lvl4pPr marL="1114425" algn="l" defTabSz="742950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4pPr>
    <a:lvl5pPr marL="1485900" algn="l" defTabSz="742950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5pPr>
    <a:lvl6pPr marL="1857375" algn="l" defTabSz="742950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6pPr>
    <a:lvl7pPr marL="2228850" algn="l" defTabSz="742950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7pPr>
    <a:lvl8pPr marL="2600325" algn="l" defTabSz="742950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8pPr>
    <a:lvl9pPr marL="2971800" algn="l" defTabSz="742950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BA1A7-97E7-422D-BA07-F63C8FF33BD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87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001553"/>
            <a:ext cx="7955915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214319"/>
            <a:ext cx="7019925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04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69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25823"/>
            <a:ext cx="2018228" cy="518625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25823"/>
            <a:ext cx="5937687" cy="518625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9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22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525705"/>
            <a:ext cx="8072914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095460"/>
            <a:ext cx="8072914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55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629117"/>
            <a:ext cx="3977958" cy="388296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629117"/>
            <a:ext cx="3977958" cy="388296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19.06.2023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89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25825"/>
            <a:ext cx="8072914" cy="118288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500205"/>
            <a:ext cx="395967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235432"/>
            <a:ext cx="3959676" cy="32879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500205"/>
            <a:ext cx="397917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235432"/>
            <a:ext cx="3979177" cy="32879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19.06.2023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8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19.06.2023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86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19.06.2023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85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07988"/>
            <a:ext cx="301881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881141"/>
            <a:ext cx="4738449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1835944"/>
            <a:ext cx="301881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19.06.2023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43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07988"/>
            <a:ext cx="301881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881141"/>
            <a:ext cx="4738449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1835944"/>
            <a:ext cx="301881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19.06.2023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30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25825"/>
            <a:ext cx="8072914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629117"/>
            <a:ext cx="8072914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5672162"/>
            <a:ext cx="210597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4FFE-867F-4FDE-8485-1845021E777B}" type="datetimeFigureOut">
              <a:rPr lang="ru-RU" smtClean="0"/>
              <a:t>19.06.2023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5672162"/>
            <a:ext cx="315896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5672162"/>
            <a:ext cx="210597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85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6A6BEA9-4304-9669-C56A-FA726AF1EB7F}"/>
              </a:ext>
            </a:extLst>
          </p:cNvPr>
          <p:cNvGrpSpPr/>
          <p:nvPr/>
        </p:nvGrpSpPr>
        <p:grpSpPr>
          <a:xfrm>
            <a:off x="0" y="0"/>
            <a:ext cx="9359900" cy="6119815"/>
            <a:chOff x="0" y="-2"/>
            <a:chExt cx="9359900" cy="6119815"/>
          </a:xfrm>
        </p:grpSpPr>
        <p:pic>
          <p:nvPicPr>
            <p:cNvPr id="3" name="Рисунок 2" descr="Изображение выглядит как карта, текст&#10;&#10;Автоматически созданное описание">
              <a:extLst>
                <a:ext uri="{FF2B5EF4-FFF2-40B4-BE49-F238E27FC236}">
                  <a16:creationId xmlns:a16="http://schemas.microsoft.com/office/drawing/2014/main" id="{93032C18-78DA-96F8-D6EA-B18AB667D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2637" r="-1" b="-1"/>
            <a:stretch/>
          </p:blipFill>
          <p:spPr>
            <a:xfrm>
              <a:off x="0" y="0"/>
              <a:ext cx="9359900" cy="6119813"/>
            </a:xfrm>
            <a:prstGeom prst="rect">
              <a:avLst/>
            </a:prstGeom>
          </p:spPr>
        </p:pic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E1DD7B67-9B3C-5C79-6E9F-495453D68FBD}"/>
                </a:ext>
              </a:extLst>
            </p:cNvPr>
            <p:cNvSpPr/>
            <p:nvPr/>
          </p:nvSpPr>
          <p:spPr>
            <a:xfrm>
              <a:off x="0" y="-2"/>
              <a:ext cx="9359900" cy="611981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5" name="Рисунок 4" descr="Изображение выглядит как черный, темнота&#10;&#10;Автоматически созданное описание">
              <a:extLst>
                <a:ext uri="{FF2B5EF4-FFF2-40B4-BE49-F238E27FC236}">
                  <a16:creationId xmlns:a16="http://schemas.microsoft.com/office/drawing/2014/main" id="{F341518B-C545-04BD-3C99-5570A5A85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471" r="50000" b="42838"/>
            <a:stretch/>
          </p:blipFill>
          <p:spPr>
            <a:xfrm>
              <a:off x="1064986" y="1857860"/>
              <a:ext cx="8294914" cy="4261952"/>
            </a:xfrm>
            <a:prstGeom prst="rect">
              <a:avLst/>
            </a:prstGeom>
          </p:spPr>
        </p:pic>
        <p:pic>
          <p:nvPicPr>
            <p:cNvPr id="6" name="Рисунок 5" descr="Изображение выглядит как Шрифт, Графика, графический дизайн, текст&#10;&#10;Автоматически созданное описание">
              <a:extLst>
                <a:ext uri="{FF2B5EF4-FFF2-40B4-BE49-F238E27FC236}">
                  <a16:creationId xmlns:a16="http://schemas.microsoft.com/office/drawing/2014/main" id="{6A93067C-4E22-80CE-A66C-822901CD3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21" y="229215"/>
              <a:ext cx="1097424" cy="44094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8DE7F0-958D-6AAF-3961-EAAE8D244DF1}"/>
              </a:ext>
            </a:extLst>
          </p:cNvPr>
          <p:cNvSpPr txBox="1"/>
          <p:nvPr/>
        </p:nvSpPr>
        <p:spPr>
          <a:xfrm>
            <a:off x="3518413" y="209310"/>
            <a:ext cx="2323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Gilroy" panose="00000500000000000000" pitchFamily="2" charset="-52"/>
              </a:rPr>
              <a:t>«</a:t>
            </a:r>
            <a:r>
              <a:rPr lang="en-US" sz="1400" dirty="0">
                <a:latin typeface="Gilroy" panose="00000500000000000000" pitchFamily="2" charset="-52"/>
              </a:rPr>
              <a:t>BILIM TECH</a:t>
            </a:r>
            <a:r>
              <a:rPr lang="ru-RU" sz="1400" dirty="0">
                <a:latin typeface="Gilroy" panose="00000500000000000000" pitchFamily="2" charset="-52"/>
              </a:rPr>
              <a:t>» </a:t>
            </a:r>
            <a:r>
              <a:rPr lang="en-US" sz="1400" dirty="0">
                <a:latin typeface="Gilroy" panose="00000500000000000000" pitchFamily="2" charset="-52"/>
              </a:rPr>
              <a:t>MCHJ / LLC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E0F72-9FA7-B700-3314-7DA3A13DD0D7}"/>
              </a:ext>
            </a:extLst>
          </p:cNvPr>
          <p:cNvSpPr txBox="1"/>
          <p:nvPr/>
        </p:nvSpPr>
        <p:spPr>
          <a:xfrm>
            <a:off x="3088008" y="563253"/>
            <a:ext cx="318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Gilroy" panose="00000500000000000000" pitchFamily="2" charset="-52"/>
              </a:rPr>
              <a:t>ASTRUM IT ACADEMY</a:t>
            </a:r>
            <a:endParaRPr lang="ru-RU" sz="2400" b="1" dirty="0">
              <a:latin typeface="Gilroy" panose="000005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65D8F-5F11-BBAE-7C65-4F2DEBAEC626}"/>
              </a:ext>
            </a:extLst>
          </p:cNvPr>
          <p:cNvSpPr txBox="1"/>
          <p:nvPr/>
        </p:nvSpPr>
        <p:spPr>
          <a:xfrm>
            <a:off x="1355801" y="1071084"/>
            <a:ext cx="66482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spc="990" dirty="0">
                <a:solidFill>
                  <a:srgbClr val="5430CE"/>
                </a:solidFill>
                <a:latin typeface="Gilroy Black" panose="00000A00000000000000" pitchFamily="2" charset="-52"/>
              </a:rPr>
              <a:t>CERTIFICATE</a:t>
            </a:r>
            <a:endParaRPr lang="ru-RU" sz="6600" b="1" spc="990" dirty="0">
              <a:solidFill>
                <a:srgbClr val="5430CE"/>
              </a:solidFill>
              <a:latin typeface="Gilroy Black" panose="00000A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86AF1-F4C8-B081-E700-929B7F4294AC}"/>
              </a:ext>
            </a:extLst>
          </p:cNvPr>
          <p:cNvSpPr txBox="1"/>
          <p:nvPr/>
        </p:nvSpPr>
        <p:spPr>
          <a:xfrm>
            <a:off x="3743634" y="218333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z-Cyrl-UZ" sz="1000" dirty="0">
                <a:latin typeface="Gilroy" panose="00000500000000000000" pitchFamily="2" charset="-52"/>
              </a:rPr>
              <a:t>taqdim etildi</a:t>
            </a:r>
            <a:r>
              <a:rPr lang="en-US" sz="1000" dirty="0">
                <a:latin typeface="Gilroy" panose="00000500000000000000" pitchFamily="2" charset="-52"/>
              </a:rPr>
              <a:t> </a:t>
            </a:r>
            <a:r>
              <a:rPr lang="uz-Cyrl-UZ" sz="1000" dirty="0">
                <a:latin typeface="Gilroy" panose="00000500000000000000" pitchFamily="2" charset="-52"/>
              </a:rPr>
              <a:t>/ is awarded to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89E79DE-85AF-DEAD-4958-9F44A1D4E9BB}"/>
              </a:ext>
            </a:extLst>
          </p:cNvPr>
          <p:cNvSpPr/>
          <p:nvPr/>
        </p:nvSpPr>
        <p:spPr>
          <a:xfrm>
            <a:off x="403490" y="3059113"/>
            <a:ext cx="8552920" cy="35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782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0FBDC41-E2C0-D7A9-5C61-87B0CC08AFD2}"/>
              </a:ext>
            </a:extLst>
          </p:cNvPr>
          <p:cNvSpPr/>
          <p:nvPr/>
        </p:nvSpPr>
        <p:spPr>
          <a:xfrm>
            <a:off x="2007162" y="4944356"/>
            <a:ext cx="5345575" cy="35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782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ADF1E1-F828-F2CC-D1CE-8E6A84BF917B}"/>
              </a:ext>
            </a:extLst>
          </p:cNvPr>
          <p:cNvSpPr txBox="1"/>
          <p:nvPr/>
        </p:nvSpPr>
        <p:spPr>
          <a:xfrm>
            <a:off x="3403799" y="4979993"/>
            <a:ext cx="25523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z-Cyrl-UZ" sz="900" dirty="0">
                <a:latin typeface="Gilroy" panose="00000500000000000000" pitchFamily="2" charset="-52"/>
              </a:rPr>
              <a:t>tamomla</a:t>
            </a:r>
            <a:r>
              <a:rPr lang="en-US" sz="900" dirty="0">
                <a:latin typeface="Gilroy" panose="00000500000000000000" pitchFamily="2" charset="-52"/>
              </a:rPr>
              <a:t>n</a:t>
            </a:r>
            <a:r>
              <a:rPr lang="uz-Cyrl-UZ" sz="900" dirty="0">
                <a:latin typeface="Gilroy" panose="00000500000000000000" pitchFamily="2" charset="-52"/>
              </a:rPr>
              <a:t>gan yo‘nalish / graduated course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96DE1-5A27-7858-71B4-DCBDD2E51C75}"/>
              </a:ext>
            </a:extLst>
          </p:cNvPr>
          <p:cNvSpPr txBox="1"/>
          <p:nvPr/>
        </p:nvSpPr>
        <p:spPr>
          <a:xfrm>
            <a:off x="2381083" y="3096763"/>
            <a:ext cx="4597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z-Cyrl-UZ" sz="900" dirty="0">
                <a:latin typeface="Gilroy" panose="00000500000000000000" pitchFamily="2" charset="-52"/>
              </a:rPr>
              <a:t>bitiruvchining familiyasi, ismi, otasining ismi  / graduate’s surname, name, first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339156-17B4-AC02-C27E-AF11699B3BDD}"/>
              </a:ext>
            </a:extLst>
          </p:cNvPr>
          <p:cNvSpPr txBox="1"/>
          <p:nvPr/>
        </p:nvSpPr>
        <p:spPr>
          <a:xfrm>
            <a:off x="403490" y="3443478"/>
            <a:ext cx="8552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z-Cyrl-UZ" sz="1000" b="1" spc="100" dirty="0">
                <a:latin typeface="Gilroy" panose="00000500000000000000" pitchFamily="2" charset="-52"/>
              </a:rPr>
              <a:t>Ushbu sertifikat bitiruvchiga quyidagi yo‘nalish bo‘yicha</a:t>
            </a:r>
            <a:r>
              <a:rPr lang="en-US" sz="1000" b="1" spc="100" dirty="0">
                <a:latin typeface="Gilroy" panose="00000500000000000000" pitchFamily="2" charset="-52"/>
              </a:rPr>
              <a:t> </a:t>
            </a:r>
            <a:r>
              <a:rPr lang="uz-Cyrl-UZ" sz="1000" b="1" spc="100" dirty="0">
                <a:latin typeface="Gilroy" panose="00000500000000000000" pitchFamily="2" charset="-52"/>
              </a:rPr>
              <a:t>dasturlash o‘quv kursini</a:t>
            </a:r>
          </a:p>
          <a:p>
            <a:pPr algn="ctr"/>
            <a:r>
              <a:rPr lang="uz-Cyrl-UZ" sz="1000" b="1" spc="100" dirty="0">
                <a:latin typeface="Gilroy" panose="00000500000000000000" pitchFamily="2" charset="-52"/>
              </a:rPr>
              <a:t>muvaffaqiyatli tamomlagani uchun berildi </a:t>
            </a:r>
            <a:r>
              <a:rPr lang="en-US" sz="1000" b="1" spc="100" dirty="0">
                <a:latin typeface="Gilroy" panose="00000500000000000000" pitchFamily="2" charset="-52"/>
              </a:rPr>
              <a:t>/</a:t>
            </a:r>
            <a:endParaRPr lang="uz-Cyrl-UZ" sz="1000" b="1" spc="100" dirty="0">
              <a:latin typeface="Gilroy" panose="00000500000000000000" pitchFamily="2" charset="-52"/>
            </a:endParaRPr>
          </a:p>
          <a:p>
            <a:pPr algn="ctr"/>
            <a:endParaRPr lang="en-US" sz="1000" b="1" spc="100" dirty="0">
              <a:latin typeface="Gilroy" panose="00000500000000000000" pitchFamily="2" charset="-52"/>
            </a:endParaRPr>
          </a:p>
          <a:p>
            <a:pPr algn="ctr"/>
            <a:r>
              <a:rPr lang="en-US" sz="1000" b="1" spc="100" dirty="0">
                <a:latin typeface="Gilroy" panose="00000500000000000000" pitchFamily="2" charset="-52"/>
              </a:rPr>
              <a:t>This certificate is awarded to the recipient for successfully completing</a:t>
            </a:r>
            <a:br>
              <a:rPr lang="en-US" sz="1000" b="1" spc="100" dirty="0">
                <a:latin typeface="Gilroy" panose="00000500000000000000" pitchFamily="2" charset="-52"/>
              </a:rPr>
            </a:br>
            <a:r>
              <a:rPr lang="en-US" sz="1000" b="1" spc="100" dirty="0">
                <a:latin typeface="Gilroy" panose="00000500000000000000" pitchFamily="2" charset="-52"/>
              </a:rPr>
              <a:t>the programming course in the following track</a:t>
            </a:r>
            <a:endParaRPr lang="uz-Cyrl-UZ" sz="1000" b="1" spc="100" dirty="0">
              <a:latin typeface="Gilroy" panose="00000500000000000000" pitchFamily="2" charset="-5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99E2F2-833D-6C0D-78AD-EED19E38CA08}"/>
              </a:ext>
            </a:extLst>
          </p:cNvPr>
          <p:cNvSpPr txBox="1"/>
          <p:nvPr/>
        </p:nvSpPr>
        <p:spPr>
          <a:xfrm>
            <a:off x="403485" y="5611389"/>
            <a:ext cx="11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z-Cyrl-UZ" sz="800" b="0" i="0" u="none" strike="noStrike" kern="1200" cap="none" spc="2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" panose="00000500000000000000" pitchFamily="2" charset="-52"/>
                <a:ea typeface="+mn-ea"/>
                <a:cs typeface="+mn-cs"/>
              </a:rPr>
              <a:t>tekshirish QR kodi / </a:t>
            </a:r>
            <a:r>
              <a:rPr kumimoji="0" lang="uz-Cyrl-U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" panose="00000500000000000000" pitchFamily="2" charset="-52"/>
                <a:ea typeface="+mn-ea"/>
                <a:cs typeface="+mn-cs"/>
              </a:rPr>
              <a:t>verification QR 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F9287F-0939-CE08-06C3-671FAAFE16C6}"/>
              </a:ext>
            </a:extLst>
          </p:cNvPr>
          <p:cNvSpPr txBox="1"/>
          <p:nvPr/>
        </p:nvSpPr>
        <p:spPr>
          <a:xfrm>
            <a:off x="7473317" y="5426730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Gilroy" panose="00000500000000000000" pitchFamily="2" charset="-52"/>
              </a:rPr>
              <a:t>Certificate</a:t>
            </a:r>
          </a:p>
          <a:p>
            <a:r>
              <a:rPr lang="en-US" sz="800" dirty="0">
                <a:latin typeface="Gilroy" panose="00000500000000000000" pitchFamily="2" charset="-52"/>
              </a:rPr>
              <a:t>ilovasiz</a:t>
            </a:r>
            <a:r>
              <a:rPr lang="ru-RU" sz="800" dirty="0">
                <a:latin typeface="Gilroy" panose="00000500000000000000" pitchFamily="2" charset="-52"/>
              </a:rPr>
              <a:t> </a:t>
            </a:r>
            <a:r>
              <a:rPr lang="en-US" sz="800" dirty="0">
                <a:latin typeface="Gilroy" panose="00000500000000000000" pitchFamily="2" charset="-52"/>
              </a:rPr>
              <a:t>kuchga ega emas /</a:t>
            </a:r>
          </a:p>
          <a:p>
            <a:r>
              <a:rPr lang="en-US" sz="800" dirty="0">
                <a:latin typeface="Gilroy" panose="00000500000000000000" pitchFamily="2" charset="-52"/>
              </a:rPr>
              <a:t>invalid without appendix</a:t>
            </a:r>
            <a:endParaRPr lang="ru-RU" sz="800" dirty="0">
              <a:latin typeface="Gilroy" panose="000005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28F525-432F-FD7D-342E-10273B5266AE}"/>
              </a:ext>
            </a:extLst>
          </p:cNvPr>
          <p:cNvSpPr txBox="1"/>
          <p:nvPr/>
        </p:nvSpPr>
        <p:spPr>
          <a:xfrm>
            <a:off x="2154593" y="5426727"/>
            <a:ext cx="1321196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1200" dirty="0">
                <a:latin typeface="Gilroy" panose="00000500000000000000" pitchFamily="2" charset="-52"/>
              </a:rPr>
              <a:t>№</a:t>
            </a:r>
            <a:br>
              <a:rPr lang="en-US" sz="1200" dirty="0">
                <a:latin typeface="Gilroy" panose="00000500000000000000" pitchFamily="2" charset="-52"/>
              </a:rPr>
            </a:br>
            <a:r>
              <a:rPr lang="uz-Cyrl-UZ" sz="800" dirty="0">
                <a:latin typeface="Gilroy" panose="00000500000000000000" pitchFamily="2" charset="-52"/>
              </a:rPr>
              <a:t>ro‘yxatga olish raqami /</a:t>
            </a:r>
            <a:br>
              <a:rPr lang="uz-Cyrl-UZ" sz="800" dirty="0">
                <a:latin typeface="Gilroy" panose="00000500000000000000" pitchFamily="2" charset="-52"/>
              </a:rPr>
            </a:br>
            <a:r>
              <a:rPr lang="uz-Cyrl-UZ" sz="800" dirty="0">
                <a:latin typeface="Gilroy" panose="00000500000000000000" pitchFamily="2" charset="-52"/>
              </a:rPr>
              <a:t>registration number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355573-F739-7B8A-E245-547E57341F86}"/>
              </a:ext>
            </a:extLst>
          </p:cNvPr>
          <p:cNvSpPr txBox="1"/>
          <p:nvPr/>
        </p:nvSpPr>
        <p:spPr>
          <a:xfrm>
            <a:off x="4041011" y="5426729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1200" dirty="0">
                <a:latin typeface="Gilroy" panose="00000500000000000000" pitchFamily="2" charset="-52"/>
              </a:rPr>
            </a:br>
            <a:r>
              <a:rPr lang="uz-Cyrl-UZ" sz="800" dirty="0">
                <a:latin typeface="Gilroy" panose="00000500000000000000" pitchFamily="2" charset="-52"/>
              </a:rPr>
              <a:t>berilgan sana /</a:t>
            </a:r>
          </a:p>
          <a:p>
            <a:r>
              <a:rPr lang="uz-Cyrl-UZ" sz="800" dirty="0">
                <a:latin typeface="Gilroy" panose="00000500000000000000" pitchFamily="2" charset="-52"/>
              </a:rPr>
              <a:t>date of issue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D9084C-8F84-0771-2C50-F933EA301ECE}"/>
              </a:ext>
            </a:extLst>
          </p:cNvPr>
          <p:cNvSpPr txBox="1"/>
          <p:nvPr/>
        </p:nvSpPr>
        <p:spPr>
          <a:xfrm>
            <a:off x="5534344" y="5426728"/>
            <a:ext cx="1369287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Gilroy" panose="00000500000000000000" pitchFamily="2" charset="-52"/>
              </a:rPr>
              <a:t>Tashkent region</a:t>
            </a:r>
            <a:br>
              <a:rPr lang="uz-Cyrl-UZ" sz="1200" dirty="0">
                <a:latin typeface="Gilroy" panose="00000500000000000000" pitchFamily="2" charset="-52"/>
              </a:rPr>
            </a:br>
            <a:r>
              <a:rPr lang="uz-Cyrl-UZ" sz="800" dirty="0">
                <a:latin typeface="Gilroy" panose="00000500000000000000" pitchFamily="2" charset="-52"/>
              </a:rPr>
              <a:t>berilgan joyi /</a:t>
            </a:r>
          </a:p>
          <a:p>
            <a:r>
              <a:rPr lang="uz-Cyrl-UZ" sz="800" dirty="0">
                <a:latin typeface="Gilroy" panose="00000500000000000000" pitchFamily="2" charset="-52"/>
              </a:rPr>
              <a:t>given place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722A4FDB-684E-0C0A-DE40-577BD770F89A}"/>
              </a:ext>
            </a:extLst>
          </p:cNvPr>
          <p:cNvSpPr>
            <a:spLocks noChangeAspect="1"/>
          </p:cNvSpPr>
          <p:nvPr/>
        </p:nvSpPr>
        <p:spPr>
          <a:xfrm>
            <a:off x="403485" y="4425509"/>
            <a:ext cx="1185885" cy="1185885"/>
          </a:xfrm>
          <a:prstGeom prst="roundRect">
            <a:avLst>
              <a:gd name="adj" fmla="val 1351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C2104-F4B9-845B-8468-AB53605DDAC0}"/>
              </a:ext>
            </a:extLst>
          </p:cNvPr>
          <p:cNvSpPr txBox="1"/>
          <p:nvPr/>
        </p:nvSpPr>
        <p:spPr>
          <a:xfrm>
            <a:off x="403485" y="4197531"/>
            <a:ext cx="1185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2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" panose="00000500000000000000" pitchFamily="2" charset="-52"/>
                <a:ea typeface="+mn-ea"/>
                <a:cs typeface="+mn-cs"/>
              </a:rPr>
              <a:t>ijro.gov.uz</a:t>
            </a:r>
            <a:endParaRPr kumimoji="0" lang="uz-Cyrl-U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roy" panose="000005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63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EB89B89-93F9-7ECF-D5BE-5FFC310EC138}"/>
              </a:ext>
            </a:extLst>
          </p:cNvPr>
          <p:cNvGrpSpPr/>
          <p:nvPr/>
        </p:nvGrpSpPr>
        <p:grpSpPr>
          <a:xfrm>
            <a:off x="0" y="0"/>
            <a:ext cx="9359900" cy="6119814"/>
            <a:chOff x="9359900" y="0"/>
            <a:chExt cx="9359900" cy="6119814"/>
          </a:xfrm>
        </p:grpSpPr>
        <p:pic>
          <p:nvPicPr>
            <p:cNvPr id="17" name="Рисунок 16" descr="Изображение выглядит как карта, текст&#10;&#10;Автоматически созданное описание">
              <a:extLst>
                <a:ext uri="{FF2B5EF4-FFF2-40B4-BE49-F238E27FC236}">
                  <a16:creationId xmlns:a16="http://schemas.microsoft.com/office/drawing/2014/main" id="{2CEC1753-0B61-1AF8-5CFC-C357352920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2637" r="-1" b="-1"/>
            <a:stretch/>
          </p:blipFill>
          <p:spPr>
            <a:xfrm flipH="1">
              <a:off x="9359900" y="0"/>
              <a:ext cx="9359900" cy="6119813"/>
            </a:xfrm>
            <a:prstGeom prst="rect">
              <a:avLst/>
            </a:prstGeom>
          </p:spPr>
        </p:pic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BFA40D93-759B-F061-BA3B-DD5132B374D8}"/>
                </a:ext>
              </a:extLst>
            </p:cNvPr>
            <p:cNvSpPr/>
            <p:nvPr/>
          </p:nvSpPr>
          <p:spPr>
            <a:xfrm>
              <a:off x="9359900" y="1"/>
              <a:ext cx="9359900" cy="611981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9" name="Рисунок 18" descr="Изображение выглядит как черный, темнота&#10;&#10;Автоматически созданное описание">
              <a:extLst>
                <a:ext uri="{FF2B5EF4-FFF2-40B4-BE49-F238E27FC236}">
                  <a16:creationId xmlns:a16="http://schemas.microsoft.com/office/drawing/2014/main" id="{7D86B770-8A9C-0E68-436F-2B7162C951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31471" b="42838"/>
            <a:stretch/>
          </p:blipFill>
          <p:spPr>
            <a:xfrm>
              <a:off x="9359900" y="1857861"/>
              <a:ext cx="8294914" cy="4261952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D59EFC3B-9EE5-FD0F-709F-45679C14C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1615" y="229216"/>
              <a:ext cx="1486398" cy="440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89E79DE-85AF-DEAD-4958-9F44A1D4E9BB}"/>
              </a:ext>
            </a:extLst>
          </p:cNvPr>
          <p:cNvSpPr/>
          <p:nvPr/>
        </p:nvSpPr>
        <p:spPr>
          <a:xfrm>
            <a:off x="403485" y="1408518"/>
            <a:ext cx="8552920" cy="35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782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96DE1-5A27-7858-71B4-DCBDD2E51C75}"/>
              </a:ext>
            </a:extLst>
          </p:cNvPr>
          <p:cNvSpPr txBox="1"/>
          <p:nvPr/>
        </p:nvSpPr>
        <p:spPr>
          <a:xfrm>
            <a:off x="2381078" y="1446168"/>
            <a:ext cx="4597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z-Cyrl-UZ" sz="900" dirty="0">
                <a:latin typeface="Gilroy" panose="00000500000000000000" pitchFamily="2" charset="-52"/>
              </a:rPr>
              <a:t>bitiruvchining familiyasi, ismi, otasining ismi  / graduate’s surname, name, first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8235D-D17D-0498-B9C1-B0D0546C6116}"/>
              </a:ext>
            </a:extLst>
          </p:cNvPr>
          <p:cNvSpPr txBox="1"/>
          <p:nvPr/>
        </p:nvSpPr>
        <p:spPr>
          <a:xfrm>
            <a:off x="400005" y="303544"/>
            <a:ext cx="1228863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uz-Cyrl-UZ" sz="1200" dirty="0">
                <a:latin typeface="Gilroy" panose="00000500000000000000" pitchFamily="2" charset="-52"/>
              </a:rPr>
              <a:t>№</a:t>
            </a:r>
            <a:br>
              <a:rPr lang="en-US" sz="1200" dirty="0">
                <a:latin typeface="Gilroy" panose="00000500000000000000" pitchFamily="2" charset="-52"/>
              </a:rPr>
            </a:br>
            <a:r>
              <a:rPr lang="uz-Cyrl-UZ" sz="800" dirty="0">
                <a:latin typeface="Gilroy" panose="00000500000000000000" pitchFamily="2" charset="-52"/>
              </a:rPr>
              <a:t>ro‘yxatga olish raqami /</a:t>
            </a:r>
            <a:br>
              <a:rPr lang="uz-Cyrl-UZ" sz="800" dirty="0">
                <a:latin typeface="Gilroy" panose="00000500000000000000" pitchFamily="2" charset="-52"/>
              </a:rPr>
            </a:br>
            <a:r>
              <a:rPr lang="uz-Cyrl-UZ" sz="800" dirty="0">
                <a:latin typeface="Gilroy" panose="00000500000000000000" pitchFamily="2" charset="-52"/>
              </a:rPr>
              <a:t>registration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AE6472-1977-FE23-5ACD-A4FE297F074A}"/>
              </a:ext>
            </a:extLst>
          </p:cNvPr>
          <p:cNvSpPr txBox="1"/>
          <p:nvPr/>
        </p:nvSpPr>
        <p:spPr>
          <a:xfrm>
            <a:off x="3629822" y="301642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Gilroy" panose="00000500000000000000" pitchFamily="2" charset="-52"/>
              </a:rPr>
              <a:t>SERTIFIKAT ILOVASI /</a:t>
            </a:r>
          </a:p>
          <a:p>
            <a:pPr algn="ctr"/>
            <a:r>
              <a:rPr lang="en-US" sz="1400" b="1" dirty="0">
                <a:latin typeface="Gilroy" panose="00000500000000000000" pitchFamily="2" charset="-52"/>
              </a:rPr>
              <a:t>CERTIFICATE APPENDIX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6C754-1166-BC74-8309-A8DACDDA8BCF}"/>
              </a:ext>
            </a:extLst>
          </p:cNvPr>
          <p:cNvSpPr txBox="1"/>
          <p:nvPr/>
        </p:nvSpPr>
        <p:spPr>
          <a:xfrm>
            <a:off x="2186318" y="1763791"/>
            <a:ext cx="498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rgbClr val="5430CE"/>
                </a:solidFill>
                <a:latin typeface="Gilroy Black" panose="00000A00000000000000" pitchFamily="2" charset="-52"/>
              </a:rPr>
              <a:t>« </a:t>
            </a:r>
            <a:r>
              <a:rPr lang="en-US" sz="3200" b="1" dirty="0">
                <a:solidFill>
                  <a:srgbClr val="5430CE"/>
                </a:solidFill>
                <a:latin typeface="Gilroy Black" panose="00000A00000000000000" pitchFamily="2" charset="-52"/>
              </a:rPr>
              <a:t>Qwasar Silicon Valley</a:t>
            </a:r>
            <a:r>
              <a:rPr lang="ru-RU" sz="3200" b="1" dirty="0">
                <a:solidFill>
                  <a:srgbClr val="5430CE"/>
                </a:solidFill>
                <a:latin typeface="Gilroy Black" panose="00000A00000000000000" pitchFamily="2" charset="-52"/>
              </a:rPr>
              <a:t> »</a:t>
            </a:r>
            <a:endParaRPr lang="ru-RU" sz="2800" b="1" dirty="0">
              <a:solidFill>
                <a:srgbClr val="5430CE"/>
              </a:solidFill>
              <a:latin typeface="Gilroy Black" panose="00000A00000000000000" pitchFamily="2" charset="-5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8BAB2-AF90-09F0-9D47-FBD399DD56D5}"/>
              </a:ext>
            </a:extLst>
          </p:cNvPr>
          <p:cNvSpPr txBox="1"/>
          <p:nvPr/>
        </p:nvSpPr>
        <p:spPr>
          <a:xfrm>
            <a:off x="1186045" y="2346083"/>
            <a:ext cx="698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2600">
              <a:defRPr/>
            </a:pPr>
            <a:r>
              <a:rPr lang="uz-Cyrl-UZ" sz="900" dirty="0">
                <a:latin typeface="Gilroy" panose="00000500000000000000" pitchFamily="2" charset="-52"/>
              </a:rPr>
              <a:t>AQSh, Kaliforniya, Silikon vodiysi standartlari asosida ishlab chiqilgan dasturiy ta'minot muhandisligi maktabi o’quv platformasi / </a:t>
            </a:r>
          </a:p>
          <a:p>
            <a:pPr algn="ctr" defTabSz="452600">
              <a:defRPr/>
            </a:pPr>
            <a:r>
              <a:rPr lang="en-US" sz="900" dirty="0">
                <a:latin typeface="Gilroy" panose="00000500000000000000" pitchFamily="2" charset="-52"/>
              </a:rPr>
              <a:t>A US-based software engineering school in California, Silicon Valley, operating on standard educational platforms</a:t>
            </a:r>
            <a:endParaRPr lang="uz-Cyrl-UZ" sz="900" dirty="0">
              <a:latin typeface="Gilroy" panose="00000500000000000000" pitchFamily="2" charset="-5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DF8269-DC11-D0A0-368F-8FBA19864A30}"/>
              </a:ext>
            </a:extLst>
          </p:cNvPr>
          <p:cNvSpPr txBox="1"/>
          <p:nvPr/>
        </p:nvSpPr>
        <p:spPr>
          <a:xfrm>
            <a:off x="403490" y="2775628"/>
            <a:ext cx="855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100" dirty="0">
                <a:latin typeface="Gilroy" panose="00000500000000000000" pitchFamily="2" charset="-52"/>
              </a:rPr>
              <a:t>B</a:t>
            </a:r>
            <a:r>
              <a:rPr lang="uz-Cyrl-UZ" sz="1200" b="1" spc="100" dirty="0">
                <a:latin typeface="Gilroy" panose="00000500000000000000" pitchFamily="2" charset="-52"/>
              </a:rPr>
              <a:t>itiruvchi</a:t>
            </a:r>
            <a:r>
              <a:rPr lang="en-US" sz="1200" b="1" spc="100" dirty="0">
                <a:latin typeface="Gilroy" panose="00000500000000000000" pitchFamily="2" charset="-52"/>
              </a:rPr>
              <a:t> ushbu o‘quv platformasida 13 oy davomida quyidagi bosqichlarni tamomladi /</a:t>
            </a:r>
          </a:p>
          <a:p>
            <a:pPr algn="ctr"/>
            <a:r>
              <a:rPr lang="en-US" sz="1200" b="1" spc="100" dirty="0">
                <a:latin typeface="Gilroy" panose="00000500000000000000" pitchFamily="2" charset="-52"/>
              </a:rPr>
              <a:t>The graduate completed the following steps during the 13 months on this learning platform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39B0F-9080-3E7D-D4BE-A4B62D74B870}"/>
              </a:ext>
            </a:extLst>
          </p:cNvPr>
          <p:cNvSpPr txBox="1"/>
          <p:nvPr/>
        </p:nvSpPr>
        <p:spPr>
          <a:xfrm>
            <a:off x="3109243" y="5650598"/>
            <a:ext cx="11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z-Cyrl-UZ" sz="800" b="0" i="0" u="none" strike="noStrike" kern="1200" cap="none" spc="2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" panose="00000500000000000000" pitchFamily="2" charset="-52"/>
                <a:ea typeface="+mn-ea"/>
                <a:cs typeface="+mn-cs"/>
              </a:rPr>
              <a:t>tekshirish QR kodi / </a:t>
            </a:r>
            <a:r>
              <a:rPr kumimoji="0" lang="uz-Cyrl-U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" panose="00000500000000000000" pitchFamily="2" charset="-52"/>
                <a:ea typeface="+mn-ea"/>
                <a:cs typeface="+mn-cs"/>
              </a:rPr>
              <a:t>verification QR code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611D134-1346-1392-76E8-A3577A466DFB}"/>
              </a:ext>
            </a:extLst>
          </p:cNvPr>
          <p:cNvSpPr>
            <a:spLocks noChangeAspect="1"/>
          </p:cNvSpPr>
          <p:nvPr/>
        </p:nvSpPr>
        <p:spPr>
          <a:xfrm>
            <a:off x="3109243" y="4464718"/>
            <a:ext cx="1185885" cy="1185885"/>
          </a:xfrm>
          <a:prstGeom prst="roundRect">
            <a:avLst>
              <a:gd name="adj" fmla="val 1351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17AE05-F4E8-8CE6-DB80-3613D3770B85}"/>
              </a:ext>
            </a:extLst>
          </p:cNvPr>
          <p:cNvSpPr txBox="1"/>
          <p:nvPr/>
        </p:nvSpPr>
        <p:spPr>
          <a:xfrm>
            <a:off x="7770525" y="5650598"/>
            <a:ext cx="11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z-Cyrl-UZ" sz="800" b="0" i="0" u="none" strike="noStrike" kern="1200" cap="none" spc="2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" panose="00000500000000000000" pitchFamily="2" charset="-52"/>
                <a:ea typeface="+mn-ea"/>
                <a:cs typeface="+mn-cs"/>
              </a:rPr>
              <a:t>tekshirish QR kodi / </a:t>
            </a:r>
            <a:r>
              <a:rPr kumimoji="0" lang="uz-Cyrl-U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" panose="00000500000000000000" pitchFamily="2" charset="-52"/>
                <a:ea typeface="+mn-ea"/>
                <a:cs typeface="+mn-cs"/>
              </a:rPr>
              <a:t>verification QR code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A623EAAD-4BB8-7753-F0B9-5E44D93A6895}"/>
              </a:ext>
            </a:extLst>
          </p:cNvPr>
          <p:cNvSpPr>
            <a:spLocks noChangeAspect="1"/>
          </p:cNvSpPr>
          <p:nvPr/>
        </p:nvSpPr>
        <p:spPr>
          <a:xfrm>
            <a:off x="7770525" y="4464718"/>
            <a:ext cx="1185885" cy="1185885"/>
          </a:xfrm>
          <a:prstGeom prst="roundRect">
            <a:avLst>
              <a:gd name="adj" fmla="val 1351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roy" panose="00000500000000000000" pitchFamily="2" charset="-52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C4B635-2BB6-618A-1FBA-5995FE26C269}"/>
              </a:ext>
            </a:extLst>
          </p:cNvPr>
          <p:cNvSpPr txBox="1"/>
          <p:nvPr/>
        </p:nvSpPr>
        <p:spPr>
          <a:xfrm>
            <a:off x="403485" y="4550975"/>
            <a:ext cx="2530215" cy="10772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/>
            <a:r>
              <a:rPr lang="uz-Cyrl-UZ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C</a:t>
            </a:r>
            <a:r>
              <a:rPr lang="ru-RU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 </a:t>
            </a:r>
            <a:r>
              <a:rPr lang="uz-Cyrl-UZ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dasturlash</a:t>
            </a:r>
            <a:r>
              <a:rPr lang="ru-RU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 </a:t>
            </a:r>
            <a:r>
              <a:rPr lang="uz-Cyrl-UZ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tilida</a:t>
            </a:r>
            <a:r>
              <a:rPr lang="en-US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 </a:t>
            </a:r>
            <a:r>
              <a:rPr lang="uz-Cyrl-UZ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dasturlash</a:t>
            </a:r>
            <a:r>
              <a:rPr lang="en-US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 </a:t>
            </a:r>
            <a:r>
              <a:rPr lang="uz-Cyrl-UZ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muhandisligi</a:t>
            </a:r>
            <a:r>
              <a:rPr lang="en-US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 </a:t>
            </a:r>
            <a:r>
              <a:rPr lang="uz-Cyrl-UZ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ikkinchi bosq</a:t>
            </a:r>
            <a:r>
              <a:rPr lang="en-US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ich </a:t>
            </a:r>
            <a:r>
              <a:rPr lang="uz-Cyrl-UZ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asoslarini</a:t>
            </a:r>
            <a:r>
              <a:rPr lang="en-US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 </a:t>
            </a:r>
            <a:r>
              <a:rPr lang="ru-RU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o'z ichiga olgan</a:t>
            </a:r>
            <a:br>
              <a:rPr lang="en-US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</a:br>
            <a:r>
              <a:rPr lang="en-US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50</a:t>
            </a:r>
            <a:r>
              <a:rPr lang="ru-RU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 ta</a:t>
            </a:r>
            <a:r>
              <a:rPr lang="en-US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 mashqni va 10 ta </a:t>
            </a:r>
            <a:r>
              <a:rPr lang="ru-RU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loyiha</a:t>
            </a:r>
            <a:r>
              <a:rPr lang="en-US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ni</a:t>
            </a:r>
            <a:r>
              <a:rPr lang="uz-Cyrl-UZ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 </a:t>
            </a:r>
            <a:r>
              <a:rPr lang="en-US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to‘liq </a:t>
            </a:r>
            <a:r>
              <a:rPr lang="ru-RU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yakunla</a:t>
            </a:r>
            <a:r>
              <a:rPr lang="en-US" sz="1400" b="1" spc="20" dirty="0">
                <a:solidFill>
                  <a:prstClr val="black"/>
                </a:solidFill>
                <a:latin typeface="Gilroy" panose="00000500000000000000" pitchFamily="2" charset="-52"/>
              </a:rPr>
              <a:t>di</a:t>
            </a:r>
            <a:endParaRPr lang="ru-RU" sz="1400" b="1" spc="20" dirty="0">
              <a:solidFill>
                <a:prstClr val="black"/>
              </a:solidFill>
              <a:latin typeface="Gilroy" panose="00000500000000000000" pitchFamily="2" charset="-5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50178-6A0C-2C2B-2A30-EADFBB9F63E5}"/>
              </a:ext>
            </a:extLst>
          </p:cNvPr>
          <p:cNvSpPr txBox="1"/>
          <p:nvPr/>
        </p:nvSpPr>
        <p:spPr>
          <a:xfrm>
            <a:off x="5064774" y="4550975"/>
            <a:ext cx="2530215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just">
              <a:defRPr sz="1400" b="1" spc="20">
                <a:solidFill>
                  <a:prstClr val="black"/>
                </a:solidFill>
                <a:latin typeface="Gilroy" panose="00000500000000000000" pitchFamily="2" charset="-52"/>
              </a:defRPr>
            </a:lvl1pPr>
          </a:lstStyle>
          <a:p>
            <a:r>
              <a:rPr lang="en-US" dirty="0"/>
              <a:t>Tamomlanmagan / </a:t>
            </a:r>
          </a:p>
          <a:p>
            <a:r>
              <a:rPr lang="en-US" dirty="0"/>
              <a:t>Not completed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C67A05F-D71E-56BF-3665-77F3E9737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65443"/>
              </p:ext>
            </p:extLst>
          </p:nvPr>
        </p:nvGraphicFramePr>
        <p:xfrm>
          <a:off x="403483" y="3299087"/>
          <a:ext cx="8552921" cy="1125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1448">
                  <a:extLst>
                    <a:ext uri="{9D8B030D-6E8A-4147-A177-3AD203B41FA5}">
                      <a16:colId xmlns:a16="http://schemas.microsoft.com/office/drawing/2014/main" val="809650660"/>
                    </a:ext>
                  </a:extLst>
                </a:gridCol>
                <a:gridCol w="445463">
                  <a:extLst>
                    <a:ext uri="{9D8B030D-6E8A-4147-A177-3AD203B41FA5}">
                      <a16:colId xmlns:a16="http://schemas.microsoft.com/office/drawing/2014/main" val="3163585519"/>
                    </a:ext>
                  </a:extLst>
                </a:gridCol>
                <a:gridCol w="327688">
                  <a:extLst>
                    <a:ext uri="{9D8B030D-6E8A-4147-A177-3AD203B41FA5}">
                      <a16:colId xmlns:a16="http://schemas.microsoft.com/office/drawing/2014/main" val="1775796282"/>
                    </a:ext>
                  </a:extLst>
                </a:gridCol>
                <a:gridCol w="815312">
                  <a:extLst>
                    <a:ext uri="{9D8B030D-6E8A-4147-A177-3AD203B41FA5}">
                      <a16:colId xmlns:a16="http://schemas.microsoft.com/office/drawing/2014/main" val="1007615750"/>
                    </a:ext>
                  </a:extLst>
                </a:gridCol>
                <a:gridCol w="769144">
                  <a:extLst>
                    <a:ext uri="{9D8B030D-6E8A-4147-A177-3AD203B41FA5}">
                      <a16:colId xmlns:a16="http://schemas.microsoft.com/office/drawing/2014/main" val="277786459"/>
                    </a:ext>
                  </a:extLst>
                </a:gridCol>
                <a:gridCol w="229576">
                  <a:extLst>
                    <a:ext uri="{9D8B030D-6E8A-4147-A177-3AD203B41FA5}">
                      <a16:colId xmlns:a16="http://schemas.microsoft.com/office/drawing/2014/main" val="2781305556"/>
                    </a:ext>
                  </a:extLst>
                </a:gridCol>
                <a:gridCol w="773151">
                  <a:extLst>
                    <a:ext uri="{9D8B030D-6E8A-4147-A177-3AD203B41FA5}">
                      <a16:colId xmlns:a16="http://schemas.microsoft.com/office/drawing/2014/main" val="1107795385"/>
                    </a:ext>
                  </a:extLst>
                </a:gridCol>
                <a:gridCol w="1747616">
                  <a:extLst>
                    <a:ext uri="{9D8B030D-6E8A-4147-A177-3AD203B41FA5}">
                      <a16:colId xmlns:a16="http://schemas.microsoft.com/office/drawing/2014/main" val="3516350726"/>
                    </a:ext>
                  </a:extLst>
                </a:gridCol>
                <a:gridCol w="370372">
                  <a:extLst>
                    <a:ext uri="{9D8B030D-6E8A-4147-A177-3AD203B41FA5}">
                      <a16:colId xmlns:a16="http://schemas.microsoft.com/office/drawing/2014/main" val="1058257816"/>
                    </a:ext>
                  </a:extLst>
                </a:gridCol>
                <a:gridCol w="773151">
                  <a:extLst>
                    <a:ext uri="{9D8B030D-6E8A-4147-A177-3AD203B41FA5}">
                      <a16:colId xmlns:a16="http://schemas.microsoft.com/office/drawing/2014/main" val="717832204"/>
                    </a:ext>
                  </a:extLst>
                </a:gridCol>
              </a:tblGrid>
              <a:tr h="562856">
                <a:tc>
                  <a:txBody>
                    <a:bodyPr/>
                    <a:lstStyle/>
                    <a:p>
                      <a:pPr algn="l"/>
                      <a:endParaRPr lang="ru-RU" sz="900" b="1" kern="1200" spc="100" baseline="0" dirty="0">
                        <a:solidFill>
                          <a:prstClr val="black"/>
                        </a:solidFill>
                        <a:latin typeface="Gilroy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sz="1400" b="1" kern="1200" spc="100" baseline="0" dirty="0">
                        <a:solidFill>
                          <a:prstClr val="black"/>
                        </a:solidFill>
                        <a:latin typeface="Gilroy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kern="1200" spc="100" baseline="0" dirty="0">
                        <a:solidFill>
                          <a:prstClr val="black"/>
                        </a:solidFill>
                        <a:latin typeface="Gilroy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04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1" kern="1200" spc="100" baseline="0" noProof="0" dirty="0">
                        <a:solidFill>
                          <a:prstClr val="black"/>
                        </a:solidFill>
                        <a:latin typeface="Gilroy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04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kern="1200" spc="100" baseline="0" noProof="0" dirty="0">
                        <a:solidFill>
                          <a:prstClr val="black"/>
                        </a:solidFill>
                        <a:latin typeface="Gilroy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kern="1200" spc="100" baseline="0" dirty="0">
                        <a:solidFill>
                          <a:prstClr val="black"/>
                        </a:solidFill>
                        <a:latin typeface="Gilroy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04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900" b="1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roy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6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kern="1200" spc="100" baseline="0" dirty="0">
                        <a:solidFill>
                          <a:prstClr val="black"/>
                        </a:solidFill>
                        <a:latin typeface="Gilroy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6136764"/>
                  </a:ext>
                </a:extLst>
              </a:tr>
              <a:tr h="562856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rgbClr val="5430CE"/>
                        </a:solidFill>
                        <a:effectLst/>
                        <a:uLnTx/>
                        <a:uFillTx/>
                        <a:latin typeface="Gilroy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04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kern="1200" spc="100" baseline="0" dirty="0">
                        <a:solidFill>
                          <a:prstClr val="black"/>
                        </a:solidFill>
                        <a:latin typeface="Gilroy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04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kern="1200" spc="100" baseline="0" dirty="0">
                        <a:solidFill>
                          <a:prstClr val="black"/>
                        </a:solidFill>
                        <a:latin typeface="Gilroy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04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kern="1200" spc="100" baseline="0" dirty="0">
                        <a:solidFill>
                          <a:prstClr val="black"/>
                        </a:solidFill>
                        <a:latin typeface="Gilroy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kern="1200" spc="100" baseline="0" dirty="0">
                        <a:solidFill>
                          <a:prstClr val="black"/>
                        </a:solidFill>
                        <a:latin typeface="Gilroy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kern="1200" spc="100" baseline="0" dirty="0">
                        <a:solidFill>
                          <a:prstClr val="black"/>
                        </a:solidFill>
                        <a:latin typeface="Gilroy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100" normalizeH="0" baseline="0" noProof="0" dirty="0">
                          <a:ln>
                            <a:noFill/>
                          </a:ln>
                          <a:solidFill>
                            <a:srgbClr val="5430CE"/>
                          </a:solidFill>
                          <a:effectLst/>
                          <a:uLnTx/>
                          <a:uFillTx/>
                          <a:latin typeface="Gilroy" panose="00000500000000000000" pitchFamily="2" charset="-52"/>
                          <a:ea typeface="+mn-ea"/>
                          <a:cs typeface="+mn-cs"/>
                        </a:rPr>
                        <a:t>Backend</a:t>
                      </a:r>
                      <a:endParaRPr kumimoji="0" lang="uz-Cyrl-UZ" sz="2000" b="1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rgbClr val="5430CE"/>
                        </a:solidFill>
                        <a:effectLst/>
                        <a:uLnTx/>
                        <a:uFillTx/>
                        <a:latin typeface="Gilroy" panose="00000500000000000000" pitchFamily="2" charset="-52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100" normalizeH="0" baseline="0" noProof="0" dirty="0">
                          <a:ln>
                            <a:noFill/>
                          </a:ln>
                          <a:solidFill>
                            <a:srgbClr val="5430CE"/>
                          </a:solidFill>
                          <a:effectLst/>
                          <a:uLnTx/>
                          <a:uFillTx/>
                          <a:latin typeface="Gilroy" panose="00000500000000000000" pitchFamily="2" charset="-52"/>
                          <a:ea typeface="+mn-ea"/>
                          <a:cs typeface="+mn-cs"/>
                        </a:rPr>
                        <a:t>Season 0</a:t>
                      </a:r>
                      <a:r>
                        <a:rPr kumimoji="0" lang="uz-Cyrl-UZ" sz="1000" b="1" i="0" u="none" strike="noStrike" kern="1200" cap="none" spc="100" normalizeH="0" baseline="0" noProof="0" dirty="0">
                          <a:ln>
                            <a:noFill/>
                          </a:ln>
                          <a:solidFill>
                            <a:srgbClr val="5430CE"/>
                          </a:solidFill>
                          <a:effectLst/>
                          <a:uLnTx/>
                          <a:uFillTx/>
                          <a:latin typeface="Gilroy" panose="00000500000000000000" pitchFamily="2" charset="-52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000" b="1" i="0" u="none" strike="noStrike" kern="1200" cap="none" spc="100" normalizeH="0" baseline="0" noProof="0" dirty="0">
                          <a:ln>
                            <a:noFill/>
                          </a:ln>
                          <a:solidFill>
                            <a:srgbClr val="5430CE"/>
                          </a:solidFill>
                          <a:effectLst/>
                          <a:uLnTx/>
                          <a:uFillTx/>
                          <a:latin typeface="Gilroy" panose="00000500000000000000" pitchFamily="2" charset="-52"/>
                          <a:ea typeface="+mn-ea"/>
                          <a:cs typeface="+mn-cs"/>
                        </a:rPr>
                        <a:t> (6 oy)</a:t>
                      </a:r>
                      <a:endParaRPr lang="ru-RU" sz="1400" b="1" kern="1200" spc="100" baseline="0" dirty="0">
                        <a:solidFill>
                          <a:prstClr val="black"/>
                        </a:solidFill>
                        <a:latin typeface="Gilroy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504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kern="1200" spc="100" baseline="0" dirty="0">
                        <a:solidFill>
                          <a:prstClr val="black"/>
                        </a:solidFill>
                        <a:latin typeface="Gilroy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04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spc="100" baseline="0" dirty="0">
                          <a:solidFill>
                            <a:prstClr val="black"/>
                          </a:solidFill>
                          <a:latin typeface="Gilroy" panose="00000500000000000000" pitchFamily="2" charset="-52"/>
                          <a:ea typeface="+mn-ea"/>
                          <a:cs typeface="+mn-cs"/>
                        </a:rPr>
                        <a:t>100%</a:t>
                      </a:r>
                      <a:endParaRPr lang="ru-RU" sz="1400" b="1" kern="1200" spc="100" baseline="0" dirty="0">
                        <a:solidFill>
                          <a:prstClr val="black"/>
                        </a:solidFill>
                        <a:latin typeface="Gilroy" panose="00000500000000000000" pitchFamily="2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849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0805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462</TotalTime>
  <Words>268</Words>
  <Application>Microsoft Office PowerPoint</Application>
  <PresentationFormat>Произвольный</PresentationFormat>
  <Paragraphs>35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Gilroy</vt:lpstr>
      <vt:lpstr>Gilroy Black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Odil Azizov</dc:creator>
  <cp:lastModifiedBy>Odil Azizov</cp:lastModifiedBy>
  <cp:revision>102</cp:revision>
  <cp:lastPrinted>2023-05-11T13:15:46Z</cp:lastPrinted>
  <dcterms:created xsi:type="dcterms:W3CDTF">2023-05-02T10:05:08Z</dcterms:created>
  <dcterms:modified xsi:type="dcterms:W3CDTF">2023-06-19T06:15:05Z</dcterms:modified>
</cp:coreProperties>
</file>