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1D2-A79B-493D-AF6A-27B0872E2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B30F-3013-4E28-993A-5A26B2CBC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0310-A70F-43F2-92C5-A206F250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4D1-B553-4948-AFF2-359FA8D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FDA-102C-4F8C-87D0-D815D722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4F5B-F044-4EA6-9A3C-00E6F892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31CC0-4136-4FC9-BF4A-8CBCC8058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A88E-FB9F-4585-8ACA-B84D24BA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3285-D0FA-4C53-92FC-EAB358CF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C38C-C697-4D5B-80EF-2C14130B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6A6EC-7D49-4094-A629-A1C08230A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690D-D064-472F-A75C-29FF52E4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6FA9-E1EE-411D-A50F-BD51FCCA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0915-AA55-4340-8498-E49DB683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4A91-33BC-4ABA-A6A7-A234DC2E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3767-F761-49FB-B28C-87F06E6A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0EE7-2E69-46B2-8D55-6861D546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B8F7-A403-44B9-B861-F485F430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93EE-3EC1-47C9-B67C-192C963A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A9D2-30B3-40FC-94C9-E46CE081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ECA9-14D9-4607-BE2D-D55AE841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D30D-DEAF-4FF1-B644-F3557849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4DD2-7A5C-4E80-ABC7-A9E5003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E59E-CA40-45F2-B450-BB00341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F6B0-A72F-4170-A0F6-78FF870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51C5-AAF0-4398-B325-3689C20D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752B-974B-4E53-8717-A22741AA6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DBF96-A5A2-437C-96B4-19693EA4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0176-962E-4774-9269-5D5268F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BB84-AFB4-47B4-87F5-6291EC0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B89C-E4AE-4536-8B53-8F7FE2A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3A0-6409-474A-8A80-B61E8F6F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6227-F1D1-401F-896D-DE2B6F37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D0763-A6FF-4338-983E-1C61385F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4F958-6ADF-4931-B745-AB00FD53E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5859-FC9F-46C4-8F26-FD379DF4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3688-69B0-4707-9095-E9BE9BD9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49E9C-6434-4B0D-8DE3-32A2B810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B7758-A076-4989-A655-9B49BB3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DD3E-E098-4316-B6B7-07173BF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46AE-42EF-40F2-858D-A4A3E1D4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4DE3B-8947-45F2-9984-6750BADD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3582-2710-48CF-9E98-BB0D0B2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545B3-C2E1-4190-BF9C-BADC18BB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49148-E12E-4CEA-A7AE-4C88D2D7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73F87-F024-4BA2-A9D4-C03685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44DD-9688-4AB1-8F05-B3D75EB1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F71F-DAA2-4E18-BE6D-CA097475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A956-E9EE-4DEB-9C5A-4C67B68F0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2CDFC-C589-4E92-956A-743E2E5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6DEE7-CBEC-4528-8D3C-578CA86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05D1-CED6-4734-A1C8-69E6546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B04-F618-4A0E-8B64-86F7A723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D1D5-3C8F-4A40-98FE-C6F3465C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CA4F8-7DB8-4601-9748-442B503D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0EBF5-45E2-40C9-AB01-DE802FFB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00DA-830D-496B-BF97-71C94D7E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C240-0D8C-4A03-BC14-D3957118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CD0AE-86E2-42EC-A651-5BFC42E0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D9F7-6ED3-40BD-A2C6-D38ACDDD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14E6-504C-4996-8173-5BCC16F79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69E6-EF74-408E-881E-4ECF1C67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92FD-3C36-4E68-88F5-CAFCC5D8D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90A4-DC73-4296-A717-6E8D0C440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Conferencia 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CC8DE-97C1-4AD1-AD68-9B239FB8E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Computadoras y Lenguajes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llamas?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Ahora, traduzca cada paso en el algoritmo inglés a un lenguaje de programación (Java)</a:t>
            </a:r>
            <a:br>
              <a:rPr lang="es-E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Escriba mi nombre y guárdelo en el equipo</a:t>
            </a:r>
            <a:r>
              <a:rPr lang="en-US" sz="2000" dirty="0">
                <a:sym typeface="Wingdings" panose="05000000000000000000" pitchFamily="2" charset="2"/>
              </a:rPr>
              <a:t> 	String 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n-US" sz="2000" dirty="0" err="1">
                <a:sym typeface="Wingdings" panose="05000000000000000000" pitchFamily="2" charset="2"/>
              </a:rPr>
              <a:t>Reader.readLine</a:t>
            </a:r>
            <a:r>
              <a:rPr lang="en-US" sz="2000" dirty="0">
                <a:sym typeface="Wingdings" panose="05000000000000000000" pitchFamily="2" charset="2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sym typeface="Wingdings" panose="05000000000000000000" pitchFamily="2" charset="2"/>
              </a:rPr>
              <a:t>El ordenador muestra mi nombre</a:t>
            </a:r>
            <a:r>
              <a:rPr lang="en-US" sz="2000" dirty="0">
                <a:sym typeface="Wingdings" panose="05000000000000000000" pitchFamily="2" charset="2"/>
              </a:rPr>
              <a:t> 		</a:t>
            </a: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05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llamas?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Finalmente, ¡combine los pasos para obtener el algoritmo completado!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String 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n-US" sz="2000" dirty="0" err="1">
                <a:sym typeface="Wingdings" panose="05000000000000000000" pitchFamily="2" charset="2"/>
              </a:rPr>
              <a:t>Reader.readLine</a:t>
            </a:r>
            <a:r>
              <a:rPr lang="en-US" sz="2000" dirty="0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</a:t>
            </a: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s-ES" sz="2400" dirty="0"/>
              <a:t>Las dos líneas de código anteriores son la forma en que almacena e imprime su nombre en Java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29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CA5-6635-433B-B55F-86B88F8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computan</a:t>
            </a:r>
            <a:r>
              <a:rPr lang="en-US" dirty="0"/>
              <a:t> las </a:t>
            </a:r>
            <a:r>
              <a:rPr lang="en-US" dirty="0" err="1"/>
              <a:t>computadoras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5F4C-220B-4A32-BAF8-3694CC0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Ordenador: recopilación de componentes hardware que nos permiten cambiar datos
Los componentes de hardware utilizan electricidad para cambiar los datos
La electricidad puede estar presente o no presente
Dos estados de presencia eléctrica son un sistema binario 
Pensamos en este sistema como 0 (electricidad no presente) o 1 (la electricidad está presente)
Una serie de 0 y 1 provoca varias acciones en el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0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CA5-6635-433B-B55F-86B88F8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binarios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5F4C-220B-4A32-BAF8-3694CC0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Interruptor de luz
Lápiz </a:t>
            </a:r>
            <a:r>
              <a:rPr lang="es-ES" dirty="0" err="1"/>
              <a:t>clicker</a:t>
            </a:r>
            <a:r>
              <a:rPr lang="es-ES" dirty="0"/>
              <a:t>
Lanzamiento de moneda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2620-6352-45F7-A043-2E6723D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Binario a legible por humanos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03E7-CFC4-48B7-B5F5-744AA9A8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Escribir programas en binario es difícil
Compilación: El proceso por el cual el texto legible por humanos se traduce en binario legible por computadora
Compilador: Un programa que traduce texto legible por humanos en binario legible por computadora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C8083-9177-41FA-992E-9529E7B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0" y="4098999"/>
            <a:ext cx="2757314" cy="743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06ADC-354F-4B35-BFA5-0D1CBC01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5598081"/>
            <a:ext cx="2000250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59874-F6DD-43A6-B133-088CA4E5E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33943"/>
            <a:ext cx="1857375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73966-7360-473C-B4F9-CD8B9B401903}"/>
              </a:ext>
            </a:extLst>
          </p:cNvPr>
          <p:cNvSpPr txBox="1"/>
          <p:nvPr/>
        </p:nvSpPr>
        <p:spPr>
          <a:xfrm>
            <a:off x="730906" y="5992297"/>
            <a:ext cx="265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Texto legible por humanos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013D75E-BB1E-4E21-857E-4427CD3A2CD1}"/>
              </a:ext>
            </a:extLst>
          </p:cNvPr>
          <p:cNvSpPr/>
          <p:nvPr/>
        </p:nvSpPr>
        <p:spPr>
          <a:xfrm>
            <a:off x="3664787" y="4789829"/>
            <a:ext cx="3724712" cy="57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00BBD-29EE-406A-85DE-304944EBE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213" y="4433188"/>
            <a:ext cx="1685925" cy="128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B824A-AE25-424A-BE67-2FB2BEFF79D4}"/>
              </a:ext>
            </a:extLst>
          </p:cNvPr>
          <p:cNvSpPr txBox="1"/>
          <p:nvPr/>
        </p:nvSpPr>
        <p:spPr>
          <a:xfrm>
            <a:off x="3595514" y="4470226"/>
            <a:ext cx="383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Compilación a través de un compilador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5C90C-15CC-4C6E-A2A9-516C7C7B4AE6}"/>
              </a:ext>
            </a:extLst>
          </p:cNvPr>
          <p:cNvSpPr txBox="1"/>
          <p:nvPr/>
        </p:nvSpPr>
        <p:spPr>
          <a:xfrm>
            <a:off x="8030726" y="5992297"/>
            <a:ext cx="321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Binario legible por computadora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1F22-D743-4DC2-86E4-40EE2E8D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¿Qué es un lenguaje de programación?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8551-FB96-401A-B777-FB1F0F2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programación: Una representación del código informático que los humanos pueden leer y editar.
Ejemplos de lenguajes de programación populares: Python, Java, C#,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0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712-3EFF-4726-A0C3-52B7D48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/>
              <a:t>Similitudes entre programación y lenguajes naturales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CCE7-7D39-483A-B734-37C3C8C5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513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English: I eat bread		</a:t>
            </a:r>
          </a:p>
          <a:p>
            <a:r>
              <a:rPr lang="en-US" sz="2000" dirty="0"/>
              <a:t>Spanish: Como pan</a:t>
            </a:r>
          </a:p>
          <a:p>
            <a:r>
              <a:rPr lang="en-US" sz="2000" dirty="0"/>
              <a:t>Haitian Creole: </a:t>
            </a:r>
            <a:r>
              <a:rPr lang="en-US" sz="2000" dirty="0" err="1"/>
              <a:t>Mwen</a:t>
            </a:r>
            <a:r>
              <a:rPr lang="en-US" sz="2000" dirty="0"/>
              <a:t> </a:t>
            </a:r>
            <a:r>
              <a:rPr lang="en-US" sz="2000" dirty="0" err="1"/>
              <a:t>manje</a:t>
            </a:r>
            <a:r>
              <a:rPr lang="en-US" sz="2000" dirty="0"/>
              <a:t> pen</a:t>
            </a:r>
          </a:p>
          <a:p>
            <a:r>
              <a:rPr lang="en-US" sz="2000" dirty="0"/>
              <a:t>Italian: Io </a:t>
            </a:r>
            <a:r>
              <a:rPr lang="en-US" sz="2000" dirty="0" err="1"/>
              <a:t>mangio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pane</a:t>
            </a:r>
          </a:p>
        </p:txBody>
      </p:sp>
      <p:pic>
        <p:nvPicPr>
          <p:cNvPr id="1026" name="Picture 2" descr="What is the healthiest bread? How sourdough, rye and more measure up.">
            <a:extLst>
              <a:ext uri="{FF2B5EF4-FFF2-40B4-BE49-F238E27FC236}">
                <a16:creationId xmlns:a16="http://schemas.microsoft.com/office/drawing/2014/main" id="{A47863D0-868A-41EA-8ED2-CE4EF9DB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42" y="3655503"/>
            <a:ext cx="3143251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ED913-370E-49DB-88D6-456CA4A61A77}"/>
              </a:ext>
            </a:extLst>
          </p:cNvPr>
          <p:cNvSpPr txBox="1">
            <a:spLocks/>
          </p:cNvSpPr>
          <p:nvPr/>
        </p:nvSpPr>
        <p:spPr>
          <a:xfrm>
            <a:off x="6030986" y="1825625"/>
            <a:ext cx="4790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Java: </a:t>
            </a:r>
            <a:r>
              <a:rPr lang="en-US" sz="2000" dirty="0" err="1"/>
              <a:t>System.out.println</a:t>
            </a:r>
            <a:r>
              <a:rPr lang="en-US" sz="2000" dirty="0"/>
              <a:t>(“Hello, World”);</a:t>
            </a:r>
          </a:p>
          <a:p>
            <a:r>
              <a:rPr lang="en-US" sz="2000" dirty="0"/>
              <a:t>C#: </a:t>
            </a:r>
            <a:r>
              <a:rPr lang="en-US" sz="2000" dirty="0" err="1"/>
              <a:t>Console.WriteLine</a:t>
            </a:r>
            <a:r>
              <a:rPr lang="en-US" sz="2000" dirty="0"/>
              <a:t>(“Hello, World”);</a:t>
            </a:r>
          </a:p>
          <a:p>
            <a:r>
              <a:rPr lang="en-US" sz="2000" dirty="0"/>
              <a:t>Python: print(“Hello, World”);</a:t>
            </a:r>
          </a:p>
          <a:p>
            <a:r>
              <a:rPr lang="en-US" sz="2000" dirty="0"/>
              <a:t>JavaScript: console.log(“Hello, World”);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D9443-200A-4BD0-8056-142B9513C4E3}"/>
              </a:ext>
            </a:extLst>
          </p:cNvPr>
          <p:cNvSpPr/>
          <p:nvPr/>
        </p:nvSpPr>
        <p:spPr>
          <a:xfrm>
            <a:off x="7025253" y="3934939"/>
            <a:ext cx="2802273" cy="12080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Hello,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0F446-C88A-452D-879B-34A6D9846D21}"/>
              </a:ext>
            </a:extLst>
          </p:cNvPr>
          <p:cNvSpPr/>
          <p:nvPr/>
        </p:nvSpPr>
        <p:spPr>
          <a:xfrm>
            <a:off x="7490667" y="5578679"/>
            <a:ext cx="1871448" cy="3579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1DEC1-E41A-4B3A-8E49-E2A79441D970}"/>
              </a:ext>
            </a:extLst>
          </p:cNvPr>
          <p:cNvSpPr/>
          <p:nvPr/>
        </p:nvSpPr>
        <p:spPr>
          <a:xfrm>
            <a:off x="8262543" y="5152610"/>
            <a:ext cx="327695" cy="5395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6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Conexión de la programación a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¡Las computadoras son buenas solucionadoras de problemas! (a veces)
Algoritmo: Proceso paso a paso mediante el cual se resuelve un problema</a:t>
            </a:r>
          </a:p>
          <a:p>
            <a:r>
              <a:rPr lang="es-ES" dirty="0"/>
              <a:t>Proceso para utilizar computadoras para resolver un problema: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Encuentra un problema para resolver
Describa su problema y una forma de resolverlo (¡esto es un algoritmo!)
Traducir su algoritmo de lenguaje natural a un algoritmo de lenguaje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4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llamas?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Problema: Quiero escribir mi nombre en la computadora y que se muestre en la pantalla. 
¿Cuáles son los pasos para resolver este problema en un lenguaje natural?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llamas?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Problema: Quiero escribir mi nombre en la computadora y que se muestre en la pantalla. 
El algoritmo en Español es para este problema es: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Escriba mi nombre y guárdelo en el equipo
El ordenador muestra mi nombre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8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0F6E45-1E2D-4DB1-A5CB-1AD2C888E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B99609-54AA-4373-81CB-CB7DA710E073}">
  <ds:schemaRefs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9BD9836-C789-4A7B-B514-29C6143C3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Conferencia 1</vt:lpstr>
      <vt:lpstr>¿Cómo computan las computadoras?</vt:lpstr>
      <vt:lpstr>Otros sistemas binarios</vt:lpstr>
      <vt:lpstr>Binario a legible por humanos</vt:lpstr>
      <vt:lpstr>¿Qué es un lenguaje de programación?</vt:lpstr>
      <vt:lpstr>Similitudes entre programación y lenguajes naturales</vt:lpstr>
      <vt:lpstr>Conexión de la programación a algoritmos</vt:lpstr>
      <vt:lpstr>Ejemplo – ¿Cómo te llamas?</vt:lpstr>
      <vt:lpstr>Ejemplo – ¿Cómo te llamas?</vt:lpstr>
      <vt:lpstr>Ejemplo – ¿Cómo te llamas?</vt:lpstr>
      <vt:lpstr>Ejemplo – ¿Cómo te llamas?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Joshua Gross</dc:creator>
  <cp:lastModifiedBy>Joshua Gross</cp:lastModifiedBy>
  <cp:revision>12</cp:revision>
  <dcterms:created xsi:type="dcterms:W3CDTF">2023-08-17T17:24:31Z</dcterms:created>
  <dcterms:modified xsi:type="dcterms:W3CDTF">2023-09-12T12:41:32Z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