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9" r:id="rId17"/>
    <p:sldId id="270" r:id="rId18"/>
    <p:sldId id="271" r:id="rId19"/>
    <p:sldId id="268" r:id="rId20"/>
    <p:sldId id="282" r:id="rId21"/>
    <p:sldId id="283" r:id="rId22"/>
    <p:sldId id="284" r:id="rId23"/>
    <p:sldId id="285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279" r:id="rId32"/>
    <p:sldId id="281" r:id="rId33"/>
    <p:sldId id="286" r:id="rId34"/>
    <p:sldId id="287" r:id="rId35"/>
    <p:sldId id="288" r:id="rId36"/>
    <p:sldId id="289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9" r:id="rId49"/>
    <p:sldId id="318" r:id="rId50"/>
    <p:sldId id="317" r:id="rId51"/>
    <p:sldId id="316" r:id="rId52"/>
    <p:sldId id="315" r:id="rId53"/>
    <p:sldId id="314" r:id="rId54"/>
    <p:sldId id="313" r:id="rId55"/>
    <p:sldId id="312" r:id="rId56"/>
    <p:sldId id="311" r:id="rId57"/>
    <p:sldId id="310" r:id="rId58"/>
    <p:sldId id="320" r:id="rId59"/>
    <p:sldId id="322" r:id="rId60"/>
    <p:sldId id="323" r:id="rId61"/>
    <p:sldId id="324" r:id="rId62"/>
    <p:sldId id="325" r:id="rId63"/>
    <p:sldId id="326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44" r:id="rId82"/>
    <p:sldId id="363" r:id="rId83"/>
    <p:sldId id="364" r:id="rId84"/>
    <p:sldId id="365" r:id="rId85"/>
    <p:sldId id="368" r:id="rId86"/>
    <p:sldId id="371" r:id="rId87"/>
    <p:sldId id="369" r:id="rId88"/>
    <p:sldId id="370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6" r:id="rId104"/>
    <p:sldId id="387" r:id="rId105"/>
    <p:sldId id="388" r:id="rId106"/>
    <p:sldId id="389" r:id="rId107"/>
    <p:sldId id="390" r:id="rId108"/>
    <p:sldId id="391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More Bitwise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56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50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83012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114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827905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100b | 1000b = 1100b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1100b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0b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	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So, ((101b &amp; 100b) | (10b &lt;&lt; 2)) &amp; 1b = 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77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58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550791" cy="48279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Evaluate the following expressions: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(1001b &amp; 1110b) &lt;&lt; 3d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1000000b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(1b &lt;&lt; 4d) &amp; (1111 &gt;&gt; 3d)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((1010b | 101b) &amp; (1b | 110b)) &lt;&lt; 0d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111b</a:t>
            </a: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(((101010b &amp; 110011b) | (1100b | 1010b)) | ((1101101101001011011 &gt;&gt; 7d) &amp; (11b &lt;&lt; 13d))) &amp; 0b 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	</a:t>
            </a:r>
            <a:r>
              <a:rPr lang="en-US" b="1" dirty="0">
                <a:cs typeface="Courier New" panose="02070309020205020404" charset="0"/>
              </a:rPr>
              <a:t>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861254" y="-7486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  <a:p>
            <a:pPr lvl="1"/>
            <a:r>
              <a:rPr lang="en-US"/>
              <a:t>1001000b = 72</a:t>
            </a:r>
          </a:p>
          <a:p>
            <a:pPr lvl="1"/>
            <a:r>
              <a:rPr lang="en-US"/>
              <a:t>9 * 8 = 72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Left Shifting </a:t>
            </a:r>
            <a:r>
              <a:rPr lang="en-US" dirty="0"/>
              <a:t>a binary value appends 0s to the value</a:t>
            </a:r>
          </a:p>
          <a:p>
            <a:r>
              <a:rPr lang="en-US" dirty="0"/>
              <a:t>Syntax: [binary value] &lt;&lt; [shift amount]</a:t>
            </a:r>
          </a:p>
          <a:p>
            <a:r>
              <a:rPr lang="en-US" dirty="0"/>
              <a:t>Example: 1001b &lt;&lt; 3</a:t>
            </a:r>
          </a:p>
          <a:p>
            <a:pPr lvl="1"/>
            <a:r>
              <a:rPr lang="en-US" dirty="0"/>
              <a:t>“Shift 1001b 3 bits to the left”</a:t>
            </a:r>
          </a:p>
          <a:p>
            <a:pPr lvl="1"/>
            <a:r>
              <a:rPr lang="en-US" dirty="0"/>
              <a:t>1001000b</a:t>
            </a:r>
          </a:p>
          <a:p>
            <a:pPr lvl="0"/>
            <a:r>
              <a:rPr lang="en-US" sz="2800" dirty="0"/>
              <a:t>Shifting by </a:t>
            </a:r>
            <a:r>
              <a:rPr lang="en-US" sz="2800" i="1" dirty="0"/>
              <a:t>n </a:t>
            </a:r>
            <a:r>
              <a:rPr lang="en-US" sz="2800" dirty="0"/>
              <a:t>bits is equivalent to multiplying by 2</a:t>
            </a:r>
            <a:r>
              <a:rPr lang="en-US" sz="2800" baseline="30000" dirty="0"/>
              <a:t>n</a:t>
            </a:r>
          </a:p>
          <a:p>
            <a:pPr lvl="1"/>
            <a:r>
              <a:rPr lang="en-US" dirty="0"/>
              <a:t>1001b = 9</a:t>
            </a:r>
          </a:p>
          <a:p>
            <a:pPr lvl="1"/>
            <a:r>
              <a:rPr lang="en-US" dirty="0"/>
              <a:t>1001000b = 72</a:t>
            </a:r>
          </a:p>
          <a:p>
            <a:pPr lvl="1"/>
            <a:r>
              <a:rPr lang="en-US" dirty="0"/>
              <a:t>9 * 8 = 72</a:t>
            </a:r>
          </a:p>
          <a:p>
            <a:pPr lvl="1"/>
            <a:r>
              <a:rPr lang="en-US" dirty="0"/>
              <a:t>8 = 2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1110b &lt;&lt; 4</a:t>
            </a:r>
          </a:p>
          <a:p>
            <a:pPr lvl="1"/>
            <a:r>
              <a:rPr lang="en-US"/>
              <a:t>“Shift 1110b four bits to the left”</a:t>
            </a:r>
          </a:p>
          <a:p>
            <a:pPr lvl="1"/>
            <a:r>
              <a:rPr lang="en-US"/>
              <a:t>1110</a:t>
            </a:r>
            <a:r>
              <a:rPr lang="en-US" b="1"/>
              <a:t>0000</a:t>
            </a:r>
            <a:r>
              <a:rPr lang="en-US"/>
              <a:t>b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</a:t>
            </a:r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</a:t>
            </a:r>
            <a:r>
              <a:rPr lang="en-US" sz="2400" b="1"/>
              <a:t>00</a:t>
            </a:r>
            <a:r>
              <a:rPr lang="en-US" sz="2400"/>
              <a:t>b</a:t>
            </a:r>
            <a:endParaRPr lang="en-US" sz="2000"/>
          </a:p>
          <a:p>
            <a:pPr lvl="1"/>
            <a:r>
              <a:rPr lang="en-US"/>
              <a:t>100110b &lt;&lt; 6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</a:t>
            </a:r>
            <a:r>
              <a:rPr lang="en-US" b="1"/>
              <a:t>000000</a:t>
            </a:r>
            <a:r>
              <a:rPr lang="en-US"/>
              <a:t>b</a:t>
            </a:r>
          </a:p>
          <a:p>
            <a:pPr lvl="1"/>
            <a:r>
              <a:rPr lang="en-US"/>
              <a:t>10101010b &lt;&lt; 3</a:t>
            </a:r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</a:t>
            </a:r>
            <a:r>
              <a:rPr lang="en-US" b="1"/>
              <a:t>000b</a:t>
            </a:r>
            <a:endParaRPr lang="en-US"/>
          </a:p>
          <a:p>
            <a:pPr lvl="1"/>
            <a:r>
              <a:rPr lang="en-US"/>
              <a:t>1b &lt;&lt; 0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/>
              <a:t>Operators to discuss:</a:t>
            </a:r>
          </a:p>
          <a:p>
            <a:pPr lvl="1"/>
            <a:r>
              <a:rPr lang="en-US"/>
              <a:t>Left shift</a:t>
            </a:r>
          </a:p>
          <a:p>
            <a:pPr lvl="1"/>
            <a:r>
              <a:rPr lang="en-US"/>
              <a:t>Right shift</a:t>
            </a:r>
          </a:p>
          <a:p>
            <a:pPr lvl="1"/>
            <a:r>
              <a:rPr lang="en-US"/>
              <a:t>Bitwise AND</a:t>
            </a:r>
          </a:p>
          <a:p>
            <a:pPr lvl="1"/>
            <a:r>
              <a:rPr lang="en-US"/>
              <a:t>Bitwise 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101b &lt;&lt; 2 = 10100b</a:t>
            </a:r>
            <a:endParaRPr lang="en-US" sz="2000"/>
          </a:p>
          <a:p>
            <a:pPr lvl="1"/>
            <a:r>
              <a:rPr lang="en-US"/>
              <a:t>100110b &lt;&lt; 6 = 100110000000b</a:t>
            </a:r>
          </a:p>
          <a:p>
            <a:pPr lvl="1"/>
            <a:r>
              <a:rPr lang="en-US"/>
              <a:t>10101010b &lt;&lt; 3 = 10101010000b</a:t>
            </a:r>
          </a:p>
          <a:p>
            <a:pPr lvl="1"/>
            <a:r>
              <a:rPr lang="en-US"/>
              <a:t>1b &lt;&lt; 0 = 1b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pPr lvl="0"/>
            <a:r>
              <a:rPr lang="en-US">
                <a:sym typeface="+mn-ea"/>
              </a:rPr>
              <a:t>Syntax: [binary value] &gt;&gt; [shift amount]</a:t>
            </a:r>
          </a:p>
          <a:p>
            <a:pPr lvl="0"/>
            <a:r>
              <a:rPr lang="en-US">
                <a:sym typeface="+mn-ea"/>
              </a:rPr>
              <a:t>Example: 11001010b &gt;&gt; 4</a:t>
            </a:r>
          </a:p>
          <a:p>
            <a:pPr lvl="1"/>
            <a:r>
              <a:rPr lang="en-US" sz="2400">
                <a:sym typeface="+mn-ea"/>
              </a:rPr>
              <a:t>“Shift 11001010b four bits to the right”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Right Shifting </a:t>
            </a:r>
            <a:r>
              <a:rPr lang="en-US" dirty="0"/>
              <a:t>a binary value “cuts off” bits</a:t>
            </a:r>
          </a:p>
          <a:p>
            <a:pPr lvl="0"/>
            <a:r>
              <a:rPr lang="en-US" dirty="0">
                <a:sym typeface="+mn-ea"/>
              </a:rPr>
              <a:t>Syntax: [binary value] &gt;&gt; [shift amount]</a:t>
            </a:r>
          </a:p>
          <a:p>
            <a:pPr lvl="0"/>
            <a:r>
              <a:rPr lang="en-US" dirty="0">
                <a:sym typeface="+mn-ea"/>
              </a:rPr>
              <a:t>Example: 11001010b &gt;&gt; 4</a:t>
            </a:r>
          </a:p>
          <a:p>
            <a:pPr lvl="1"/>
            <a:r>
              <a:rPr lang="en-US" sz="2400" dirty="0">
                <a:sym typeface="+mn-ea"/>
              </a:rPr>
              <a:t>“Shift 11001010b four bits to the right”</a:t>
            </a:r>
            <a:endParaRPr lang="en-US" dirty="0"/>
          </a:p>
          <a:p>
            <a:pPr lvl="1"/>
            <a:r>
              <a:rPr lang="en-US" dirty="0"/>
              <a:t>1100b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sym typeface="+mn-ea"/>
              </a:rPr>
              <a:t>Example: 101111b &gt;&gt; 3</a:t>
            </a:r>
          </a:p>
          <a:p>
            <a:pPr lvl="1"/>
            <a:r>
              <a:rPr lang="en-US" sz="2400">
                <a:sym typeface="+mn-ea"/>
              </a:rPr>
              <a:t>“Shift 101111b three bits to the right”</a:t>
            </a:r>
            <a:endParaRPr lang="en-US"/>
          </a:p>
          <a:p>
            <a:pPr lvl="1"/>
            <a:r>
              <a:rPr lang="en-US"/>
              <a:t>101b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11110010b &gt;&gt; 6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1001b &gt;&gt; 3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1100101010011000 &gt;&gt; 10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01b &gt;&gt; 1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Right Shifting </a:t>
            </a:r>
            <a:r>
              <a:rPr lang="en-US"/>
              <a:t>a binary value “cuts off” bits</a:t>
            </a:r>
          </a:p>
          <a:p>
            <a:r>
              <a:rPr lang="en-US"/>
              <a:t>Evaluate the following:</a:t>
            </a:r>
          </a:p>
          <a:p>
            <a:pPr lvl="1"/>
            <a:r>
              <a:rPr lang="en-US" sz="2400"/>
              <a:t>11</a:t>
            </a:r>
            <a:r>
              <a:rPr lang="en-US" sz="2400" strike="sngStrike"/>
              <a:t>110010</a:t>
            </a:r>
            <a:r>
              <a:rPr lang="en-US" sz="2400"/>
              <a:t>b &gt;&gt; 6 = 11b</a:t>
            </a:r>
          </a:p>
          <a:p>
            <a:pPr lvl="1"/>
            <a:r>
              <a:rPr lang="en-US" sz="2400"/>
              <a:t>1</a:t>
            </a:r>
            <a:r>
              <a:rPr lang="en-US" sz="2400" strike="sngStrike"/>
              <a:t>001</a:t>
            </a:r>
            <a:r>
              <a:rPr lang="en-US" sz="2400"/>
              <a:t>b &gt;&gt; 3 = 1b</a:t>
            </a:r>
          </a:p>
          <a:p>
            <a:pPr lvl="1"/>
            <a:r>
              <a:rPr lang="en-US" sz="2400"/>
              <a:t>110010</a:t>
            </a:r>
            <a:r>
              <a:rPr lang="en-US" sz="2400" strike="sngStrike"/>
              <a:t>1010011000</a:t>
            </a:r>
            <a:r>
              <a:rPr lang="en-US" sz="2400"/>
              <a:t> &gt;&gt; 10 = 110010b</a:t>
            </a:r>
          </a:p>
          <a:p>
            <a:pPr lvl="1"/>
            <a:r>
              <a:rPr lang="en-US" sz="2400"/>
              <a:t>0</a:t>
            </a:r>
            <a:r>
              <a:rPr lang="en-US" sz="2400" strike="sngStrike"/>
              <a:t>1</a:t>
            </a:r>
            <a:r>
              <a:rPr lang="en-US" sz="2400"/>
              <a:t>b &gt;&gt; 1 = 0b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AND</a:t>
            </a:r>
            <a:r>
              <a:rPr lang="en-US"/>
              <a:t> is an operation wherein each bit in two binary strings are ANDed together to create a third binary string</a:t>
            </a:r>
          </a:p>
          <a:p>
            <a:pPr lvl="1"/>
            <a:r>
              <a:rPr lang="en-US"/>
              <a:t>Syntax: [binary string 1] &amp;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&amp; 100b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0100b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sym typeface="+mn-ea"/>
              </a:rPr>
              <a:t>So, 1101b &amp; 100b = 0100b</a:t>
            </a: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 b="1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</a:rPr>
              <a:t>0</a:t>
            </a: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 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 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 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 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 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 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11100111b &amp; 1010001b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 1000001b</a:t>
            </a: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endParaRPr lang="en-US"/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/>
              <a:t>Repeat Step 3 for all bits in the strings</a:t>
            </a:r>
          </a:p>
          <a:p>
            <a:pPr marL="457200" lvl="1" indent="0">
              <a:buNone/>
            </a:pPr>
            <a:endParaRPr lang="en-US" b="1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&amp;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01000001b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dirty="0">
                <a:sym typeface="+mn-ea"/>
              </a:rPr>
              <a:t>So, 11100111b &amp; 1010001b = 01000001b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Evaluate the following: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1010b &amp; 101b = 0000b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110110b &amp; 100b = 100b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1011101101b &amp; 10100111b = 10100101b</a:t>
            </a:r>
          </a:p>
          <a:p>
            <a:pPr marL="457200" lvl="1" indent="0">
              <a:buNone/>
            </a:pPr>
            <a:r>
              <a:rPr lang="en-US">
                <a:sym typeface="+mn-ea"/>
              </a:rPr>
              <a:t>111111b &amp; 101b = 101b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ANDing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 </a:t>
            </a:r>
            <a:r>
              <a:rPr lang="en-US"/>
              <a:t>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/>
              <a:t>Bitwise OR</a:t>
            </a:r>
            <a:r>
              <a:rPr lang="en-US"/>
              <a:t> is an operation wherein each bit in two binary strings are ORed together to create a third binary string</a:t>
            </a:r>
          </a:p>
          <a:p>
            <a:pPr lvl="1"/>
            <a:r>
              <a:rPr lang="en-US"/>
              <a:t>Syntax: [binary string 1] | [binary string 2]</a:t>
            </a:r>
          </a:p>
          <a:p>
            <a:pPr lvl="1"/>
            <a:endParaRPr lang="en-US"/>
          </a:p>
          <a:p>
            <a:pPr lvl="1"/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247650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/>
              <a:t>Example: 1101b |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35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69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86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39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1101b | 100b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0100b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1101b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1101b | 100b = 1101b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11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/>
              <a:t>Algorithm:</a:t>
            </a:r>
          </a:p>
          <a:p>
            <a:pPr marL="914400" lvl="1" indent="-457200">
              <a:buAutoNum type="arabicPeriod"/>
            </a:pPr>
            <a:r>
              <a:rPr lang="en-US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/>
              <a:t>Write the result of ORing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/>
              <a:t>Repeat Step 3 for all bits in the strings</a:t>
            </a:r>
          </a:p>
          <a:p>
            <a:pPr marL="457200" lvl="1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98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136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1010001b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b="1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1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</a:t>
            </a:r>
            <a:r>
              <a:rPr lang="en-US" b="1"/>
              <a:t>000</a:t>
            </a:r>
            <a:r>
              <a:rPr lang="en-US"/>
              <a:t>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b="1" dirty="0"/>
              <a:t>Write the result of </a:t>
            </a:r>
            <a:r>
              <a:rPr lang="en-US" b="1" dirty="0" err="1"/>
              <a:t>ORing</a:t>
            </a:r>
            <a:r>
              <a:rPr lang="en-US" b="1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10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5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31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54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1110111b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1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95390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Example: 11100111b | 1010001b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11100111b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01010001b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11110111b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So, 11100111b | 1010001b = 11110111b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b="1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62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2526553703"/>
              </p:ext>
            </p:extLst>
          </p:nvPr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49415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Evaluate the following: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1010b | 101b = 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110110b | 100b = 110110b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1011101101b | 10100111b = 1011101111b</a:t>
            </a: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111111b | 101b = 111111b</a:t>
            </a:r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Algorithm: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binary strings vertically stacked </a:t>
            </a:r>
          </a:p>
          <a:p>
            <a:pPr marL="914400" lvl="1" indent="-457200">
              <a:buAutoNum type="arabicPeriod"/>
            </a:pPr>
            <a:r>
              <a:rPr lang="en-US" dirty="0"/>
              <a:t>Pad with 0’s so binary strings are aligned</a:t>
            </a:r>
          </a:p>
          <a:p>
            <a:pPr marL="914400" lvl="1" indent="-457200">
              <a:buAutoNum type="arabicPeriod"/>
            </a:pPr>
            <a:r>
              <a:rPr lang="en-US" dirty="0"/>
              <a:t>Write the result of </a:t>
            </a:r>
            <a:r>
              <a:rPr lang="en-US" dirty="0" err="1"/>
              <a:t>ORing</a:t>
            </a:r>
            <a:r>
              <a:rPr lang="en-US" dirty="0"/>
              <a:t> the 0-position bits underneath the 0-position bit</a:t>
            </a:r>
          </a:p>
          <a:p>
            <a:pPr marL="914400" lvl="1" indent="-457200">
              <a:buAutoNum type="arabicPeriod"/>
            </a:pPr>
            <a:r>
              <a:rPr lang="en-US" dirty="0"/>
              <a:t>Repeat Step 3 for all bits in the strings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8453120" y="4272280"/>
          <a:ext cx="278638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marL="0" lv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74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34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57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690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8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(101b | 010b)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101b | 010b since it’s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101b | 010b = 111b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Write the result of the evaluation in place of the expression itself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111b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(101b | 010b) &amp; 100b = 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209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40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4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04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7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Left Shifting </a:t>
            </a:r>
            <a:r>
              <a:rPr lang="en-US"/>
              <a:t>a binary value appends 0s to the value</a:t>
            </a:r>
          </a:p>
          <a:p>
            <a:r>
              <a:rPr lang="en-US"/>
              <a:t>Syntax: [binary value] &lt;&lt; [shift amount]</a:t>
            </a:r>
          </a:p>
          <a:p>
            <a:r>
              <a:rPr lang="en-US"/>
              <a:t>Example: 1001b &lt;&lt; 3</a:t>
            </a:r>
          </a:p>
          <a:p>
            <a:pPr lvl="1"/>
            <a:r>
              <a:rPr lang="en-US"/>
              <a:t>“Shift 1001b 3 bits to the left”</a:t>
            </a:r>
          </a:p>
          <a:p>
            <a:pPr lvl="1"/>
            <a:r>
              <a:rPr lang="en-US"/>
              <a:t>1001000b</a:t>
            </a:r>
          </a:p>
          <a:p>
            <a:pPr lvl="0"/>
            <a:r>
              <a:rPr lang="en-US" sz="2800"/>
              <a:t>Shifting by </a:t>
            </a:r>
            <a:r>
              <a:rPr lang="en-US" sz="2800" i="1"/>
              <a:t>n </a:t>
            </a:r>
            <a:r>
              <a:rPr lang="en-US" sz="2800"/>
              <a:t>bits is equivalent to multiplying by 2</a:t>
            </a:r>
            <a:r>
              <a:rPr lang="en-US" sz="2800" baseline="30000"/>
              <a:t>n</a:t>
            </a:r>
          </a:p>
          <a:p>
            <a:pPr lvl="1"/>
            <a:r>
              <a:rPr lang="en-US"/>
              <a:t>1001b = 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15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217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3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85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Evaluating multiple operations in an expression depends on the ordering of expressions.</a:t>
            </a:r>
          </a:p>
          <a:p>
            <a:pPr lvl="1"/>
            <a:r>
              <a:rPr lang="en-US" dirty="0">
                <a:cs typeface="Courier New" panose="02070309020205020404" charset="0"/>
              </a:rPr>
              <a:t>Example: (11001b &amp; 1b) | (10100b &amp; 11101b)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(11001b &amp; 1b) = 1b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(10100b &amp; 11101b) =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Evaluate this expression</a:t>
            </a:r>
          </a:p>
          <a:p>
            <a:pPr lvl="3"/>
            <a:r>
              <a:rPr lang="en-US" dirty="0">
                <a:cs typeface="Courier New" panose="02070309020205020404" charset="0"/>
              </a:rPr>
              <a:t>1b | 10100b = 10101b</a:t>
            </a:r>
          </a:p>
          <a:p>
            <a:pPr lvl="3"/>
            <a:endParaRPr lang="en-US" dirty="0">
              <a:cs typeface="Courier New" panose="02070309020205020404" charset="0"/>
            </a:endParaRPr>
          </a:p>
          <a:p>
            <a:pPr lvl="1"/>
            <a:r>
              <a:rPr lang="en-US" dirty="0">
                <a:cs typeface="Courier New" panose="02070309020205020404" charset="0"/>
              </a:rPr>
              <a:t>So, (11001b &amp; 1b) | (10100b &amp; 11101b) = 10101b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02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2163" cy="435165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8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555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7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10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83012" cy="435165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Example: ((101b &amp; 100b) | (10b &lt;&lt; 2)) &amp; 1b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101b &amp; 100b = 100b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10b &lt;&lt; 2 = 1000b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(100b | 1000b) &amp; 1b</a:t>
            </a:r>
          </a:p>
          <a:p>
            <a:pPr lvl="1"/>
            <a:endParaRPr lang="en-US" dirty="0">
              <a:cs typeface="Courier New" panose="020703090202050204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683375" y="204470"/>
            <a:ext cx="5241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A13942-B1A8-4DED-9369-63D9E6AA0AC2}"/>
              </a:ext>
            </a:extLst>
          </p:cNvPr>
          <p:cNvSpPr txBox="1">
            <a:spLocks/>
          </p:cNvSpPr>
          <p:nvPr/>
        </p:nvSpPr>
        <p:spPr>
          <a:xfrm>
            <a:off x="7894040" y="535118"/>
            <a:ext cx="4219662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cs typeface="Courier New" panose="02070309020205020404" charset="0"/>
              </a:rPr>
              <a:t>Algorithm for solving expressions with multiple operations:</a:t>
            </a:r>
          </a:p>
          <a:p>
            <a:pPr lvl="1"/>
            <a:endParaRPr lang="en-US" dirty="0">
              <a:cs typeface="Courier New" panose="020703090202050204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Start by evaluating the expressions in parenthesis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cs typeface="Courier New" panose="02070309020205020404" charset="0"/>
              </a:rPr>
              <a:t>Replace the evaluated expressions with their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charset="0"/>
              </a:rPr>
              <a:t>Repeat Steps 1 and 2 until all expressions have been evaluated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2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01575B-EE13-4883-BFB9-0258C553C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F685D9-9D05-4042-B390-AEE4AFDED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43FF1-A22D-44F7-A62B-21D6F78E565F}">
  <ds:schemaRefs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5531</Words>
  <Application>Microsoft Office PowerPoint</Application>
  <PresentationFormat>Widescreen</PresentationFormat>
  <Paragraphs>1580</Paragraphs>
  <Slides>105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Courier New</vt:lpstr>
      <vt:lpstr>Office Theme</vt:lpstr>
      <vt:lpstr>Lecture 5</vt:lpstr>
      <vt:lpstr>Introduction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Left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Right Shift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AND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Bitwise OR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  <vt:lpstr>Combining Bitwise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Mr. Gross</dc:creator>
  <cp:lastModifiedBy>Joshua Gross</cp:lastModifiedBy>
  <cp:revision>18</cp:revision>
  <dcterms:created xsi:type="dcterms:W3CDTF">2023-09-04T19:38:00Z</dcterms:created>
  <dcterms:modified xsi:type="dcterms:W3CDTF">2023-09-05T21:30:24Z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2E04214F42434CDB9525D5139FE4171D_11</vt:lpwstr>
  </property>
  <property fmtid="{D5CDD505-2E9C-101B-9397-08002B2CF9AE}" pid="3" name="KSOProductBuildVer">
    <vt:lpwstr>1033-12.2.0.13110</vt:lpwstr>
  </property>
  <property fmtid="{D5CDD505-2E9C-101B-9397-08002B2CF9AE}" pid="4" name="ContentTypeId">
    <vt:lpwstr>0x010100560B5B77A830FC46B2AE00BAF7D52A54</vt:lpwstr>
  </property>
</Properties>
</file>