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9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62" r:id="rId17"/>
    <p:sldId id="463" r:id="rId18"/>
    <p:sldId id="473" r:id="rId19"/>
    <p:sldId id="472" r:id="rId20"/>
    <p:sldId id="471" r:id="rId21"/>
    <p:sldId id="470" r:id="rId22"/>
    <p:sldId id="469" r:id="rId23"/>
    <p:sldId id="467" r:id="rId24"/>
    <p:sldId id="466" r:id="rId25"/>
    <p:sldId id="465" r:id="rId26"/>
    <p:sldId id="464" r:id="rId27"/>
    <p:sldId id="474" r:id="rId28"/>
    <p:sldId id="452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3" r:id="rId47"/>
    <p:sldId id="494" r:id="rId48"/>
    <p:sldId id="495" r:id="rId49"/>
    <p:sldId id="496" r:id="rId50"/>
    <p:sldId id="497" r:id="rId51"/>
    <p:sldId id="498" r:id="rId52"/>
    <p:sldId id="441" r:id="rId53"/>
    <p:sldId id="392" r:id="rId54"/>
    <p:sldId id="393" r:id="rId55"/>
    <p:sldId id="394" r:id="rId56"/>
    <p:sldId id="395" r:id="rId57"/>
    <p:sldId id="396" r:id="rId58"/>
    <p:sldId id="397" r:id="rId59"/>
    <p:sldId id="400" r:id="rId60"/>
    <p:sldId id="399" r:id="rId61"/>
    <p:sldId id="398" r:id="rId62"/>
    <p:sldId id="401" r:id="rId63"/>
    <p:sldId id="426" r:id="rId64"/>
    <p:sldId id="402" r:id="rId65"/>
    <p:sldId id="404" r:id="rId66"/>
    <p:sldId id="405" r:id="rId67"/>
    <p:sldId id="406" r:id="rId68"/>
    <p:sldId id="407" r:id="rId69"/>
    <p:sldId id="409" r:id="rId70"/>
    <p:sldId id="410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7" r:id="rId86"/>
    <p:sldId id="411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39" r:id="rId99"/>
    <p:sldId id="440" r:id="rId100"/>
    <p:sldId id="499" r:id="rId101"/>
    <p:sldId id="50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FF61-0965-4EDD-987E-A5166017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7DCB-4E22-44C0-A5D7-F23EB820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3632-2A71-44D1-B8E4-B342F784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1314-6143-4C86-8D5E-5924B1CA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D5A8-F806-4B77-B72B-9DFE668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DA88-91E0-4A07-8BCF-F3C0EA2D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627F-2A89-448A-B773-62F411C3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9235-E173-43B5-A64D-FB641DE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2EC-2DBC-4665-8FB1-21D103AF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0A7D-5410-4044-A52B-DBF02BCB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8A726-849A-4729-BC98-2BDA85BC4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A706-BCA6-4275-9288-DC29DAEA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1371-C648-40DD-A77B-6C917ED2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C982-F823-433D-A967-FF98020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ADD6-1E6D-4904-8858-1861388D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7660-0017-4C9A-826C-47FEE6A0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8E6A-FA7D-4350-9088-97A355CC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525F-DF75-4F30-8832-705B793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FAFB-025F-4497-84D6-7DC2488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AF3C-36B8-4311-A567-842A0F3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35A6-C797-4409-B278-560AB9F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54C7-3D53-4E2A-AC4F-F9C6FCAF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D504-62A4-42BC-8083-C48A1B4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B341-BD6B-4DD3-A971-4E9CCB83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12F4-7811-44E5-A3AC-FD41F0D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B5E-00E4-4FD4-BAFD-A2CD74EE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5AC3-0902-494E-991C-500B3555A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4CA0-B443-4DCE-9F99-80523E64E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EB02-A10F-47FE-9CF9-E373E34B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F5EA-4526-451E-B0DC-BF91F0C7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3D4C-593A-41E2-B417-75EB06BF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69EA-6E54-43CC-ADBB-7DFBF290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CB0A-3EC3-42F9-8484-4CE84F2C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52F8-4718-4FCF-940E-C7E0E637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4D45-8A1F-46BD-98F3-44E6A7ABB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EDCAC-9668-4BFB-85F3-42D619D4E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94E40-1D17-4E76-8F56-E5C45AC3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FDAD7-AB18-4D48-9113-5D0B414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AEE8B-5AF3-4610-900D-DAE25FE1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5A84-C8EE-4C93-A0F5-D4F4AD11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68FA-F76C-4881-837C-999B50B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083C-05B1-4728-A274-80AF20C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F6EBC-BE4A-4D15-A013-F3F20F1A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230FF-C0E9-4C13-90EF-1F3F3CE5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82EE8-4C60-48D7-8650-9047141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BC3AE-B7EB-4F25-8883-85D1AE0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005-6574-49F9-9683-B1D0A69E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F557-BA05-40AF-BAC3-9528CB29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DFE60-9D9C-4483-8320-7EB26FF6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4DC0-A904-46B1-9872-869BFF8F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0B5B-9941-4D26-BEA6-5D2D2AEB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0F07-F713-4DE8-8615-2D0E7186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2020-0448-461E-ACBE-89F1FBD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1F2F7-F39B-4FEB-8E3D-E512B791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340B-E1B3-4CDD-9D46-BDB6C8A9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12E45-8FBE-436F-B234-6D517D2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C9D8-BBC4-435B-80BA-D1532706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7F76-A171-43B2-9B75-AE56FF21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BBFFB-54BB-4726-90CC-B748659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066A-126C-401F-BEE9-E5FBC188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53B1-D82A-4E10-A2ED-4643E64E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319F-6D25-41C8-9942-44F1098E8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60F7-3FE1-4A7D-A269-F52E7E3A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A64E-ABB5-4C73-BEF4-EDCDF79F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913DC-6E9A-40DB-B1B5-A37988FE6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 of Binary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664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</a:p>
          <a:p>
            <a:pPr lvl="1"/>
            <a:r>
              <a:rPr lang="en-US" dirty="0"/>
              <a:t>HELLO THERE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6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</a:t>
            </a:r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0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1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0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81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</a:t>
            </a:r>
            <a:r>
              <a:rPr lang="en-US" sz="1600" b="1" dirty="0"/>
              <a:t>01110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b="1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18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</a:t>
            </a:r>
            <a:r>
              <a:rPr lang="en-US" sz="1600" b="1" dirty="0"/>
              <a:t>10010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b="1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</p:txBody>
      </p:sp>
    </p:spTree>
    <p:extLst>
      <p:ext uri="{BB962C8B-B14F-4D97-AF65-F5344CB8AC3E}">
        <p14:creationId xmlns:p14="http://schemas.microsoft.com/office/powerpoint/2010/main" val="415541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00111 00100 01011 01011 01110 10010 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3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0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00100 </a:t>
            </a:r>
            <a:r>
              <a:rPr lang="en-US" sz="1600" b="1" dirty="0"/>
              <a:t>10001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b="1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8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00100 10001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HELLO THERE = 00111001000101101011011101001000111001001000100100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6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1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7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H&lt;&lt;5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5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(H&lt;&lt;5)|E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0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((H&lt;&lt;5)|E)&lt;&lt;5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263343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(((H&lt;&lt;5)|E)&lt;&lt;5)|L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4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((((H&lt;&lt;5)|E)&lt;&lt;5)|L)&lt;&lt;5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3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(((((H&lt;&lt;5)|E)&lt;&lt;5)|L)&lt;&lt;5)|O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6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((((((H&lt;&lt;5)|E)&lt;&lt;5)|L)&lt;&lt;5)|O)&lt;&lt;5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6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(((((((H&lt;&lt;5)|E)&lt;&lt;5)|L)&lt;&lt;5)|O)&lt;&lt;5)|T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03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((((((((H&lt;&lt;5)|E)&lt;&lt;5)|L)&lt;&lt;5)|O)&lt;&lt;5)|T)&lt;&lt;5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55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(((((((((H&lt;&lt;5)|E)&lt;&lt;5)|L)&lt;&lt;5)|O)&lt;&lt;5)|T)&lt;&lt;5)|H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4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((((((((((H&lt;&lt;5)|E)&lt;&lt;5)|L)&lt;&lt;5)|O)&lt;&lt;5)|T)&lt;&lt;5)|H)&lt;&lt;5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(((((((((((H&lt;&lt;5)|E)&lt;&lt;5)|L)&lt;&lt;5)|O)&lt;&lt;5)|T)&lt;&lt;5)|H)&lt;&lt;5)|E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34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((((((((((((H&lt;&lt;5)|E)&lt;&lt;5)|L)&lt;&lt;5)|O)&lt;&lt;5)|T)&lt;&lt;5)|H)&lt;&lt;5)|E)&lt;&lt;5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5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(((((((((((((H&lt;&lt;5)|E)&lt;&lt;5)|L)&lt;&lt;5)|O)&lt;&lt;5)|T)&lt;&lt;5)|H)&lt;&lt;5)|E)&lt;&lt;5)|R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4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((((((((((((((H&lt;&lt;5)|E)&lt;&lt;5)|L)&lt;&lt;5)|O)&lt;&lt;5)|T)&lt;&lt;5)|H)&lt;&lt;5)|E)&lt;&lt;5)|R)&lt;&lt;5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0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375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Simplifying shifts, we have:</a:t>
            </a:r>
          </a:p>
          <a:p>
            <a:pPr lvl="2"/>
            <a:r>
              <a:rPr lang="en-US" sz="1600" dirty="0"/>
              <a:t>O = 01110b	(H&lt;&lt;45)|(E&lt;&lt;40)|(L&lt;&lt;35)|(L&lt;&lt;30)|(0&lt;&lt;25)|(T&lt;&lt;20)|(H&lt;&lt;15)|(E&lt;&lt;10)|(R&lt;&lt;5)|E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20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Substituting binary values gives:</a:t>
            </a:r>
          </a:p>
          <a:p>
            <a:pPr lvl="2"/>
            <a:r>
              <a:rPr lang="en-US" sz="1600" dirty="0"/>
              <a:t>O = 01110b	(00111b&lt;&lt;45)|(00100b&lt;&lt;40)|(01011b&lt;&lt;35)|(01011b&lt;&lt;30)|(01110b&lt;&lt;25)|</a:t>
            </a:r>
          </a:p>
          <a:p>
            <a:pPr lvl="2"/>
            <a:r>
              <a:rPr lang="en-US" sz="1600" dirty="0"/>
              <a:t>T = 10010b	|(10010b&lt;&lt;20)|(00111b&lt;&lt;15)|(00100b&lt;&lt;10)|(10001b&lt;&lt;5)|00100b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46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BONUS: Convert shift amounts also to binary:</a:t>
            </a:r>
          </a:p>
          <a:p>
            <a:pPr lvl="2"/>
            <a:r>
              <a:rPr lang="en-US" sz="1600" dirty="0"/>
              <a:t>O = 01110b	(00111b&lt;&lt;101101b)|(00100b&lt;&lt;101000b)|(01011b&lt;&lt;100011b)|(01011b&lt;&lt;011110b)|</a:t>
            </a:r>
          </a:p>
          <a:p>
            <a:pPr lvl="2"/>
            <a:r>
              <a:rPr lang="en-US" sz="1600" dirty="0"/>
              <a:t>T = 10010b	|(01110b&lt;&lt;011001b||(10010b&lt;&lt;010100b)|(00111b&lt;&lt;001111b)|</a:t>
            </a:r>
          </a:p>
          <a:p>
            <a:pPr lvl="2"/>
            <a:r>
              <a:rPr lang="en-US" sz="1600" dirty="0"/>
              <a:t>R = 10001b	|(00100b&lt;&lt;001010b)|(10001b&lt;&lt;000101b)|00100b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10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4700" b="1" i="1" u="sng" dirty="0"/>
              <a:t>Now you know why programming languages exist and we don’t code in binary.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5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</a:p>
          <a:p>
            <a:pPr lvl="1"/>
            <a:r>
              <a:rPr lang="en-US" sz="1800" dirty="0"/>
              <a:t>Convert BEARCATS ROCK to binary using the above table</a:t>
            </a:r>
          </a:p>
          <a:p>
            <a:pPr lvl="1"/>
            <a:r>
              <a:rPr lang="en-US" sz="1800" dirty="0"/>
              <a:t>Convert 3 4 18 2 4 13 3 4 13 19 18 to letters using the above table</a:t>
            </a:r>
          </a:p>
          <a:p>
            <a:pPr lvl="1"/>
            <a:r>
              <a:rPr lang="en-US" sz="1800" dirty="0"/>
              <a:t>Convert 00101100010111000110b to letters using the above table</a:t>
            </a:r>
          </a:p>
          <a:p>
            <a:pPr lvl="1"/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70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</a:p>
          <a:p>
            <a:pPr lvl="1"/>
            <a:r>
              <a:rPr lang="en-US" sz="1800" dirty="0"/>
              <a:t>Convert BEARCATS ROCK to binary using the above table</a:t>
            </a:r>
          </a:p>
          <a:p>
            <a:pPr lvl="2"/>
            <a:r>
              <a:rPr lang="en-US" sz="1800" b="1" dirty="0"/>
              <a:t>000010010000000100010001000000100111001010001101000101100100</a:t>
            </a:r>
            <a:endParaRPr lang="en-US" b="1" dirty="0"/>
          </a:p>
          <a:p>
            <a:pPr lvl="1"/>
            <a:r>
              <a:rPr lang="en-US" sz="1800" dirty="0"/>
              <a:t>Convert 3 4 18 2 4 13 3 4 13 19 18 to letters using the above table</a:t>
            </a:r>
          </a:p>
          <a:p>
            <a:pPr lvl="2"/>
            <a:r>
              <a:rPr lang="en-US" sz="1800" b="1" dirty="0"/>
              <a:t>DESCENDENTS</a:t>
            </a:r>
            <a:endParaRPr lang="en-US" sz="1400" b="1" dirty="0"/>
          </a:p>
          <a:p>
            <a:pPr lvl="1"/>
            <a:r>
              <a:rPr lang="en-US" sz="1800" dirty="0"/>
              <a:t>Convert 00101100010111000110b to letters using the above table</a:t>
            </a:r>
          </a:p>
          <a:p>
            <a:pPr lvl="2"/>
            <a:r>
              <a:rPr lang="en-US" sz="1800" b="1" dirty="0"/>
              <a:t>FROG</a:t>
            </a:r>
            <a:endParaRPr lang="en-US" sz="1400" b="1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</p:txBody>
      </p:sp>
    </p:spTree>
    <p:extLst>
      <p:ext uri="{BB962C8B-B14F-4D97-AF65-F5344CB8AC3E}">
        <p14:creationId xmlns:p14="http://schemas.microsoft.com/office/powerpoint/2010/main" val="32537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3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1373827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(Real) Answer:</a:t>
            </a:r>
          </a:p>
          <a:p>
            <a:pPr lvl="1"/>
            <a:r>
              <a:rPr lang="en-US" dirty="0"/>
              <a:t>Pixels</a:t>
            </a:r>
          </a:p>
          <a:p>
            <a:pPr lvl="1"/>
            <a:r>
              <a:rPr lang="en-US" dirty="0"/>
              <a:t>RGB colors</a:t>
            </a:r>
          </a:p>
          <a:p>
            <a:pPr lvl="1"/>
            <a:r>
              <a:rPr lang="en-US" dirty="0"/>
              <a:t>(X, Y) coordinates</a:t>
            </a:r>
          </a:p>
        </p:txBody>
      </p:sp>
    </p:spTree>
    <p:extLst>
      <p:ext uri="{BB962C8B-B14F-4D97-AF65-F5344CB8AC3E}">
        <p14:creationId xmlns:p14="http://schemas.microsoft.com/office/powerpoint/2010/main" val="55499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</p:txBody>
      </p:sp>
      <p:pic>
        <p:nvPicPr>
          <p:cNvPr id="1030" name="Picture 6" descr="Pikachu Pixel Art Grid by Hama-Girl on DeviantArt">
            <a:extLst>
              <a:ext uri="{FF2B5EF4-FFF2-40B4-BE49-F238E27FC236}">
                <a16:creationId xmlns:a16="http://schemas.microsoft.com/office/drawing/2014/main" id="{5C2949B0-2440-4458-8548-86AF6072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73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  <a:p>
            <a:pPr lvl="1"/>
            <a:r>
              <a:rPr lang="en-US" dirty="0"/>
              <a:t>More pixels = Higher resolution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40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92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14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95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9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>
            <a:extLst>
              <a:ext uri="{FF2B5EF4-FFF2-40B4-BE49-F238E27FC236}">
                <a16:creationId xmlns:a16="http://schemas.microsoft.com/office/drawing/2014/main" id="{65782615-6800-4985-BCFF-A5DCF49C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3CC6AD2D-5C1B-464E-A61C-82B4BD7BF021}"/>
              </a:ext>
            </a:extLst>
          </p:cNvPr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</p:txBody>
      </p:sp>
    </p:spTree>
    <p:extLst>
      <p:ext uri="{BB962C8B-B14F-4D97-AF65-F5344CB8AC3E}">
        <p14:creationId xmlns:p14="http://schemas.microsoft.com/office/powerpoint/2010/main" val="417543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1015443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Question: How do computers store </a:t>
            </a:r>
            <a:br>
              <a:rPr lang="en-US" dirty="0"/>
            </a:br>
            <a:r>
              <a:rPr lang="en-US" dirty="0"/>
              <a:t>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colors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 R = 0 G = 0 B = 15		R = 7 G = 7 B = 15	       R = 0 G = 0 B = 0 	</a:t>
            </a:r>
          </a:p>
          <a:p>
            <a:pPr marL="457200" lvl="1" indent="0">
              <a:buNone/>
            </a:pPr>
            <a:r>
              <a:rPr lang="en-US" dirty="0"/>
              <a:t>     	 R = 15 G = 0 B = 0 		R = 4 G = 0 B = 0	       R = 7 G = 7 B = 7 </a:t>
            </a:r>
          </a:p>
          <a:p>
            <a:pPr marL="457200" lvl="1" indent="0">
              <a:buNone/>
            </a:pPr>
            <a:r>
              <a:rPr lang="en-US" dirty="0"/>
              <a:t>	 R = 0 G = 15 B = 0		R = 15 G = 15 B = 0	       R = 14 G = 14 B = 14 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54FFF6-FFA3-4F05-90E2-F10A77D5A5E9}"/>
              </a:ext>
            </a:extLst>
          </p:cNvPr>
          <p:cNvSpPr/>
          <p:nvPr/>
        </p:nvSpPr>
        <p:spPr>
          <a:xfrm>
            <a:off x="1343182" y="4842132"/>
            <a:ext cx="473630" cy="4736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6151C-585E-4399-94DA-3678699C1922}"/>
              </a:ext>
            </a:extLst>
          </p:cNvPr>
          <p:cNvSpPr/>
          <p:nvPr/>
        </p:nvSpPr>
        <p:spPr>
          <a:xfrm>
            <a:off x="1343182" y="5264820"/>
            <a:ext cx="473630" cy="473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349BC-51AB-4D7C-A568-6DBB9DBCC6B5}"/>
              </a:ext>
            </a:extLst>
          </p:cNvPr>
          <p:cNvSpPr/>
          <p:nvPr/>
        </p:nvSpPr>
        <p:spPr>
          <a:xfrm>
            <a:off x="1343182" y="5687508"/>
            <a:ext cx="473630" cy="473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082E-E3AD-42B5-9A16-DFD60AB797C4}"/>
              </a:ext>
            </a:extLst>
          </p:cNvPr>
          <p:cNvSpPr/>
          <p:nvPr/>
        </p:nvSpPr>
        <p:spPr>
          <a:xfrm>
            <a:off x="4912699" y="4842132"/>
            <a:ext cx="473630" cy="473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BC7CC-8D60-49A5-AEC1-23682AEE4B49}"/>
              </a:ext>
            </a:extLst>
          </p:cNvPr>
          <p:cNvSpPr/>
          <p:nvPr/>
        </p:nvSpPr>
        <p:spPr>
          <a:xfrm>
            <a:off x="4912699" y="5264820"/>
            <a:ext cx="473630" cy="4736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1DB1C-BCC6-4D97-9687-CCECDB00A5F5}"/>
              </a:ext>
            </a:extLst>
          </p:cNvPr>
          <p:cNvSpPr/>
          <p:nvPr/>
        </p:nvSpPr>
        <p:spPr>
          <a:xfrm>
            <a:off x="4912699" y="5687508"/>
            <a:ext cx="473630" cy="473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A83F5B-F90A-4D5F-8315-270F3FB1E011}"/>
              </a:ext>
            </a:extLst>
          </p:cNvPr>
          <p:cNvSpPr/>
          <p:nvPr/>
        </p:nvSpPr>
        <p:spPr>
          <a:xfrm>
            <a:off x="8146356" y="4836248"/>
            <a:ext cx="473630" cy="473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2DD9AA-BFF3-4A79-B54B-19E255447FE1}"/>
              </a:ext>
            </a:extLst>
          </p:cNvPr>
          <p:cNvSpPr/>
          <p:nvPr/>
        </p:nvSpPr>
        <p:spPr>
          <a:xfrm>
            <a:off x="8146356" y="5258936"/>
            <a:ext cx="473630" cy="4736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D539-87EB-4C50-B706-945631B43B47}"/>
              </a:ext>
            </a:extLst>
          </p:cNvPr>
          <p:cNvSpPr/>
          <p:nvPr/>
        </p:nvSpPr>
        <p:spPr>
          <a:xfrm>
            <a:off x="8146356" y="5681624"/>
            <a:ext cx="473630" cy="47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6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77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10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ADA30-A0C9-4980-A520-14EBCD886A2F}"/>
              </a:ext>
            </a:extLst>
          </p:cNvPr>
          <p:cNvCxnSpPr/>
          <p:nvPr/>
        </p:nvCxnSpPr>
        <p:spPr>
          <a:xfrm flipV="1">
            <a:off x="7290033" y="4572000"/>
            <a:ext cx="109895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727E7-45B9-4D2D-BD42-45CD1E8A1744}"/>
              </a:ext>
            </a:extLst>
          </p:cNvPr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5C48A6-148B-46A9-B1DC-A4FF25927974}"/>
              </a:ext>
            </a:extLst>
          </p:cNvPr>
          <p:cNvCxnSpPr>
            <a:cxnSpLocks/>
          </p:cNvCxnSpPr>
          <p:nvPr/>
        </p:nvCxnSpPr>
        <p:spPr>
          <a:xfrm flipV="1">
            <a:off x="11903278" y="474642"/>
            <a:ext cx="0" cy="47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983A1-39C3-429D-9704-31A40DDA35D9}"/>
              </a:ext>
            </a:extLst>
          </p:cNvPr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B466A-3126-4B24-B4DB-12EA716D7938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3785453"/>
            <a:ext cx="730737" cy="155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F22779-A75D-4866-8B68-37D021EB4D2B}"/>
              </a:ext>
            </a:extLst>
          </p:cNvPr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</a:p>
        </p:txBody>
      </p:sp>
    </p:spTree>
    <p:extLst>
      <p:ext uri="{BB962C8B-B14F-4D97-AF65-F5344CB8AC3E}">
        <p14:creationId xmlns:p14="http://schemas.microsoft.com/office/powerpoint/2010/main" val="413248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7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4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473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4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124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29544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0000b</a:t>
            </a:r>
          </a:p>
          <a:p>
            <a:pPr lvl="1"/>
            <a:r>
              <a:rPr lang="en-US" dirty="0"/>
              <a:t>R component: 15 = 1111b</a:t>
            </a:r>
          </a:p>
          <a:p>
            <a:pPr lvl="1"/>
            <a:r>
              <a:rPr lang="en-US" dirty="0"/>
              <a:t>G component: 0 = 0000b</a:t>
            </a:r>
          </a:p>
          <a:p>
            <a:pPr lvl="1"/>
            <a:r>
              <a:rPr lang="en-US" dirty="0"/>
              <a:t>B component: 0 = 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dirty="0"/>
              <a:t>00000000111100000000b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20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</a:p>
          <a:p>
            <a:pPr lvl="1"/>
            <a:r>
              <a:rPr lang="en-US" dirty="0"/>
              <a:t>R component: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</a:p>
          <a:p>
            <a:pPr lvl="1"/>
            <a:r>
              <a:rPr lang="en-US" dirty="0"/>
              <a:t>G component: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</a:p>
          <a:p>
            <a:pPr lvl="1"/>
            <a:r>
              <a:rPr lang="en-US" dirty="0"/>
              <a:t>B component: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443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27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</a:p>
          <a:p>
            <a:r>
              <a:rPr lang="en-US" dirty="0"/>
              <a:t>X component = 0b starting at bit number 16 = 0b &lt;&lt; 16 = 00000000000000000000b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90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0b starting at bit number 12 = 0b &lt;&lt; 12 = 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66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1111b starting at bit number 8 = 1111b &lt;&lt; 8 = 111100000000b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33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0b starting at bit number 4 = 0b &lt;&lt; 4 = 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8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0b starting at bit number 0 = 0b &lt;&lt; 0 = 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61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/>
              <a:t>00000000000000000000b | 0000000000000000b | 111100000000b | 00000000b |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  <a:p>
            <a:pPr lvl="1"/>
            <a:r>
              <a:rPr lang="en-US" dirty="0"/>
              <a:t>Z = 25</a:t>
            </a:r>
          </a:p>
        </p:txBody>
      </p:sp>
    </p:spTree>
    <p:extLst>
      <p:ext uri="{BB962C8B-B14F-4D97-AF65-F5344CB8AC3E}">
        <p14:creationId xmlns:p14="http://schemas.microsoft.com/office/powerpoint/2010/main" val="2519282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54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49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</a:p>
          <a:p>
            <a:r>
              <a:rPr lang="en-US" dirty="0"/>
              <a:t>So, our red pixel at (0,0)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6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7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</a:p>
          <a:p>
            <a:pPr lvl="1"/>
            <a:r>
              <a:rPr lang="en-US" sz="2000" dirty="0"/>
              <a:t>X Component: 10d = 1010b</a:t>
            </a:r>
          </a:p>
          <a:p>
            <a:pPr lvl="1"/>
            <a:r>
              <a:rPr lang="en-US" sz="2000" dirty="0"/>
              <a:t>Y Component: 15d = 1111b</a:t>
            </a:r>
          </a:p>
          <a:p>
            <a:pPr lvl="1"/>
            <a:r>
              <a:rPr lang="en-US" sz="2000" dirty="0"/>
              <a:t>R Component: 15d = 1111b</a:t>
            </a:r>
          </a:p>
          <a:p>
            <a:pPr lvl="1"/>
            <a:r>
              <a:rPr lang="en-US" sz="2000" dirty="0"/>
              <a:t>G Component: 15d = 1111b</a:t>
            </a:r>
          </a:p>
          <a:p>
            <a:pPr lvl="1"/>
            <a:r>
              <a:rPr lang="en-US" sz="2000" dirty="0"/>
              <a:t>B Component: 0d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6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Pixel 2: lies at (10, 15), and is solid yellow in color.</a:t>
            </a:r>
          </a:p>
          <a:p>
            <a:pPr lvl="1"/>
            <a:r>
              <a:rPr lang="en-US" sz="2000" dirty="0"/>
              <a:t>X Component: 10d = 1010b</a:t>
            </a:r>
          </a:p>
          <a:p>
            <a:pPr lvl="1"/>
            <a:r>
              <a:rPr lang="en-US" sz="2000" dirty="0"/>
              <a:t>Y Component: 15d =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R Component: 15d = </a:t>
            </a:r>
            <a:r>
              <a:rPr lang="en-US" sz="2000" dirty="0">
                <a:solidFill>
                  <a:srgbClr val="FF000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G Component: 15d = </a:t>
            </a:r>
            <a:r>
              <a:rPr lang="en-US" sz="2000" dirty="0">
                <a:solidFill>
                  <a:srgbClr val="00B05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B Component: 0d = </a:t>
            </a:r>
            <a:r>
              <a:rPr lang="en-US" sz="2000" dirty="0">
                <a:solidFill>
                  <a:srgbClr val="0070C0"/>
                </a:solidFill>
              </a:rPr>
              <a:t>0000</a:t>
            </a:r>
            <a:r>
              <a:rPr lang="en-US" sz="2000" dirty="0"/>
              <a:t>b</a:t>
            </a:r>
          </a:p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23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2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1010b starting at bit number 16 = 1010b &lt;&lt; 16 = 10100000000000000000b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3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1111b starting at bit number 12 = 1111b &lt;&lt; 12 = 1111000000000000b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6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1111b starting at bit number 8 = 1111b &lt;&lt; 8 = 111100000000b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3690219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409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1111b starting at bit number 4 = 1111b &lt;&lt; 4 = 11110000b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22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 starting at bit 0 = 0000b &lt;&lt; 0 = 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57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</a:t>
            </a:r>
          </a:p>
          <a:p>
            <a:pPr marL="0" indent="0">
              <a:buNone/>
            </a:pPr>
            <a:r>
              <a:rPr lang="en-US" sz="2400" b="1" dirty="0"/>
              <a:t>Step 2</a:t>
            </a:r>
          </a:p>
          <a:p>
            <a:pPr marL="0" indent="0">
              <a:buNone/>
            </a:pPr>
            <a:r>
              <a:rPr lang="en-US" sz="2400" dirty="0"/>
              <a:t>X|Y|R|G|B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</a:t>
            </a:r>
          </a:p>
          <a:p>
            <a:pPr marL="0" indent="0">
              <a:buNone/>
            </a:pPr>
            <a:r>
              <a:rPr lang="en-US" sz="2400" b="1" dirty="0"/>
              <a:t>Step 2</a:t>
            </a:r>
          </a:p>
          <a:p>
            <a:pPr marL="0" indent="0">
              <a:buNone/>
            </a:pPr>
            <a:r>
              <a:rPr lang="en-US" sz="2400" dirty="0"/>
              <a:t>X|Y|R|G|B = </a:t>
            </a:r>
          </a:p>
          <a:p>
            <a:pPr marL="0" indent="0">
              <a:buNone/>
            </a:pPr>
            <a:r>
              <a:rPr lang="en-US" sz="2400" dirty="0"/>
              <a:t>10100000000000000000b|1111000000000000b|111100000000b|11110000b|0000b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966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</p:txBody>
      </p:sp>
    </p:spTree>
    <p:extLst>
      <p:ext uri="{BB962C8B-B14F-4D97-AF65-F5344CB8AC3E}">
        <p14:creationId xmlns:p14="http://schemas.microsoft.com/office/powerpoint/2010/main" val="37330485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</p:txBody>
      </p:sp>
    </p:spTree>
    <p:extLst>
      <p:ext uri="{BB962C8B-B14F-4D97-AF65-F5344CB8AC3E}">
        <p14:creationId xmlns:p14="http://schemas.microsoft.com/office/powerpoint/2010/main" val="893295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  <a:p>
            <a:pPr marL="0" indent="0">
              <a:buNone/>
            </a:pPr>
            <a:r>
              <a:rPr lang="en-US" dirty="0"/>
              <a:t>So, our yellow pixel at (10,15)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38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Assume values 0 &lt;= n &lt; 16 in the below exercises</a:t>
            </a:r>
          </a:p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What are the R, G, and B values for a solid BLUE pixel?</a:t>
            </a:r>
          </a:p>
          <a:p>
            <a:pPr lvl="1"/>
            <a:r>
              <a:rPr lang="en-US" dirty="0"/>
              <a:t>What is the X and Y component of a pixel located at (8, 13)?</a:t>
            </a:r>
          </a:p>
          <a:p>
            <a:pPr lvl="1"/>
            <a:r>
              <a:rPr lang="en-US" dirty="0"/>
              <a:t>Write the binary string for a pixel with the following component values:</a:t>
            </a:r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41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Assume values 0 &lt;= n &lt; 16 in the below exercises</a:t>
            </a:r>
          </a:p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What are the R, G, and B values for a solid BLUE pixel?</a:t>
            </a:r>
          </a:p>
          <a:p>
            <a:pPr lvl="2"/>
            <a:r>
              <a:rPr lang="en-US" b="1" dirty="0"/>
              <a:t>R = 0b, G = 0b, B = 1111b (15d)</a:t>
            </a:r>
          </a:p>
          <a:p>
            <a:pPr lvl="1"/>
            <a:r>
              <a:rPr lang="en-US" dirty="0"/>
              <a:t>What is the X and Y component of a pixel located at (8, 13)?</a:t>
            </a:r>
          </a:p>
          <a:p>
            <a:pPr lvl="2"/>
            <a:r>
              <a:rPr lang="en-US" b="1" dirty="0"/>
              <a:t>X = 1000b, Y = 1101b</a:t>
            </a:r>
          </a:p>
          <a:p>
            <a:pPr lvl="1"/>
            <a:r>
              <a:rPr lang="en-US" dirty="0"/>
              <a:t>Write the binary string for a pixel with the following component values:</a:t>
            </a:r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2"/>
            <a:r>
              <a:rPr lang="en-US" b="1" dirty="0"/>
              <a:t>011010001110000000100b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71705F-3FFE-4A10-A4DA-B9BFE071A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3FAB37-E26A-41AA-8703-D46EE9085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A8B47-9569-41F3-A027-F3B94F193172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9231</Words>
  <Application>Microsoft Office PowerPoint</Application>
  <PresentationFormat>Widescreen</PresentationFormat>
  <Paragraphs>4897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Lecture 6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Joshua Gross</dc:creator>
  <cp:lastModifiedBy>Joshua Gross</cp:lastModifiedBy>
  <cp:revision>1</cp:revision>
  <dcterms:created xsi:type="dcterms:W3CDTF">2023-09-05T21:26:58Z</dcterms:created>
  <dcterms:modified xsi:type="dcterms:W3CDTF">2023-09-05T21:27:37Z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