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92" r:id="rId20"/>
    <p:sldId id="289" r:id="rId21"/>
    <p:sldId id="290" r:id="rId22"/>
    <p:sldId id="288" r:id="rId23"/>
    <p:sldId id="293" r:id="rId24"/>
    <p:sldId id="294" r:id="rId25"/>
    <p:sldId id="295" r:id="rId26"/>
    <p:sldId id="297" r:id="rId27"/>
    <p:sldId id="296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9" r:id="rId49"/>
    <p:sldId id="320" r:id="rId50"/>
    <p:sldId id="321" r:id="rId5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35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836357-66E0-44F1-A084-976807EC1E7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F07C24D-C498-47B2-BEDA-317AE03E60C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F10DC2D-9CA9-4052-9932-68F01816368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35D324B-3310-4DCF-9382-C83A1C8F433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C1B9611-44FE-4243-95EC-46AA78A9DAD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1156216-52FE-44B1-9C2C-317C95527D7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866526E-0063-4021-9DA8-F33E6E1DCCF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A40317-EF9D-4C98-AE44-255B36B3224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E51EF4F-DD2D-45D4-8A12-ABBAD92D282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EBC59DA-A76A-43EB-BAA8-5116F0BF852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3A2D3C1-EB6B-4845-AB56-D19500E0A51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C7978D9-F8DC-4DDF-B866-6027236C38D8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D0EE46E-E544-44A4-A071-6C5DDBB3897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E9C4814-5A2A-48B6-8EDE-E8D929963F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962AD5-A717-493D-96D1-4328BADEDB8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CF45E5-E03E-4A29-AFBF-1E5F4F4EA3B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41982AE-0A61-4C45-9AF8-FF2E5A174EC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AC21B9A-045C-43C9-8481-E7E034BE5E3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646203C-FA54-4A6C-9AFD-E85B877B01E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D905F8D-FC64-4B92-BFA7-90EE58050C8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602421-67FE-4B7A-AC45-0B81E5077CE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C0D33FF-D2F9-4CC3-B356-C470E8388C3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B13F985-1F0F-41C2-A324-B649D1336E4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2DE2C0-3960-44EA-80C4-128E8083F1D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BEDB78B-DB26-4E71-8205-55E4288F001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9DD6A18-9D9D-4361-A794-A929C48BF2D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6000" b="0" strike="noStrike" spc="-1" dirty="0">
                <a:solidFill>
                  <a:srgbClr val="000000"/>
                </a:solidFill>
                <a:latin typeface="Calibri Light"/>
              </a:rPr>
              <a:t>Lecture 2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Binary, Logic, and Logical Operators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</a:rPr>
              <a:t>Everything </a:t>
            </a: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on a computer simplifies to 0’s and 1’s – a binary system</a:t>
            </a:r>
          </a:p>
        </p:txBody>
      </p:sp>
    </p:spTree>
    <p:extLst>
      <p:ext uri="{BB962C8B-B14F-4D97-AF65-F5344CB8AC3E}">
        <p14:creationId xmlns:p14="http://schemas.microsoft.com/office/powerpoint/2010/main" val="400748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</a:rPr>
              <a:t>Everything </a:t>
            </a: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on a computer simplifies to 0’s and 1’s – a binary system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Recall other binary systems and how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their values can be interpreted: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617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</a:rPr>
              <a:t>Everything </a:t>
            </a: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on a computer simplifies to 0’s and 1’s – a binary system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Recall other binary systems and how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48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</a:rPr>
              <a:t>Everything </a:t>
            </a: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on a computer simplifies to 0’s and 1’s – a binary system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Recall other binary systems and how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70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</a:rPr>
              <a:t>Everything </a:t>
            </a: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on a computer simplifies to 0’s and 1’s – a binary system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Recall other binary systems and how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3320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Recall other binary systems and how 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What if you want to represent the act of flipping heads, turning off the light, and being able to write with a clicker pen?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92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Recall other binary systems and how 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  <a:endParaRPr lang="en-US" sz="20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What if you want to represent the act of flipping heads, turning off the light, and being able to write with a clicker pen?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Natural language answer: 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Flip a coin and land on heads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000" strike="noStrike" spc="-1" dirty="0">
                <a:solidFill>
                  <a:srgbClr val="000000"/>
                </a:solidFill>
                <a:latin typeface="Calibri"/>
              </a:rPr>
              <a:t>Turn off the light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Click out the nib</a:t>
            </a:r>
            <a:endParaRPr lang="en-US" sz="20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860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Recall other binary systems and how 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  <a:endParaRPr lang="en-US" sz="20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What if you want to represent the act of flipping heads, turning off the light, and being able to write with a clicker pen?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Binary answer: 101</a:t>
            </a: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7258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How?</a:t>
            </a: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Binary answer: 			101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1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01: Coin heads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0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1: Light off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10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1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Nib out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A8938-25B4-4263-80FA-D0B3EB562577}"/>
              </a:ext>
            </a:extLst>
          </p:cNvPr>
          <p:cNvSpPr txBox="1"/>
          <p:nvPr/>
        </p:nvSpPr>
        <p:spPr>
          <a:xfrm>
            <a:off x="4128116" y="2894120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Coin heads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BE9BC-67FC-486C-826E-8592F9C546E6}"/>
              </a:ext>
            </a:extLst>
          </p:cNvPr>
          <p:cNvSpPr txBox="1"/>
          <p:nvPr/>
        </p:nvSpPr>
        <p:spPr>
          <a:xfrm>
            <a:off x="5317724" y="3263194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Light off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BC4EF-68F1-45B6-B9DC-333564E1BA97}"/>
              </a:ext>
            </a:extLst>
          </p:cNvPr>
          <p:cNvSpPr txBox="1"/>
          <p:nvPr/>
        </p:nvSpPr>
        <p:spPr>
          <a:xfrm>
            <a:off x="6276510" y="2911127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Nib out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00FA7C-CF06-4563-85E0-110A79B52EC3}"/>
              </a:ext>
            </a:extLst>
          </p:cNvPr>
          <p:cNvCxnSpPr>
            <a:cxnSpLocks/>
          </p:cNvCxnSpPr>
          <p:nvPr/>
        </p:nvCxnSpPr>
        <p:spPr>
          <a:xfrm flipV="1">
            <a:off x="4998128" y="2641489"/>
            <a:ext cx="403932" cy="25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A15069-1907-4B55-A2F7-1629C44640C0}"/>
              </a:ext>
            </a:extLst>
          </p:cNvPr>
          <p:cNvCxnSpPr/>
          <p:nvPr/>
        </p:nvCxnSpPr>
        <p:spPr>
          <a:xfrm flipV="1">
            <a:off x="5766045" y="2654424"/>
            <a:ext cx="0" cy="56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9CC373-10B8-4D10-9E66-5C397B657A94}"/>
              </a:ext>
            </a:extLst>
          </p:cNvPr>
          <p:cNvCxnSpPr>
            <a:cxnSpLocks/>
          </p:cNvCxnSpPr>
          <p:nvPr/>
        </p:nvCxnSpPr>
        <p:spPr>
          <a:xfrm flipH="1" flipV="1">
            <a:off x="6017583" y="2641489"/>
            <a:ext cx="483832" cy="26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74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Recall other binary systems and how 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 to represent the act of flipping tails, turning on the light, and not being able to write with a clicker pen?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655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 you know if something is true?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Recall other binary systems and how 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 to represent the act of flipping tails, turning on the light, and not being able to write with a clicker pen?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Binary answer: 010</a:t>
            </a:r>
            <a:endParaRPr lang="en-US" sz="16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6600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How?</a:t>
            </a: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Binary answer: 			010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0</a:t>
            </a:r>
            <a:r>
              <a:rPr lang="en-US" sz="2400" spc="-1" dirty="0">
                <a:solidFill>
                  <a:srgbClr val="FF0000"/>
                </a:solidFill>
                <a:latin typeface="Calibri"/>
              </a:rPr>
              <a:t>10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Coin tails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solidFill>
                  <a:srgbClr val="FF0000"/>
                </a:solidFill>
                <a:latin typeface="Calibri"/>
              </a:rPr>
              <a:t>0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1</a:t>
            </a:r>
            <a:r>
              <a:rPr lang="en-US" sz="2400" spc="-1" dirty="0">
                <a:solidFill>
                  <a:srgbClr val="FF0000"/>
                </a:solidFill>
                <a:latin typeface="Calibri"/>
              </a:rPr>
              <a:t>0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Light on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solidFill>
                  <a:srgbClr val="FF0000"/>
                </a:solidFill>
                <a:latin typeface="Calibri"/>
              </a:rPr>
              <a:t>01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0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Nib in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A8938-25B4-4263-80FA-D0B3EB562577}"/>
              </a:ext>
            </a:extLst>
          </p:cNvPr>
          <p:cNvSpPr txBox="1"/>
          <p:nvPr/>
        </p:nvSpPr>
        <p:spPr>
          <a:xfrm>
            <a:off x="4128116" y="2894120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Coin 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BE9BC-67FC-486C-826E-8592F9C546E6}"/>
              </a:ext>
            </a:extLst>
          </p:cNvPr>
          <p:cNvSpPr txBox="1"/>
          <p:nvPr/>
        </p:nvSpPr>
        <p:spPr>
          <a:xfrm>
            <a:off x="5317724" y="3263194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Light 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BC4EF-68F1-45B6-B9DC-333564E1BA97}"/>
              </a:ext>
            </a:extLst>
          </p:cNvPr>
          <p:cNvSpPr txBox="1"/>
          <p:nvPr/>
        </p:nvSpPr>
        <p:spPr>
          <a:xfrm>
            <a:off x="6276510" y="2911127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Nib in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00FA7C-CF06-4563-85E0-110A79B52EC3}"/>
              </a:ext>
            </a:extLst>
          </p:cNvPr>
          <p:cNvCxnSpPr>
            <a:cxnSpLocks/>
          </p:cNvCxnSpPr>
          <p:nvPr/>
        </p:nvCxnSpPr>
        <p:spPr>
          <a:xfrm flipV="1">
            <a:off x="4998128" y="2641489"/>
            <a:ext cx="403932" cy="25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A15069-1907-4B55-A2F7-1629C44640C0}"/>
              </a:ext>
            </a:extLst>
          </p:cNvPr>
          <p:cNvCxnSpPr/>
          <p:nvPr/>
        </p:nvCxnSpPr>
        <p:spPr>
          <a:xfrm flipV="1">
            <a:off x="5766045" y="2654424"/>
            <a:ext cx="0" cy="56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9CC373-10B8-4D10-9E66-5C397B657A94}"/>
              </a:ext>
            </a:extLst>
          </p:cNvPr>
          <p:cNvCxnSpPr>
            <a:cxnSpLocks/>
          </p:cNvCxnSpPr>
          <p:nvPr/>
        </p:nvCxnSpPr>
        <p:spPr>
          <a:xfrm flipH="1" flipV="1">
            <a:off x="6017583" y="2641489"/>
            <a:ext cx="483832" cy="26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361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Recall other binary systems and how 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</a:p>
          <a:p>
            <a:pPr lvl="1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groups, find the binary representation of the following tasks: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off, nib in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on, nib out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</a:t>
            </a:r>
          </a:p>
        </p:txBody>
      </p:sp>
    </p:spTree>
    <p:extLst>
      <p:ext uri="{BB962C8B-B14F-4D97-AF65-F5344CB8AC3E}">
        <p14:creationId xmlns:p14="http://schemas.microsoft.com/office/powerpoint/2010/main" val="1994164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groups, find the binary representation of the following tasks: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off, nib in = 100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on, nib out = 011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 = 000</a:t>
            </a:r>
          </a:p>
        </p:txBody>
      </p:sp>
    </p:spTree>
    <p:extLst>
      <p:ext uri="{BB962C8B-B14F-4D97-AF65-F5344CB8AC3E}">
        <p14:creationId xmlns:p14="http://schemas.microsoft.com/office/powerpoint/2010/main" val="1381433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Note the last two binary answers, and what they represent: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Notice anything about the individual digits and how they compare?</a:t>
            </a:r>
          </a:p>
        </p:txBody>
      </p:sp>
    </p:spTree>
    <p:extLst>
      <p:ext uri="{BB962C8B-B14F-4D97-AF65-F5344CB8AC3E}">
        <p14:creationId xmlns:p14="http://schemas.microsoft.com/office/powerpoint/2010/main" val="1970303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Note the last two binary answers, and what they represent: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Notice anything about the individual digits and how they compare?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Each individual digit is the opposite because the act it represents is opposite</a:t>
            </a:r>
          </a:p>
        </p:txBody>
      </p:sp>
    </p:spTree>
    <p:extLst>
      <p:ext uri="{BB962C8B-B14F-4D97-AF65-F5344CB8AC3E}">
        <p14:creationId xmlns:p14="http://schemas.microsoft.com/office/powerpoint/2010/main" val="2949231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Note the last two binary answers, and what they represent: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Notice anything about the individual digits and how they compare?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Each individual digit is the opposite because the act it represents is opposite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about the answers as a whole?</a:t>
            </a:r>
          </a:p>
        </p:txBody>
      </p:sp>
    </p:spTree>
    <p:extLst>
      <p:ext uri="{BB962C8B-B14F-4D97-AF65-F5344CB8AC3E}">
        <p14:creationId xmlns:p14="http://schemas.microsoft.com/office/powerpoint/2010/main" val="1045699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Note the last two binary answers, and what they represent: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Notice anything about the individual digits and how they compare?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Each individual digit is the opposite because the act it represents is opposite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about the answers as a whole?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whole answer is the opposite of the other</a:t>
            </a:r>
          </a:p>
        </p:txBody>
      </p:sp>
    </p:spTree>
    <p:extLst>
      <p:ext uri="{BB962C8B-B14F-4D97-AF65-F5344CB8AC3E}">
        <p14:creationId xmlns:p14="http://schemas.microsoft.com/office/powerpoint/2010/main" val="473146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Note the last two binary answers, and what they represent: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Notice anything about the individual digits and how they compare?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Each individual digit is the opposite because the act it represents is opposite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about the answers as a whole?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whole answer is the opposite of the other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This is an example of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negating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a binary answer</a:t>
            </a:r>
          </a:p>
        </p:txBody>
      </p:sp>
    </p:spTree>
    <p:extLst>
      <p:ext uri="{BB962C8B-B14F-4D97-AF65-F5344CB8AC3E}">
        <p14:creationId xmlns:p14="http://schemas.microsoft.com/office/powerpoint/2010/main" val="2544626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Logical Operators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is?</a:t>
            </a:r>
          </a:p>
        </p:txBody>
      </p:sp>
    </p:spTree>
    <p:extLst>
      <p:ext uri="{BB962C8B-B14F-4D97-AF65-F5344CB8AC3E}">
        <p14:creationId xmlns:p14="http://schemas.microsoft.com/office/powerpoint/2010/main" val="296080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 you know if something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Look at evidence that supports it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Claim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something about reality that aligns with reality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4064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</p:txBody>
      </p:sp>
    </p:spTree>
    <p:extLst>
      <p:ext uri="{BB962C8B-B14F-4D97-AF65-F5344CB8AC3E}">
        <p14:creationId xmlns:p14="http://schemas.microsoft.com/office/powerpoint/2010/main" val="2567675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coin heads is? </a:t>
            </a:r>
          </a:p>
        </p:txBody>
      </p:sp>
    </p:spTree>
    <p:extLst>
      <p:ext uri="{BB962C8B-B14F-4D97-AF65-F5344CB8AC3E}">
        <p14:creationId xmlns:p14="http://schemas.microsoft.com/office/powerpoint/2010/main" val="857430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coin heads is coin tails</a:t>
            </a:r>
          </a:p>
        </p:txBody>
      </p:sp>
    </p:spTree>
    <p:extLst>
      <p:ext uri="{BB962C8B-B14F-4D97-AF65-F5344CB8AC3E}">
        <p14:creationId xmlns:p14="http://schemas.microsoft.com/office/powerpoint/2010/main" val="2289455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coin heads is coin tails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any binary system, the negation of 0 is?</a:t>
            </a:r>
          </a:p>
        </p:txBody>
      </p:sp>
    </p:spTree>
    <p:extLst>
      <p:ext uri="{BB962C8B-B14F-4D97-AF65-F5344CB8AC3E}">
        <p14:creationId xmlns:p14="http://schemas.microsoft.com/office/powerpoint/2010/main" val="4131987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coin heads is coin tails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any binary system, the negation of 0 is 1</a:t>
            </a:r>
          </a:p>
        </p:txBody>
      </p:sp>
    </p:spTree>
    <p:extLst>
      <p:ext uri="{BB962C8B-B14F-4D97-AF65-F5344CB8AC3E}">
        <p14:creationId xmlns:p14="http://schemas.microsoft.com/office/powerpoint/2010/main" val="1958317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coin heads is coin tails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any binary system, the negation of 0 is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any binary system, the negation of 1 is?</a:t>
            </a:r>
          </a:p>
        </p:txBody>
      </p:sp>
    </p:spTree>
    <p:extLst>
      <p:ext uri="{BB962C8B-B14F-4D97-AF65-F5344CB8AC3E}">
        <p14:creationId xmlns:p14="http://schemas.microsoft.com/office/powerpoint/2010/main" val="1976202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coin heads is coin tails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any binary system, the negation of 0 is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any binary system, the negation of 1 is 0</a:t>
            </a:r>
          </a:p>
        </p:txBody>
      </p:sp>
    </p:spTree>
    <p:extLst>
      <p:ext uri="{BB962C8B-B14F-4D97-AF65-F5344CB8AC3E}">
        <p14:creationId xmlns:p14="http://schemas.microsoft.com/office/powerpoint/2010/main" val="312427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696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100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352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 you know if something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Look at evidence that supports it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Claim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something about reality that aligns with reality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Ex. The sky is blue. How do you check if this is true?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93887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52956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9617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Question: What is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93995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Question: What is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Answer: NOT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1 = NOT (NOT 1)</a:t>
            </a: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387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Question: What is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Answer: NOT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1 = NOT (NOT 1) = NOT 0 </a:t>
            </a: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3694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Question: What is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Answer: NOT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1 = NOT (NOT 1) = NOT 0 =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02184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Question: What is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Answer: NOT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1 = NOT (NOT 1) = NOT 0 =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the negation of a negation is the original value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0062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Question: What is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Answer: NOT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1 = NOT (NOT 1) = NOT 0 =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the negation of a negation is the original value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Negation is an example of a unary operator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Unary operators act on only one variable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5330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Truth Table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a way to represent the possible values of an operator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4230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Truth Table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a way to represent the possible values of an operator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Truth Table 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for Negation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274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 you know if something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Look at evidence that supports it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Claim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something about reality that aligns with reality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Ex. The sky is blue. How do you check if this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Look outside and see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with your eyes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500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 you know if something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Look at evidence that supports it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Claim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something about reality that aligns with reality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Ex.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Pigs can fly. How do you check if this true?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043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 you know if something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Look at evidence that supports it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Claim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something about reality that aligns with reality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Ex. Pigs can fly. How do you check if this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Throw a pig from a (small) height and see if it flies</a:t>
            </a:r>
          </a:p>
        </p:txBody>
      </p:sp>
    </p:spTree>
    <p:extLst>
      <p:ext uri="{BB962C8B-B14F-4D97-AF65-F5344CB8AC3E}">
        <p14:creationId xmlns:p14="http://schemas.microsoft.com/office/powerpoint/2010/main" val="271639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does a computer know what is true?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211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does a computer know what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Computers have no sense of truth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Only 0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s and 1s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574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2174</Words>
  <Application>Microsoft Office PowerPoint</Application>
  <PresentationFormat>Widescreen</PresentationFormat>
  <Paragraphs>283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Lecture 2</vt:lpstr>
      <vt:lpstr>Logic</vt:lpstr>
      <vt:lpstr>Logic</vt:lpstr>
      <vt:lpstr>Logic</vt:lpstr>
      <vt:lpstr>Logic</vt:lpstr>
      <vt:lpstr>Logic</vt:lpstr>
      <vt:lpstr>Logic</vt:lpstr>
      <vt:lpstr>Logic</vt:lpstr>
      <vt:lpstr>Logic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subject/>
  <dc:creator>Joshua Gross</dc:creator>
  <dc:description/>
  <cp:lastModifiedBy>Joshua Gross</cp:lastModifiedBy>
  <cp:revision>33</cp:revision>
  <dcterms:created xsi:type="dcterms:W3CDTF">2023-08-17T17:24:31Z</dcterms:created>
  <dcterms:modified xsi:type="dcterms:W3CDTF">2023-08-22T13:16:10Z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  <property fmtid="{D5CDD505-2E9C-101B-9397-08002B2CF9AE}" pid="3" name="PresentationFormat">
    <vt:lpwstr>Widescreen</vt:lpwstr>
  </property>
  <property fmtid="{D5CDD505-2E9C-101B-9397-08002B2CF9AE}" pid="4" name="Slides">
    <vt:i4>22</vt:i4>
  </property>
</Properties>
</file>