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5" r:id="rId5"/>
    <p:sldId id="260" r:id="rId6"/>
    <p:sldId id="264" r:id="rId7"/>
    <p:sldId id="263" r:id="rId8"/>
    <p:sldId id="262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References, Strings, I/O, and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= 20					a = 20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 = ?					c = ?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= 20					a = 20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 = 10					c = 20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no						yes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10;				Integer c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10;				Integer c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Does a == c ?			Does a == c ?			yes						no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References store the memory address of an object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Objects can contain fields and methods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Fields: values relevant to the object that can be obtained outside of the object itself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Methods: grouping of code that perform tasks relevant to the object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Creating an object reference variable is similar to creating primitive variables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ObjectType variableName = new ObjectType();</a:t>
            </a:r>
            <a:r>
              <a:rPr lang="en-US" sz="1500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Consider the following code that creates a BearcatGraphics object: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BearcatGraphics canvas = new BearcatGraphics(); // create object	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System.out.println(canvas.fps);	// print fps field of object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canvas.drawTriangle(0, 0, 60); 	// call object method with parameters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You don’t need to create a new object when declaring a variable: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BearcatGraphics canvas;	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System.out.println(canvas.fps);	// error!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canvas.drawTriangle(0, 0, 60); 	// not executed due to previous error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a variable doesn’t reference a specific object, it has a special reference: the null reference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If a variable’s reference is null, no fields or methods can be accessed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BearcatGraphics canvas;			// canvas == null	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System.out.println(canvas.fps);	// error!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canvas.drawTriangle(0, 0, 60); 	// not executed due to previous error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a variable doesn’t reference a specific object, it has a special reference: the null reference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If a variable’s reference is null, no fields or methods can be accessed 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Analogy:</a:t>
            </a:r>
            <a:endParaRPr 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variable is a box, and without any specific object in that box, the box is empty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Interacting with the object in the box only works if a specific object is in the box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No interaction can occur if the box is empty, hence the error 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Reference?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previous lecture covered Java primitives</a:t>
            </a:r>
            <a:endParaRPr lang="en-US"/>
          </a:p>
          <a:p>
            <a:pPr lvl="1"/>
            <a:r>
              <a:rPr lang="en-US"/>
              <a:t>Fundamental pieces of data not able to be broken down into smaller pieces</a:t>
            </a:r>
            <a:endParaRPr lang="en-US"/>
          </a:p>
          <a:p>
            <a:pPr lvl="1"/>
            <a:r>
              <a:rPr lang="en-US"/>
              <a:t>Primitive variables store the value of the data directly</a:t>
            </a:r>
            <a:endParaRPr lang="en-US"/>
          </a:p>
          <a:p>
            <a:pPr lvl="0"/>
            <a:r>
              <a:rPr lang="en-US"/>
              <a:t>References are variables that store memory addresses to values, rather than the values themselves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Often it is desirable that an object contains specific values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Object constructors allow the creation of objects with predefined values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Similar to method overloading, an object can have multiple constructors that define different ways of constructing the object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0"/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BearcatGraphics example: canvas width and height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Default constructor makes it unclear what the values are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An additional constructor allows for the explicit assignment of values to these fields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BearcatGraphics canvas1 = new BearcatGraphics() // default constructor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 sz="1800">
                <a:latin typeface="Courier New" panose="02070309020205020404" charset="0"/>
                <a:cs typeface="Courier New" panose="02070309020205020404" charset="0"/>
              </a:rPr>
              <a:t>BearcatGraphics canvas2 = new BearcatGraphics(600, 450) // explicit constructor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Recall that assigning a value to a primitive variable directly assigns the value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Assigning an object to a reference variable assigns the memory location of the object to the variable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NOT the value of the object itself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 a consequence, passing primitives through methods directly passes the value of the primitive (pass by value)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Passing objects through methods passes the memory address of the object (pass by reference)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		primitive					object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public void addOne(int a){	public void addOne(Integer a){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++a;						++a;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						}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int myInt = 4;				Integer myInteger = 4;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addOne(myInt);				addOne(myInteger);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System.out.println(myInt);		System.out.println(myInteger);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 		myInt = ?					myInteger = ?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		primitive					object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public void addOne(int a){	public void addOne(Integer a){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++a;						++a;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						}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int myInt = 4;				Integer myInteger = 4;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addOne(myInt);				addOne(myInteger);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System.out.println(myInt);		System.out.println(myInteger);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 		myInt = ?					myInteger = ?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		primitive					object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public void addOne(int a){	public void addOne(Integer a){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++a;						++a;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						}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int myInt = 4;				Integer myInteger = 4;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addOne(myInt);				addOne(myInteger);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System.out.println(myInt);		System.out.println(myInteger);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 		myInt = ?					myInteger = ?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Due to reference variables being memory addresses and not values, equality takes on a different meaning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assignment operator (=) assigns memory addresses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The equality operator (==) checks if the memory addresses are equivalent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To check if an object’s values are the same, most objects contain a method called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 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1"/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determines component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Assume Point objects have an X- and a Y- value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Assume Point objects have the following equals method: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boolean equals(Point other){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return other.x == this.x &amp;&amp; other.y == this.y; </a:t>
            </a:r>
            <a:endParaRPr lang="en-US" sz="27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700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That is, two Point objects are equal if and only if both their X- and Y- values are equal 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				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				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			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No - different memory addresses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				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			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No - different memory addresses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No - different memory addresses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			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No - different memory addresses	Is p1.equals(p2)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No - different memory addresses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Yes - same memory address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		Is p1.equals(p2) true? No, different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		Is p1.equals(p3)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		Is p1.equals(p2) true? No, different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		Is p1.equals(p3) true? Yes, same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		Is p1.equals(p4) true?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Objects as 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Point equality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p1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p2 = new Point(4, 6);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p3 = new Point(2, 3);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Point p4 = p1;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p2? 		Is p1.equals(p2) true? No, different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p3? 		Is p1.equals(p3) true? Yes, same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Does p1 == p4? 		Is p1.equals(p4) true? Yes, same X- and Y- values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 are a special type of object that represent sequences of characters (multiple characters together, like words, passwords, etc)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 are reference types that are immutable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Immutable = once created, the contents of the object cannot be modified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 are represented by a pair of double quotes, with the content between them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String myString = “Hello, world!”;</a:t>
            </a:r>
            <a:endParaRPr lang="en-US" sz="24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1"/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String yourString = “Goodbye, Gaia?”;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/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Strings, unlike most reference type variables, allow the use of + and += operators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Example: String Concatenation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str1 = “123” + 123;			// str1 = “123123”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str2 = 123 + “123”;			// str2 = “123123”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str3 = “Hello, ” + “World!”	// str3 = “Hello, World!”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str4 = 1 + “2” + 3;			// str4 = “123”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str5 = 1 + 2 + “3”;			// str5 = “33”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str6 = “1” + 2 + 3;			// str6 = “123”	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Equality for Strings is done like other reference types: with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str1 = “123”;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str3 = “123”;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str2 = “234”;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str4 = str1;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str2?			str1.equals(str2) == true?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str3?			str1.equals(str3) == true?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str4?			str1.equals(str4) == true?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Equality for Strings is done like other reference types: with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equals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str1 = “123”;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str3 = “123”;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str2 = “234”;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String str4 = str1;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str2?		No		str1.equals(str2) == true?		No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str3?	 	No		str1.equals(str3) == true?		Yes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str1 == str4?		Yes		str1.equals(str4) == true?		Yes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Useful String Methods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277495" y="1370965"/>
          <a:ext cx="11722100" cy="48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740"/>
                <a:gridCol w="3257550"/>
                <a:gridCol w="3836035"/>
                <a:gridCol w="3152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Method 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Parameters | Returns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Description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Example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charAt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 index      |  String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String version of the character “index-1” positions in from the left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“abcdef”.charAt(3);   // “d”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“qwerty”.charAt(0);  // “q”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“waretiy”.charAt(6); // “y”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contains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String* str   | boolean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true if and only if the String contains the parameter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“abcdef”.contains(“abc”); // true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“abcdef”.contains(“efg”); // false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startsWith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 prefix | boolean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true if and only if the String starts with the parameter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“abcdef”.startsWith(“ab”); // true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“abcdef”.startsWith(“ef”); // false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endsWith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 suffix | boolean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Returns true if and only if the String ends with the parameter String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“abcdef”.endsWith(“ab”); // false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“abcdef”.endsWith(“ef”); // true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length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N/A              | int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the number of characters in the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“abcdef”.length();  // 6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 “.length();             // 1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substring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 beginIndex, int endIndex |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Returns the portion of the String starting at beginIndex until the end of the string, or endIndex, if provided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“abcdef”.substring(3);      // “def”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“abcdef”.substring(1, 4); // “bcd”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Conversion Methods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277495" y="1370965"/>
          <a:ext cx="11148060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187"/>
                <a:gridCol w="2551187"/>
                <a:gridCol w="1527635"/>
                <a:gridCol w="45180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Method 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Return Type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Description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Example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Integer.parseInt(String str)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Converts String to Integer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Integer.parseInt(“45”); // 45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Double.parseDouble(String str)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String to Double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Double.parseDouble(“23.456”); // 23.456d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Long.parseLong(String str)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String to Long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Long.parseLong(“123456789”); // 123456789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Integer.toString(Integer i)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Integer to String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Integer.toString(45);                    // “45”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Double.toString(Double d)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Double to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Double.toString(23.456d);         // “23.456”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Long.toString(Long l)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Converts Long to String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Long.toString(123456789)         // “123456789”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69940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682355" y="4881245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0707370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57925" y="5038090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1770" y="505079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3718560" y="555117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5790" y="568452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c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71575" y="594550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69940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682355" y="4881245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0707370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57925" y="5038090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1770" y="505079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731895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9125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910" y="414337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723005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10235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76020" y="5044440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3718560" y="555117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5790" y="568452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c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71575" y="5945505"/>
            <a:ext cx="242443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78830" y="388239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869940" y="4783455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865495" y="5684520"/>
            <a:ext cx="43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Courier New" panose="02070309020205020404" charset="0"/>
                <a:cs typeface="Courier New" panose="02070309020205020404" charset="0"/>
                <a:sym typeface="+mn-ea"/>
              </a:rPr>
              <a:t>c</a:t>
            </a:r>
            <a:endParaRPr lang="en-US" sz="280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682355" y="3980180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8682355" y="4881245"/>
            <a:ext cx="305435" cy="327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10716260" y="3749040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10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0707370" y="4650105"/>
            <a:ext cx="737870" cy="7886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</a:rPr>
              <a:t>-3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57925" y="4143375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57925" y="5038090"/>
            <a:ext cx="220091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57925" y="4375785"/>
            <a:ext cx="2218690" cy="1557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81770" y="413512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81770" y="5050790"/>
            <a:ext cx="1540510" cy="8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Primitive vs. Reference Examples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Primitives					References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a = 10;				Integer a 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b = -3;				Integer b = -3;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int c = a;				Integer c = a;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+= 10;					a += 10;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a = ?					a = ?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 = ?					c = ?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12081</Words>
  <Application>WPS Presentation</Application>
  <PresentationFormat>Widescreen</PresentationFormat>
  <Paragraphs>564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Courier New</vt:lpstr>
      <vt:lpstr>Office Theme</vt:lpstr>
      <vt:lpstr>References, Strings, I/O, and Exceptions</vt:lpstr>
      <vt:lpstr>PowerPoint 演示文稿</vt:lpstr>
      <vt:lpstr>Primitive vs. Reference Example</vt:lpstr>
      <vt:lpstr>PowerPoint 演示文稿</vt:lpstr>
      <vt:lpstr>Primitive vs. Reference Example</vt:lpstr>
      <vt:lpstr>Primitive vs. Reference Example</vt:lpstr>
      <vt:lpstr>Primitive vs. Reference Example</vt:lpstr>
      <vt:lpstr>Primitive vs. Reference Example</vt:lpstr>
      <vt:lpstr>Primitive vs. Reference Example</vt:lpstr>
      <vt:lpstr>Primitive vs. Reference Example</vt:lpstr>
      <vt:lpstr>Primitive vs. Reference Example</vt:lpstr>
      <vt:lpstr>Primitive vs. Reference Examples</vt:lpstr>
      <vt:lpstr>Primitive vs. Reference Examples</vt:lpstr>
      <vt:lpstr>Primitive vs. Reference Examples</vt:lpstr>
      <vt:lpstr>Primitive vs. Reference Examples</vt:lpstr>
      <vt:lpstr>Primitive vs. Reference Examples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Objects as References</vt:lpstr>
      <vt:lpstr>Strings</vt:lpstr>
      <vt:lpstr>Strings</vt:lpstr>
      <vt:lpstr>Strings</vt:lpstr>
      <vt:lpstr>Strings</vt:lpstr>
      <vt:lpstr>Useful String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References, Strings, I/O, and Exceptions</dc:title>
  <dc:creator/>
  <cp:lastModifiedBy>Mr. Gross</cp:lastModifiedBy>
  <cp:revision>13</cp:revision>
  <dcterms:created xsi:type="dcterms:W3CDTF">2023-10-27T21:53:00Z</dcterms:created>
  <dcterms:modified xsi:type="dcterms:W3CDTF">2023-10-28T02:04:07Z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EA256225C79343DA8E5AB29D3771BF8E_11</vt:lpwstr>
  </property>
  <property fmtid="{D5CDD505-2E9C-101B-9397-08002B2CF9AE}" pid="3" name="KSOProductBuildVer">
    <vt:lpwstr>1033-12.2.0.13266</vt:lpwstr>
  </property>
</Properties>
</file>