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9" r:id="rId15"/>
    <p:sldId id="270" r:id="rId16"/>
    <p:sldId id="271" r:id="rId17"/>
    <p:sldId id="268" r:id="rId18"/>
    <p:sldId id="282" r:id="rId19"/>
    <p:sldId id="283" r:id="rId20"/>
    <p:sldId id="284" r:id="rId21"/>
    <p:sldId id="285" r:id="rId22"/>
    <p:sldId id="272" r:id="rId23"/>
    <p:sldId id="273" r:id="rId24"/>
    <p:sldId id="274" r:id="rId25"/>
    <p:sldId id="276" r:id="rId26"/>
    <p:sldId id="275" r:id="rId27"/>
    <p:sldId id="277" r:id="rId28"/>
    <p:sldId id="278" r:id="rId29"/>
    <p:sldId id="279" r:id="rId30"/>
    <p:sldId id="281" r:id="rId31"/>
    <p:sldId id="286" r:id="rId32"/>
    <p:sldId id="287" r:id="rId33"/>
    <p:sldId id="288" r:id="rId34"/>
    <p:sldId id="289" r:id="rId35"/>
    <p:sldId id="299" r:id="rId36"/>
    <p:sldId id="300" r:id="rId37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9" r:id="rId48"/>
    <p:sldId id="318" r:id="rId49"/>
    <p:sldId id="317" r:id="rId50"/>
    <p:sldId id="316" r:id="rId51"/>
    <p:sldId id="315" r:id="rId52"/>
    <p:sldId id="314" r:id="rId53"/>
    <p:sldId id="313" r:id="rId54"/>
    <p:sldId id="312" r:id="rId55"/>
    <p:sldId id="311" r:id="rId56"/>
    <p:sldId id="310" r:id="rId57"/>
    <p:sldId id="320" r:id="rId58"/>
    <p:sldId id="322" r:id="rId59"/>
    <p:sldId id="323" r:id="rId60"/>
    <p:sldId id="324" r:id="rId61"/>
    <p:sldId id="325" r:id="rId62"/>
    <p:sldId id="326" r:id="rId63"/>
    <p:sldId id="344" r:id="rId64"/>
    <p:sldId id="34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Lecture 5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More Bitwise Operators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r>
              <a:rPr lang="en-US"/>
              <a:t>Example: 1001b &lt;&lt; 3</a:t>
            </a:r>
            <a:endParaRPr lang="en-US"/>
          </a:p>
          <a:p>
            <a:pPr lvl="1"/>
            <a:r>
              <a:rPr lang="en-US"/>
              <a:t>“Shift 1001b 3 bits to the left”</a:t>
            </a:r>
            <a:endParaRPr lang="en-US"/>
          </a:p>
          <a:p>
            <a:pPr lvl="1"/>
            <a:r>
              <a:rPr lang="en-US"/>
              <a:t>1001000b</a:t>
            </a:r>
            <a:endParaRPr lang="en-US"/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  <a:endParaRPr lang="en-US" sz="2800" baseline="30000"/>
          </a:p>
          <a:p>
            <a:pPr lvl="1"/>
            <a:r>
              <a:rPr lang="en-US"/>
              <a:t>1001b = 9</a:t>
            </a:r>
            <a:endParaRPr lang="en-US"/>
          </a:p>
          <a:p>
            <a:pPr lvl="1"/>
            <a:r>
              <a:rPr lang="en-US"/>
              <a:t>1001000b = 72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r>
              <a:rPr lang="en-US"/>
              <a:t>Example: 1001b &lt;&lt; 3</a:t>
            </a:r>
            <a:endParaRPr lang="en-US"/>
          </a:p>
          <a:p>
            <a:pPr lvl="1"/>
            <a:r>
              <a:rPr lang="en-US"/>
              <a:t>“Shift 1001b 3 bits to the left”</a:t>
            </a:r>
            <a:endParaRPr lang="en-US"/>
          </a:p>
          <a:p>
            <a:pPr lvl="1"/>
            <a:r>
              <a:rPr lang="en-US"/>
              <a:t>1001000b</a:t>
            </a:r>
            <a:endParaRPr lang="en-US"/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  <a:endParaRPr lang="en-US" sz="2800" baseline="30000"/>
          </a:p>
          <a:p>
            <a:pPr lvl="1"/>
            <a:r>
              <a:rPr lang="en-US"/>
              <a:t>1001b = 9</a:t>
            </a:r>
            <a:endParaRPr lang="en-US"/>
          </a:p>
          <a:p>
            <a:pPr lvl="1"/>
            <a:r>
              <a:rPr lang="en-US"/>
              <a:t>1001000b = 72</a:t>
            </a:r>
            <a:endParaRPr lang="en-US"/>
          </a:p>
          <a:p>
            <a:pPr lvl="1"/>
            <a:r>
              <a:rPr lang="en-US"/>
              <a:t>9 * 8 = 72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r>
              <a:rPr lang="en-US"/>
              <a:t>Example: 1001b &lt;&lt; 3</a:t>
            </a:r>
            <a:endParaRPr lang="en-US"/>
          </a:p>
          <a:p>
            <a:pPr lvl="1"/>
            <a:r>
              <a:rPr lang="en-US"/>
              <a:t>“Shift 1001b 3 bits to the left”</a:t>
            </a:r>
            <a:endParaRPr lang="en-US"/>
          </a:p>
          <a:p>
            <a:pPr lvl="1"/>
            <a:r>
              <a:rPr lang="en-US"/>
              <a:t>1001000b</a:t>
            </a:r>
            <a:endParaRPr lang="en-US"/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  <a:endParaRPr lang="en-US" sz="2800" baseline="30000"/>
          </a:p>
          <a:p>
            <a:pPr lvl="1"/>
            <a:r>
              <a:rPr lang="en-US"/>
              <a:t>1001b = 9</a:t>
            </a:r>
            <a:endParaRPr lang="en-US"/>
          </a:p>
          <a:p>
            <a:pPr lvl="1"/>
            <a:r>
              <a:rPr lang="en-US"/>
              <a:t>1001000b = 72</a:t>
            </a:r>
            <a:endParaRPr lang="en-US"/>
          </a:p>
          <a:p>
            <a:pPr lvl="1"/>
            <a:r>
              <a:rPr lang="en-US"/>
              <a:t>9 * 8 = 72</a:t>
            </a:r>
            <a:endParaRPr lang="en-US"/>
          </a:p>
          <a:p>
            <a:pPr lvl="1"/>
            <a:r>
              <a:rPr lang="en-US"/>
              <a:t>8 = 2</a:t>
            </a:r>
            <a:r>
              <a:rPr lang="en-US" baseline="30000"/>
              <a:t>3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Example: 1110b &lt;&lt; 4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Example: 1110b &lt;&lt; 4</a:t>
            </a:r>
            <a:endParaRPr lang="en-US"/>
          </a:p>
          <a:p>
            <a:pPr lvl="1"/>
            <a:r>
              <a:rPr lang="en-US"/>
              <a:t>“Shift 1110b four bits to the left”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Example: 1110b &lt;&lt; 4</a:t>
            </a:r>
            <a:endParaRPr lang="en-US"/>
          </a:p>
          <a:p>
            <a:pPr lvl="1"/>
            <a:r>
              <a:rPr lang="en-US"/>
              <a:t>“Shift 1110b four bits to the left”</a:t>
            </a:r>
            <a:endParaRPr lang="en-US"/>
          </a:p>
          <a:p>
            <a:pPr lvl="1"/>
            <a:r>
              <a:rPr lang="en-US"/>
              <a:t>1110</a:t>
            </a:r>
            <a:r>
              <a:rPr lang="en-US" b="1"/>
              <a:t>0000</a:t>
            </a:r>
            <a:r>
              <a:rPr lang="en-US"/>
              <a:t>b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101b &lt;&lt; 2</a:t>
            </a:r>
            <a:endParaRPr lang="en-US" sz="2400"/>
          </a:p>
          <a:p>
            <a:pPr lvl="1"/>
            <a:r>
              <a:rPr lang="en-US"/>
              <a:t>100110b &lt;&lt; 6</a:t>
            </a:r>
            <a:endParaRPr lang="en-US"/>
          </a:p>
          <a:p>
            <a:pPr lvl="1"/>
            <a:r>
              <a:rPr lang="en-US"/>
              <a:t>10101010b &lt;&lt; 3</a:t>
            </a:r>
            <a:endParaRPr lang="en-US"/>
          </a:p>
          <a:p>
            <a:pPr lvl="1"/>
            <a:r>
              <a:rPr lang="en-US"/>
              <a:t>1b &lt;&lt; 0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101b &lt;&lt; 2 = 101</a:t>
            </a:r>
            <a:r>
              <a:rPr lang="en-US" sz="2400" b="1"/>
              <a:t>00</a:t>
            </a:r>
            <a:r>
              <a:rPr lang="en-US" sz="2400"/>
              <a:t>b</a:t>
            </a:r>
            <a:endParaRPr lang="en-US" sz="2000"/>
          </a:p>
          <a:p>
            <a:pPr lvl="1"/>
            <a:r>
              <a:rPr lang="en-US"/>
              <a:t>100110b &lt;&lt; 6</a:t>
            </a:r>
            <a:endParaRPr lang="en-US"/>
          </a:p>
          <a:p>
            <a:pPr lvl="1"/>
            <a:r>
              <a:rPr lang="en-US"/>
              <a:t>10101010b &lt;&lt; 3</a:t>
            </a:r>
            <a:endParaRPr lang="en-US"/>
          </a:p>
          <a:p>
            <a:pPr lvl="1"/>
            <a:r>
              <a:rPr lang="en-US"/>
              <a:t>1b &lt;&lt; 0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101b &lt;&lt; 2 = 101</a:t>
            </a:r>
            <a:r>
              <a:rPr lang="en-US" sz="2400"/>
              <a:t>00b</a:t>
            </a:r>
            <a:endParaRPr lang="en-US" sz="2000"/>
          </a:p>
          <a:p>
            <a:pPr lvl="1"/>
            <a:r>
              <a:rPr lang="en-US"/>
              <a:t>100110b &lt;&lt; 6 = 100110</a:t>
            </a:r>
            <a:r>
              <a:rPr lang="en-US" b="1"/>
              <a:t>000000</a:t>
            </a:r>
            <a:r>
              <a:rPr lang="en-US"/>
              <a:t>b</a:t>
            </a:r>
            <a:endParaRPr lang="en-US"/>
          </a:p>
          <a:p>
            <a:pPr lvl="1"/>
            <a:r>
              <a:rPr lang="en-US"/>
              <a:t>10101010b &lt;&lt; 3</a:t>
            </a:r>
            <a:endParaRPr lang="en-US"/>
          </a:p>
          <a:p>
            <a:pPr lvl="1"/>
            <a:r>
              <a:rPr lang="en-US"/>
              <a:t>1b &lt;&lt; 0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101b &lt;&lt; 2 = 101</a:t>
            </a:r>
            <a:r>
              <a:rPr lang="en-US" sz="2400"/>
              <a:t>00b</a:t>
            </a:r>
            <a:endParaRPr lang="en-US" sz="2000"/>
          </a:p>
          <a:p>
            <a:pPr lvl="1"/>
            <a:r>
              <a:rPr lang="en-US"/>
              <a:t>100110b &lt;&lt; 6 = 100110</a:t>
            </a:r>
            <a:r>
              <a:rPr lang="en-US"/>
              <a:t>000000b</a:t>
            </a:r>
            <a:endParaRPr lang="en-US"/>
          </a:p>
          <a:p>
            <a:pPr lvl="1"/>
            <a:r>
              <a:rPr lang="en-US"/>
              <a:t>10101010b &lt;&lt; 3 = 10101010</a:t>
            </a:r>
            <a:r>
              <a:rPr lang="en-US" b="1"/>
              <a:t>000b</a:t>
            </a:r>
            <a:endParaRPr lang="en-US"/>
          </a:p>
          <a:p>
            <a:pPr lvl="1"/>
            <a:r>
              <a:rPr lang="en-US"/>
              <a:t>1b &lt;&lt; 0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p>
            <a:r>
              <a:rPr lang="en-US"/>
              <a:t>Operators to discuss:</a:t>
            </a:r>
            <a:endParaRPr lang="en-US"/>
          </a:p>
          <a:p>
            <a:pPr lvl="1"/>
            <a:r>
              <a:rPr lang="en-US"/>
              <a:t>Left shift</a:t>
            </a:r>
            <a:endParaRPr lang="en-US"/>
          </a:p>
          <a:p>
            <a:pPr lvl="1"/>
            <a:r>
              <a:rPr lang="en-US"/>
              <a:t>Right shift</a:t>
            </a:r>
            <a:endParaRPr lang="en-US"/>
          </a:p>
          <a:p>
            <a:pPr lvl="1"/>
            <a:r>
              <a:rPr lang="en-US"/>
              <a:t>Bitwise AND</a:t>
            </a:r>
            <a:endParaRPr lang="en-US"/>
          </a:p>
          <a:p>
            <a:pPr lvl="1"/>
            <a:r>
              <a:rPr lang="en-US"/>
              <a:t>Bitwise OR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101b &lt;&lt; 2 = 101</a:t>
            </a:r>
            <a:r>
              <a:rPr lang="en-US" sz="2400"/>
              <a:t>00b</a:t>
            </a:r>
            <a:endParaRPr lang="en-US" sz="2000"/>
          </a:p>
          <a:p>
            <a:pPr lvl="1"/>
            <a:r>
              <a:rPr lang="en-US"/>
              <a:t>100110b &lt;&lt; 6 = 100110</a:t>
            </a:r>
            <a:r>
              <a:rPr lang="en-US"/>
              <a:t>000000b</a:t>
            </a:r>
            <a:endParaRPr lang="en-US"/>
          </a:p>
          <a:p>
            <a:pPr lvl="1"/>
            <a:r>
              <a:rPr lang="en-US"/>
              <a:t>10101010b &lt;&lt; 3 = 10101010</a:t>
            </a:r>
            <a:r>
              <a:rPr lang="en-US"/>
              <a:t>000b</a:t>
            </a:r>
            <a:endParaRPr lang="en-US"/>
          </a:p>
          <a:p>
            <a:pPr lvl="1"/>
            <a:r>
              <a:rPr lang="en-US"/>
              <a:t>1b &lt;&lt; 0 = 1b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Example: 11001010b &gt;&gt; 4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Example: 11001010b &gt;&gt; 4</a:t>
            </a:r>
            <a:endParaRPr lang="en-US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“Shift 11001010b four bits to the right”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Example: 11001010b &gt;&gt; 4</a:t>
            </a:r>
            <a:endParaRPr lang="en-US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“Shift 11001010b four bits to the right”</a:t>
            </a:r>
            <a:endParaRPr lang="en-US"/>
          </a:p>
          <a:p>
            <a:pPr lvl="1"/>
            <a:r>
              <a:rPr lang="en-US"/>
              <a:t>1100b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>
                <a:sym typeface="+mn-ea"/>
              </a:rPr>
              <a:t>Example: 101111b &gt;&gt; 3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>
                <a:sym typeface="+mn-ea"/>
              </a:rPr>
              <a:t>Example: 101111b &gt;&gt; 3</a:t>
            </a:r>
            <a:endParaRPr lang="en-US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“Shift 101111b three bits to the right”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>
                <a:sym typeface="+mn-ea"/>
              </a:rPr>
              <a:t>Example: 101111b &gt;&gt; 3</a:t>
            </a:r>
            <a:endParaRPr lang="en-US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“Shift 101111b three bits to the right”</a:t>
            </a:r>
            <a:endParaRPr lang="en-US"/>
          </a:p>
          <a:p>
            <a:pPr lvl="1"/>
            <a:r>
              <a:rPr lang="en-US"/>
              <a:t>101b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11110010b &gt;&gt; 6</a:t>
            </a:r>
            <a:endParaRPr lang="en-US" sz="2400"/>
          </a:p>
          <a:p>
            <a:pPr lvl="1"/>
            <a:r>
              <a:rPr lang="en-US" sz="2400"/>
              <a:t>1001b &gt;&gt; 3</a:t>
            </a:r>
            <a:endParaRPr lang="en-US" sz="2400"/>
          </a:p>
          <a:p>
            <a:pPr lvl="1"/>
            <a:r>
              <a:rPr lang="en-US" sz="2400"/>
              <a:t>1100101010011000 &gt;&gt; 10</a:t>
            </a:r>
            <a:endParaRPr lang="en-US" sz="2400"/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  <a:endParaRPr lang="en-US" sz="2400"/>
          </a:p>
          <a:p>
            <a:pPr lvl="1"/>
            <a:r>
              <a:rPr lang="en-US" sz="2400"/>
              <a:t>1001b &gt;&gt; 3</a:t>
            </a:r>
            <a:endParaRPr lang="en-US" sz="2400"/>
          </a:p>
          <a:p>
            <a:pPr lvl="1"/>
            <a:r>
              <a:rPr lang="en-US" sz="2400"/>
              <a:t>1100101010011000 &gt;&gt; 10</a:t>
            </a:r>
            <a:endParaRPr lang="en-US" sz="2400"/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  <a:endParaRPr lang="en-US" sz="2400"/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  <a:endParaRPr lang="en-US" sz="2400"/>
          </a:p>
          <a:p>
            <a:pPr lvl="1"/>
            <a:r>
              <a:rPr lang="en-US" sz="2400"/>
              <a:t>1100101010011000 &gt;&gt; 10</a:t>
            </a:r>
            <a:endParaRPr lang="en-US" sz="2400"/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  <a:endParaRPr lang="en-US" sz="2400"/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  <a:endParaRPr lang="en-US" sz="2400"/>
          </a:p>
          <a:p>
            <a:pPr lvl="1"/>
            <a:r>
              <a:rPr lang="en-US" sz="2400"/>
              <a:t>110010</a:t>
            </a:r>
            <a:r>
              <a:rPr lang="en-US" sz="2400" strike="sngStrike"/>
              <a:t>1010011000</a:t>
            </a:r>
            <a:r>
              <a:rPr lang="en-US" sz="2400"/>
              <a:t> &gt;&gt; 10 = 110010b</a:t>
            </a:r>
            <a:endParaRPr lang="en-US" sz="2400"/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  <a:endParaRPr lang="en-US"/>
          </a:p>
          <a:p>
            <a:r>
              <a:rPr lang="en-US"/>
              <a:t>Evaluate the following:</a:t>
            </a:r>
            <a:endParaRPr lang="en-US"/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  <a:endParaRPr lang="en-US" sz="2400"/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  <a:endParaRPr lang="en-US" sz="2400"/>
          </a:p>
          <a:p>
            <a:pPr lvl="1"/>
            <a:r>
              <a:rPr lang="en-US" sz="2400"/>
              <a:t>110010</a:t>
            </a:r>
            <a:r>
              <a:rPr lang="en-US" sz="2400" strike="sngStrike"/>
              <a:t>1010011000</a:t>
            </a:r>
            <a:r>
              <a:rPr lang="en-US" sz="2400"/>
              <a:t> &gt;&gt; 10 = 110010b</a:t>
            </a:r>
            <a:endParaRPr lang="en-US" sz="2400"/>
          </a:p>
          <a:p>
            <a:pPr lvl="1"/>
            <a:r>
              <a:rPr lang="en-US" sz="2400"/>
              <a:t>0</a:t>
            </a:r>
            <a:r>
              <a:rPr lang="en-US" sz="2400" strike="sngStrike"/>
              <a:t>1</a:t>
            </a:r>
            <a:r>
              <a:rPr lang="en-US" sz="2400"/>
              <a:t>b &gt;&gt; 1 = 0b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  <a:endParaRPr lang="en-US"/>
          </a:p>
          <a:p>
            <a:pPr lvl="1"/>
            <a:r>
              <a:rPr lang="en-US"/>
              <a:t>Syntax: [binary string 1] &amp; [binary string 2]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  <a:endParaRPr lang="en-US"/>
          </a:p>
          <a:p>
            <a:pPr lvl="1"/>
            <a:r>
              <a:rPr lang="en-US"/>
              <a:t>Syntax: [binary string 1] &amp; [binary string 2]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1101b &amp; 100b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1101b &amp; 100b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1101b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100b</a:t>
            </a:r>
            <a:endParaRPr lang="en-US" b="1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Write the binary strings vertically stacked 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1101b &amp; 100b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100b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Pad with 0’s so binary strings are aligned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1101b &amp; 100b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0b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Write the result of ANDing the 0-position bits underneath the 0-position bit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1101b &amp; 100b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00b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  <a:endParaRPr lang="en-US" b="1"/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1101b &amp; 100b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100b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  <a:endParaRPr lang="en-US" b="1"/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1101b &amp; 100b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>
                <a:sym typeface="+mn-ea"/>
              </a:rPr>
              <a:t>So, 1101b &amp; 100b = 0100b</a:t>
            </a: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  <a:endParaRPr lang="en-US" b="1"/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11100111b &amp; 1010001b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11100111b &amp; 1010001b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1010001b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Write the binary strings vertically stacked 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11100111b &amp; 1010001b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1010001b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Pad with 0’s so binary strings are aligned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11100111b &amp; 1010001b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Write the result of ANDing the 0-position bits underneath the 0-position bit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11100111b &amp; 1010001b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  <a:endParaRPr lang="en-US" b="1"/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11100111b &amp; 1010001b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001b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  <a:endParaRPr lang="en-US" b="1"/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r>
              <a:rPr lang="en-US"/>
              <a:t>Example: 1001b &lt;&lt; 3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11100111b &amp; 1010001b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0001b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  <a:endParaRPr lang="en-US" b="1"/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11100111b &amp; 1010001b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00001b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  <a:endParaRPr lang="en-US" b="1"/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11100111b &amp; 1010001b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000001b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  <a:endParaRPr lang="en-US" b="1"/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11100111b &amp; 1010001b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1000001b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  <a:endParaRPr lang="en-US" b="1"/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11100111b &amp; 1010001b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01000001b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>
                <a:sym typeface="+mn-ea"/>
              </a:rPr>
              <a:t>So, </a:t>
            </a:r>
            <a:r>
              <a:rPr lang="en-US">
                <a:sym typeface="+mn-ea"/>
              </a:rPr>
              <a:t>11100111b &amp; 1010001b = 01000001b</a:t>
            </a: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Evaluate the following:</a:t>
            </a:r>
            <a:endParaRPr lang="en-US"/>
          </a:p>
          <a:p>
            <a:pPr marL="457200" lvl="1" indent="0">
              <a:buNone/>
            </a:pPr>
            <a:r>
              <a:rPr lang="en-US">
                <a:sym typeface="+mn-ea"/>
              </a:rPr>
              <a:t>1010b &amp; 101b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110110b &amp; 100b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1011101101b &amp; 10100111b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111111b &amp; 101b 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Evaluate the following:</a:t>
            </a:r>
            <a:endParaRPr lang="en-US"/>
          </a:p>
          <a:p>
            <a:pPr marL="457200" lvl="1" indent="0">
              <a:buNone/>
            </a:pPr>
            <a:r>
              <a:rPr lang="en-US">
                <a:sym typeface="+mn-ea"/>
              </a:rPr>
              <a:t>1010b &amp; 101b = 0000b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110110b &amp; 100b = 100b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1011101101b &amp; 10100111b = 10100101b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111111b &amp; 101b = 101b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lang="en-US" b="1"/>
              <a:t>Bitwise OR</a:t>
            </a:r>
            <a:r>
              <a:rPr lang="en-US"/>
              <a:t> is an operation wherein each bit in two binary strings are ORed together to create a third binary string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lang="en-US" b="1"/>
              <a:t>Bitwise OR </a:t>
            </a:r>
            <a:r>
              <a:rPr lang="en-US"/>
              <a:t>is an operation wherein each bit in two binary strings are ORed together to create a third binary string</a:t>
            </a:r>
            <a:endParaRPr lang="en-US"/>
          </a:p>
          <a:p>
            <a:pPr lvl="1"/>
            <a:r>
              <a:rPr lang="en-US"/>
              <a:t>Syntax: [binary string 1] | [binary string 2]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lang="en-US" b="1"/>
              <a:t>Bitwise OR</a:t>
            </a:r>
            <a:r>
              <a:rPr lang="en-US"/>
              <a:t> is an operation wherein each bit in two binary strings are ORed together to create a third binary string</a:t>
            </a:r>
            <a:endParaRPr lang="en-US"/>
          </a:p>
          <a:p>
            <a:pPr lvl="1"/>
            <a:r>
              <a:rPr lang="en-US"/>
              <a:t>Syntax: [binary string 1] | [binary string 2]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ORing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r>
              <a:rPr lang="en-US"/>
              <a:t>Example: 1001b &lt;&lt; 3</a:t>
            </a:r>
            <a:endParaRPr lang="en-US"/>
          </a:p>
          <a:p>
            <a:pPr lvl="1"/>
            <a:r>
              <a:rPr lang="en-US"/>
              <a:t>“Shift 1001b 3 bits to the left”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Example: 1101b | 100b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ORing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Evaluate the following:</a:t>
            </a:r>
            <a:endParaRPr lang="en-US"/>
          </a:p>
          <a:p>
            <a:pPr marL="457200" lvl="1" indent="0">
              <a:buNone/>
            </a:pPr>
            <a:r>
              <a:rPr lang="en-US">
                <a:sym typeface="+mn-ea"/>
              </a:rPr>
              <a:t>1010b &amp; 101b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110110b &amp; 100b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1011101101b &amp; 10100111b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111111b &amp; 101b 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Evaluate the following:</a:t>
            </a:r>
            <a:endParaRPr lang="en-US"/>
          </a:p>
          <a:p>
            <a:pPr marL="457200" lvl="1" indent="0">
              <a:buNone/>
            </a:pPr>
            <a:r>
              <a:rPr lang="en-US">
                <a:sym typeface="+mn-ea"/>
              </a:rPr>
              <a:t>1010b &amp; 101b = 0000b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110110b &amp; 100b = 100b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1011101101b &amp; 10100111b = 10100101b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111111b &amp; 101b = 101b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/>
                <a:gridCol w="783590"/>
                <a:gridCol w="11995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r>
              <a:rPr lang="en-US"/>
              <a:t>Example: 1001b &lt;&lt; 3</a:t>
            </a:r>
            <a:endParaRPr lang="en-US"/>
          </a:p>
          <a:p>
            <a:pPr lvl="1"/>
            <a:r>
              <a:rPr lang="en-US"/>
              <a:t>“Shift 1001b 3 bits to the left”</a:t>
            </a:r>
            <a:endParaRPr lang="en-US"/>
          </a:p>
          <a:p>
            <a:pPr lvl="1"/>
            <a:r>
              <a:rPr lang="en-US"/>
              <a:t>1001</a:t>
            </a:r>
            <a:r>
              <a:rPr lang="en-US" b="1"/>
              <a:t>000</a:t>
            </a:r>
            <a:r>
              <a:rPr lang="en-US"/>
              <a:t>b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r>
              <a:rPr lang="en-US"/>
              <a:t>Example: 1001b &lt;&lt; 3</a:t>
            </a:r>
            <a:endParaRPr lang="en-US"/>
          </a:p>
          <a:p>
            <a:pPr lvl="1"/>
            <a:r>
              <a:rPr lang="en-US"/>
              <a:t>“Shift 1001b 3 bits to the left”</a:t>
            </a:r>
            <a:endParaRPr lang="en-US"/>
          </a:p>
          <a:p>
            <a:pPr lvl="1"/>
            <a:r>
              <a:rPr lang="en-US"/>
              <a:t>1001000b</a:t>
            </a:r>
            <a:endParaRPr lang="en-US"/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  <a:endParaRPr lang="en-US" sz="2800" baseline="30000"/>
          </a:p>
          <a:p>
            <a:pPr marL="0" lv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  <a:endParaRPr lang="en-US"/>
          </a:p>
          <a:p>
            <a:r>
              <a:rPr lang="en-US"/>
              <a:t>Syntax: [binary value] &lt;&lt; [shift amount]</a:t>
            </a:r>
            <a:endParaRPr lang="en-US"/>
          </a:p>
          <a:p>
            <a:r>
              <a:rPr lang="en-US"/>
              <a:t>Example: 1001b &lt;&lt; 3</a:t>
            </a:r>
            <a:endParaRPr lang="en-US"/>
          </a:p>
          <a:p>
            <a:pPr lvl="1"/>
            <a:r>
              <a:rPr lang="en-US"/>
              <a:t>“Shift 1001b 3 bits to the left”</a:t>
            </a:r>
            <a:endParaRPr lang="en-US"/>
          </a:p>
          <a:p>
            <a:pPr lvl="1"/>
            <a:r>
              <a:rPr lang="en-US"/>
              <a:t>1001000b</a:t>
            </a:r>
            <a:endParaRPr lang="en-US"/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  <a:endParaRPr lang="en-US" sz="2800" baseline="30000"/>
          </a:p>
          <a:p>
            <a:pPr lvl="1"/>
            <a:r>
              <a:rPr lang="en-US"/>
              <a:t>1001b = 9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12721</Words>
  <Application>WPS Presentation</Application>
  <PresentationFormat>Widescreen</PresentationFormat>
  <Paragraphs>1560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Rounded MT Bold</vt:lpstr>
      <vt:lpstr>Courier New</vt:lpstr>
      <vt:lpstr>Office Theme</vt:lpstr>
      <vt:lpstr>Lecture 5</vt:lpstr>
      <vt:lpstr>Introduction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Mr. Gross</dc:creator>
  <cp:lastModifiedBy>Mr. Gross</cp:lastModifiedBy>
  <cp:revision>3</cp:revision>
  <dcterms:created xsi:type="dcterms:W3CDTF">2023-09-04T19:38:00Z</dcterms:created>
  <dcterms:modified xsi:type="dcterms:W3CDTF">2023-09-04T20:32:38Z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2E04214F42434CDB9525D5139FE4171D_11</vt:lpwstr>
  </property>
  <property fmtid="{D5CDD505-2E9C-101B-9397-08002B2CF9AE}" pid="3" name="KSOProductBuildVer">
    <vt:lpwstr>1033-12.2.0.13110</vt:lpwstr>
  </property>
</Properties>
</file>