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1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Hello Java!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Primitives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838200" y="1467485"/>
          <a:ext cx="1051560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Range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byte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bit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-128 to 127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short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bit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-32768 to 32767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int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bit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-2,147,483,648 to 2,147,483,647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long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bit integer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-2</a:t>
                      </a:r>
                      <a:r>
                        <a:rPr lang="en-US" baseline="30000"/>
                        <a:t>63 </a:t>
                      </a:r>
                      <a:r>
                        <a:rPr lang="en-US"/>
                        <a:t>to 2</a:t>
                      </a:r>
                      <a:r>
                        <a:rPr lang="en-US" baseline="30000"/>
                        <a:t>63 </a:t>
                      </a:r>
                      <a:r>
                        <a:rPr lang="en-US"/>
                        <a:t>- 1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float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bit floating point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 significant digits (10</a:t>
                      </a:r>
                      <a:r>
                        <a:rPr lang="en-US" baseline="30000"/>
                        <a:t>-46 </a:t>
                      </a:r>
                      <a:r>
                        <a:rPr lang="en-US"/>
                        <a:t>to 10</a:t>
                      </a:r>
                      <a:r>
                        <a:rPr lang="en-US" baseline="30000"/>
                        <a:t>38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double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bit floating point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 significant digits (10</a:t>
                      </a:r>
                      <a:r>
                        <a:rPr lang="en-US" baseline="30000"/>
                        <a:t>-324</a:t>
                      </a:r>
                      <a:r>
                        <a:rPr lang="en-US"/>
                        <a:t> to 10</a:t>
                      </a:r>
                      <a:r>
                        <a:rPr lang="en-US" baseline="30000"/>
                        <a:t>308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char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Unicode character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boolean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 variable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true</a:t>
                      </a:r>
                      <a:r>
                        <a:rPr lang="en-US"/>
                        <a:t> or </a:t>
                      </a: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false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Primitives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Integer values are representable in octal, decimal, and hexadecimal:</a:t>
            </a:r>
            <a:endParaRPr lang="en-US"/>
          </a:p>
          <a:p>
            <a:pPr lvl="1"/>
            <a:r>
              <a:rPr lang="en-US"/>
              <a:t>Octal is base 8: 			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0value</a:t>
            </a:r>
            <a:endParaRPr lang="en-US"/>
          </a:p>
          <a:p>
            <a:pPr lvl="1"/>
            <a:r>
              <a:rPr lang="en-US"/>
              <a:t>Decimal is base 10:		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value</a:t>
            </a:r>
            <a:endParaRPr lang="en-US"/>
          </a:p>
          <a:p>
            <a:pPr lvl="1"/>
            <a:r>
              <a:rPr lang="en-US"/>
              <a:t>Hexadecimal is base 16: 	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0xvalue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>
                <a:cs typeface="+mn-lt"/>
              </a:rPr>
              <a:t>Characters (letters) are enclosed in single quotes ( ‘ ):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To represent A: ‘A’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To represent r: ‘r’</a:t>
            </a:r>
            <a:endParaRPr lang="en-US">
              <a:cs typeface="+mn-lt"/>
            </a:endParaRPr>
          </a:p>
          <a:p>
            <a:pPr lvl="0"/>
            <a:r>
              <a:rPr lang="en-US">
                <a:cs typeface="+mn-lt"/>
              </a:rPr>
              <a:t>Escape sequences are special characters: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To represent a single quote ‘: ‘ \’ ’, escape character = \’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To break and start writing on a newline (the newline character): ‘\n’ escape character = \n 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To represent a backslash \: ‘\\’ escape character = \\</a:t>
            </a:r>
            <a:endParaRPr lang="en-US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Primitives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838200" y="1825625"/>
            <a:ext cx="10922635" cy="4351655"/>
          </a:xfrm>
        </p:spPr>
        <p:txBody>
          <a:bodyPr>
            <a:normAutofit lnSpcReduction="10000"/>
          </a:bodyPr>
          <a:p>
            <a:r>
              <a:rPr lang="en-US">
                <a:cs typeface="+mn-lt"/>
              </a:rPr>
              <a:t>Primitives (and later, objects) can be stored in variables, and the act of creating them is known as declaring</a:t>
            </a:r>
            <a:endParaRPr lang="en-US">
              <a:cs typeface="+mn-lt"/>
            </a:endParaRPr>
          </a:p>
          <a:p>
            <a:r>
              <a:rPr lang="en-US">
                <a:cs typeface="+mn-lt"/>
              </a:rPr>
              <a:t>Variable declaration syntax: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TYPE NAME = VALUE;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TYPE: the type of the variable (int, boolean, etc.)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NAME: the name of the variable, known as the identifier*</a:t>
            </a:r>
            <a:endParaRPr lang="en-US">
              <a:cs typeface="+mn-lt"/>
            </a:endParaRPr>
          </a:p>
          <a:p>
            <a:pPr lvl="1"/>
            <a:r>
              <a:rPr lang="en-US">
                <a:cs typeface="+mn-lt"/>
              </a:rPr>
              <a:t>VALUE: the initial value of the variable</a:t>
            </a:r>
            <a:endParaRPr lang="en-US">
              <a:cs typeface="+mn-lt"/>
            </a:endParaRPr>
          </a:p>
          <a:p>
            <a:pPr lvl="0"/>
            <a:r>
              <a:rPr lang="en-US">
                <a:cs typeface="+mn-lt"/>
              </a:rPr>
              <a:t>A variable can also be declared without an initial value: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TYPE NAME;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>
                <a:cs typeface="+mn-lt"/>
                <a:sym typeface="+mn-ea"/>
              </a:rPr>
              <a:t>Identifier criteria: </a:t>
            </a:r>
            <a:r>
              <a:rPr lang="en-US" sz="2400">
                <a:cs typeface="+mn-lt"/>
                <a:sym typeface="+mn-ea"/>
              </a:rPr>
              <a:t>(Underscore or letter)(underscores, letters, or numbers) </a:t>
            </a:r>
            <a:endParaRPr lang="en-US" sz="2400">
              <a:cs typeface="+mn-lt"/>
              <a:sym typeface="+mn-ea"/>
            </a:endParaRPr>
          </a:p>
          <a:p>
            <a:pPr lvl="0"/>
            <a:r>
              <a:rPr lang="en-US">
                <a:cs typeface="+mn-lt"/>
                <a:sym typeface="+mn-ea"/>
              </a:rPr>
              <a:t>Reserved words (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  <a:sym typeface="+mn-ea"/>
              </a:rPr>
              <a:t>int, class, function</a:t>
            </a:r>
            <a:r>
              <a:rPr lang="en-US">
                <a:cs typeface="+mn-lt"/>
                <a:sym typeface="+mn-ea"/>
              </a:rPr>
              <a:t>) cannot be used as identifiers</a:t>
            </a:r>
            <a:endParaRPr lang="en-US">
              <a:cs typeface="+mn-lt"/>
              <a:sym typeface="+mn-ea"/>
            </a:endParaRPr>
          </a:p>
          <a:p>
            <a:pPr lvl="0"/>
            <a:r>
              <a:rPr lang="en-US">
                <a:cs typeface="+mn-lt"/>
                <a:sym typeface="+mn-ea"/>
              </a:rPr>
              <a:t>Identifiers are case sensitive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Primitives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314325" y="2086610"/>
            <a:ext cx="11272520" cy="3422015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p>
            <a:endParaRPr lang="en-US"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// integer variable with value 10 named myInt</a:t>
            </a:r>
            <a:endParaRPr lang="en-US"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myInt = 10;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// character variable with value f named yourGrade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char yourGrade = ‘f’;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// boolean variable with value false named ninePlusTenIs21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boolean ninePlusTenIs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21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 = (9 + 10) == 21;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Operations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Operations act on variables and constants via expressions</a:t>
            </a:r>
            <a:endParaRPr lang="en-US"/>
          </a:p>
          <a:p>
            <a:r>
              <a:rPr lang="en-US"/>
              <a:t>Operations to discuss:</a:t>
            </a:r>
            <a:endParaRPr lang="en-US"/>
          </a:p>
          <a:p>
            <a:pPr lvl="1"/>
            <a:r>
              <a:rPr lang="en-US"/>
              <a:t>Assignment operators</a:t>
            </a:r>
            <a:endParaRPr lang="en-US"/>
          </a:p>
          <a:p>
            <a:pPr lvl="1"/>
            <a:r>
              <a:rPr lang="en-US"/>
              <a:t>Binary arithmetic operators</a:t>
            </a:r>
            <a:endParaRPr lang="en-US"/>
          </a:p>
          <a:p>
            <a:pPr lvl="1"/>
            <a:r>
              <a:rPr lang="en-US"/>
              <a:t>Unary operators</a:t>
            </a:r>
            <a:endParaRPr lang="en-US"/>
          </a:p>
          <a:p>
            <a:pPr lvl="1"/>
            <a:r>
              <a:rPr lang="en-US"/>
              <a:t>Type conversions</a:t>
            </a:r>
            <a:endParaRPr lang="en-US"/>
          </a:p>
          <a:p>
            <a:pPr lvl="1"/>
            <a:r>
              <a:rPr lang="en-US"/>
              <a:t>Relational and Equality operators</a:t>
            </a:r>
            <a:endParaRPr lang="en-US"/>
          </a:p>
          <a:p>
            <a:pPr lvl="1"/>
            <a:r>
              <a:rPr lang="en-US"/>
              <a:t>Logical operators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6590" y="365125"/>
            <a:ext cx="11142345" cy="1325880"/>
          </a:xfrm>
        </p:spPr>
        <p:txBody>
          <a:bodyPr>
            <a:normAutofit fontScale="90000"/>
          </a:bodyPr>
          <a:p>
            <a:r>
              <a:rPr lang="en-US"/>
              <a:t>Basic Operations - Assignment and </a:t>
            </a:r>
            <a:r>
              <a:rPr lang="en-US">
                <a:sym typeface="+mn-ea"/>
              </a:rPr>
              <a:t>Binary Arithmetic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15645" y="1494155"/>
          <a:ext cx="1076071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185"/>
                <a:gridCol w="1067435"/>
                <a:gridCol w="4177665"/>
                <a:gridCol w="3654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Assignment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Basic Assignment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Assigns the value b to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int a = 10; // a = 10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Additive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+=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Assigns the value a + b to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+= 4;     // a = 14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Subtractive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-=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Assigns the value a - b to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-= 6;     // a = 8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Multiplicative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*=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Assigns the value a * b to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*= 3;     // a = 24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Divisive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/=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Assigns the integer part of a / b to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/= 7;     // a = 3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Remainder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%=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Assigns the integer remainder of a / b to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%= 2;     // a = 1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15645" y="4368800"/>
            <a:ext cx="107022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/ is not arithmetic division; it is integer division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 / b is only the integer part; whatever remainder exists is “chopped off”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7 / 2 = 3		14 / 3 = 4	16 / 2 = 8	33/ 9 = 3	12 / 0 = error!	</a:t>
            </a:r>
            <a:endParaRPr 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/>
              <a:t>% is the remainder operation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 % b (a modulo b)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7 % 2 = 1	14 % 3 = 2	16 % 2 = 0	33 % 9 = 6	12 % 0 = error!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Operations - Unary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15645" y="1494155"/>
          <a:ext cx="10906125" cy="254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185"/>
                <a:gridCol w="1242060"/>
                <a:gridCol w="4003040"/>
                <a:gridCol w="3799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Assignment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negative integer value of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int a = -(10); // a = -10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!a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The opposite of a binary 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int b = !false // b = true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Increment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a++ or ++a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One more than a, done before or after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int c = 10; // a = -10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= ++c; // a = 11, c = 11 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= c++; // a = 11, c = 12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Decrement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a-- or --a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 less than a, done before or after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c = 10; // a = 11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= --c; // a = 9, c = 9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= c--; // a = 9, c = 8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Bitwise Complement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Flips the bits of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//        4 = 0...0100b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a = ~4 // a = 1...1011b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Operations - Type Conversion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/>
              <a:t>Type conversion creates a temporary representation of data in another data type</a:t>
            </a:r>
            <a:endParaRPr lang="en-US"/>
          </a:p>
          <a:p>
            <a:r>
              <a:rPr lang="en-US"/>
              <a:t>Typically used in one-off calculations</a:t>
            </a:r>
            <a:endParaRPr lang="en-US"/>
          </a:p>
          <a:p>
            <a:endParaRPr lang="en-US"/>
          </a:p>
        </p:txBody>
      </p:sp>
      <p:sp>
        <p:nvSpPr>
          <p:cNvPr id="6" name="Content Placeholder 1"/>
          <p:cNvSpPr/>
          <p:nvPr/>
        </p:nvSpPr>
        <p:spPr>
          <a:xfrm>
            <a:off x="314325" y="3355975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a = 12;			// create first integer variable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b = 5;			// create second integer variable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float c = a / b;		// store decimal result of division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 					// c = 2.0 (integer division)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c = (float) a / b;	// a is decimal before division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 					// c = 2.4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double decimal = 12d;	// decimal = 12.0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Operations - Equality and Relational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15645" y="1691005"/>
          <a:ext cx="1090612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185"/>
                <a:gridCol w="1242060"/>
                <a:gridCol w="4003040"/>
                <a:gridCol w="3799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Assignment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Equality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==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equals b, false otherwise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7 == 7 // true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Inequality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!=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does not equal b,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7 != 7 // false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Less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&lt;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is less than b,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7 &lt; 7 // false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Greater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&gt;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is greater than b,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7 &gt; 7 // false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Less Than Or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&lt;=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is less than or equal to b,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7 &lt;= 7 // true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Greater Than Or Equal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&gt;=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is greater than or equal to b,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7 &gt;= 7 // true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Operations - Logical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15645" y="1691005"/>
          <a:ext cx="10906125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185"/>
                <a:gridCol w="1242060"/>
                <a:gridCol w="4332605"/>
                <a:gridCol w="34702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Assignment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Logical 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&amp;&amp;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both a and b are true, false otherwise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true &amp;&amp; false // false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Logical 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||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at least one of a or b are true,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true || false // true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Logical XOR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^ 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at most one of a or b are true, “ 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true ^ false  // true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Logical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!a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true if a is false, false if a is true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charset="0"/>
                          <a:cs typeface="Courier New" panose="02070309020205020404" charset="0"/>
                        </a:rPr>
                        <a:t>!true         // false</a:t>
                      </a:r>
                      <a:endParaRPr lang="en-US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History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 1.0 released in 1996</a:t>
            </a:r>
            <a:endParaRPr lang="en-US"/>
          </a:p>
          <a:p>
            <a:r>
              <a:rPr lang="en-US"/>
              <a:t>Popularity and Adoptability</a:t>
            </a:r>
            <a:endParaRPr lang="en-US"/>
          </a:p>
          <a:p>
            <a:r>
              <a:rPr lang="en-US">
                <a:sym typeface="+mn-ea"/>
              </a:rPr>
              <a:t>Write Once, Run Anywhere (WORA) vs Write Once, Compile Anywhere (WOCA)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Oftentimes, we want code to only execute when certain conditions are met, or we want code to run multiple times, or both</a:t>
            </a:r>
            <a:endParaRPr lang="en-US"/>
          </a:p>
          <a:p>
            <a:r>
              <a:rPr lang="en-US"/>
              <a:t>Conditional execution of code:</a:t>
            </a:r>
            <a:endParaRPr lang="en-US"/>
          </a:p>
          <a:p>
            <a:pPr lvl="1"/>
            <a:r>
              <a:rPr lang="en-US"/>
              <a:t>If</a:t>
            </a:r>
            <a:endParaRPr lang="en-US"/>
          </a:p>
          <a:p>
            <a:pPr lvl="1"/>
            <a:r>
              <a:rPr lang="en-US"/>
              <a:t>If-Else</a:t>
            </a:r>
            <a:endParaRPr lang="en-US"/>
          </a:p>
          <a:p>
            <a:pPr lvl="1"/>
            <a:r>
              <a:rPr lang="en-US"/>
              <a:t>Ternary Operator</a:t>
            </a:r>
            <a:endParaRPr lang="en-US"/>
          </a:p>
          <a:p>
            <a:pPr lvl="1"/>
            <a:r>
              <a:rPr lang="en-US"/>
              <a:t>If-Elseif-Else</a:t>
            </a:r>
            <a:endParaRPr lang="en-US"/>
          </a:p>
          <a:p>
            <a:pPr lvl="1"/>
            <a:r>
              <a:rPr lang="en-US"/>
              <a:t>Switch</a:t>
            </a:r>
            <a:endParaRPr lang="en-US"/>
          </a:p>
          <a:p>
            <a:pPr lvl="0"/>
            <a:r>
              <a:rPr lang="en-US" sz="2800"/>
              <a:t>Repetitive execution of code:</a:t>
            </a:r>
            <a:endParaRPr lang="en-US" sz="2800"/>
          </a:p>
          <a:p>
            <a:pPr lvl="1"/>
            <a:r>
              <a:rPr lang="en-US" sz="2400"/>
              <a:t>For</a:t>
            </a:r>
            <a:endParaRPr lang="en-US" sz="2400"/>
          </a:p>
          <a:p>
            <a:pPr lvl="1"/>
            <a:r>
              <a:rPr lang="en-US" sz="2400"/>
              <a:t>While</a:t>
            </a:r>
            <a:endParaRPr lang="en-US" sz="2400"/>
          </a:p>
          <a:p>
            <a:pPr lvl="1"/>
            <a:r>
              <a:rPr lang="en-US" sz="2400"/>
              <a:t>Do-While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If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boolean flippedHeads = true;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flippedHeads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== true){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heads.”);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flippedHeads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== false){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System.out.println(”You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762571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heads.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expression in parentheses is evaluated, and the code in curly braces {} executes if the expression is true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 the expression is false, the block code is skipped over, and execution continues 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If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762571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tails.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Because the expression in parentheses must simplify to a boolean true or false, logical operators can be used, and both relational and equality operations can be omitted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boolean flippedHeads = false;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flippedHeads){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heads.”);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if(!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flippedHeads){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System.out.println(”You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If-Else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762571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tails.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If-Else is used when one of two pieces of code should be executed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 the expression in parentheses is true, only the code in the IF block executes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If the expression in parentheses is false, only the code in the ELSE block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boolean flippedHeads = false;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flippedHeads){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heads.”);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System.out.println(”You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If-Else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762571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tails.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a block contains only one line of code, the curly braces can be omitted.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boolean flippedHeads = false;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flippedHeads)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heads.”);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System.out.println(”You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</a:t>
            </a:r>
            <a:r>
              <a:rPr lang="en-US">
                <a:sym typeface="+mn-ea"/>
              </a:rPr>
              <a:t>Ternary Operator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852868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tails.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 shorthand way of representing an If-Else block is with the ternary operator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 ? B : C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“if A is true, do B; otherwise, do C”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boolean flippedHeads = false;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 sz="1600">
                <a:latin typeface="Courier New" panose="02070309020205020404" charset="0"/>
                <a:cs typeface="+mn-lt"/>
                <a:sym typeface="+mn-ea"/>
              </a:rPr>
              <a:t>System.out.println(flippedHeads ? “You flipped heads.” : ”You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</a:t>
            </a:r>
            <a:r>
              <a:rPr lang="en-US">
                <a:sym typeface="+mn-ea"/>
              </a:rPr>
              <a:t>If-ElseIf-Else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8528685" y="464185"/>
            <a:ext cx="305816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The coin hasn’t landed!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Only one block in an If-ElseIf-Else structure will be executed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Conditional checking starts at if, then moves to else if, then else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Conditional checking stops once the first true expression has been found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coinState = 2;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if(coinState == 0) 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 if(coinState == 1)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heads.”);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System.out.println(“The coin hasn’t landed!”);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</a:t>
            </a:r>
            <a:r>
              <a:rPr lang="en-US">
                <a:sym typeface="+mn-ea"/>
              </a:rPr>
              <a:t>If-ElseIf-Else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852868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tails.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There can be multiple else if blocks, but only one if block, and only one else block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coinState = 0;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if(coinState == 0) 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 if(coinState == 1)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heads.”);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 if(coinState == 2)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didn’t flip yet.”);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else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System.out.println(“The coin hasn’t landed!”);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</a:t>
            </a:r>
            <a:r>
              <a:rPr lang="en-US">
                <a:sym typeface="+mn-ea"/>
              </a:rPr>
              <a:t>If-ElseIf-Else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8528685" y="464185"/>
            <a:ext cx="253619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You flipped tails.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8200" y="5331460"/>
            <a:ext cx="10516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theory, all If...Else structures can be represented via the ternary operator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practice, this quickly makes code difficult to read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42201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coinState = 0;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coinState == 0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? “You flipped tails.”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: coinstate == 1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? “You flipped heads.”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: coinstate == 2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? “You didn’t flip yet.”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: “The coin hasn’t landed!”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Control Flow - </a:t>
            </a:r>
            <a:r>
              <a:rPr lang="en-US">
                <a:sym typeface="+mn-ea"/>
              </a:rPr>
              <a:t>Switch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8248650" y="464185"/>
            <a:ext cx="2816225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The coin hasn’t landed!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 improve readability when multiple cases exist, use a switch statement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value whose case will be checked goes in parentheses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Each value to check gets a case, and at the end of the case you must break out of the switch statement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When a value doesn’t have an explicit case, the default case executes (a default case is not necessary)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1127252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coinState = -10;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switch(coinState){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case 0: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tails.”);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break;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case 1: 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flipped haeds.”);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break;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case 2: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System.out.println(“You didn’t flip yet.”);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break;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default: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System.out.println(“The coin hasn’t landed!”);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Write Once, Compile Anywhere (others)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537970" y="324421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Source 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377690" y="1682750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Compiler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377690" y="324421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Compiler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377690" y="4805680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Compiler 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112000" y="1682750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Platform 1 Binary 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7112000" y="324421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2 Binary 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112000" y="4805680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3 Binary File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70530" y="2306955"/>
            <a:ext cx="1073785" cy="670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70530" y="4805680"/>
            <a:ext cx="986790" cy="6153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87675" y="3849370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18200" y="2241550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7565" y="3848735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7565" y="5455920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8651875" y="1691005"/>
            <a:ext cx="30968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Source file = your code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Compiler = program that translates your code into computer readable binary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Binary File = the program you click on when trying to run your application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457200">
              <a:buFont typeface="Arial" panose="020B0604020202020204" pitchFamily="34" charset="0"/>
              <a:buNone/>
            </a:pPr>
            <a:r>
              <a:rPr lang="en-US"/>
              <a:t>Limitations: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Cannot transfer binary file from Platform 1 to Platform 2 and be assured it will work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Cannot run code on a new Platform if a compiler for that platform doesn’t exist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5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6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7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8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9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loops are used when the number of iterations to execute is known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code in parentheses is called the loop header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int i = 0; i &lt; 10; i++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Starting at i = 0, until i is not less than 10, execute the code in the block, then increment i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 10;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int i = 0; i &lt; 10;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three components of a loop header are initialization, test, and update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Initialization: create the variable to iterate over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Test: check if iteration should continue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Update: change the test conditions to progress towards the end of iteration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int i = 0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 i &lt; 10;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three components of a loop header are initialization, test, and update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Initialization</a:t>
            </a:r>
            <a:r>
              <a:rPr lang="en-US" sz="2000"/>
              <a:t>: create the variable to iterate over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Test: check if iteration should continue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Update: change the test conditions to progress towards the end of iteration</a:t>
            </a:r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 &lt; 10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three components of a loop header are initialization, test, and update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Initialization: create the variable to iterate over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Test</a:t>
            </a:r>
            <a:r>
              <a:rPr lang="en-US" sz="2000"/>
              <a:t>: check if iteration should continue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Update: change the test conditions to progress towards the end of iteration</a:t>
            </a: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 &lt; 10;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System.out.println(i)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three components of a loop header are initialization, test, and update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Initialization: create the variable to iterate over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Test: check if iteration should continue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Update: change the test conditions to progress towards the end of iteration</a:t>
            </a:r>
            <a:endParaRPr 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 10; 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i++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1975" y="5480685"/>
            <a:ext cx="11024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The three components of a loop header are initialization, test, and update</a:t>
            </a:r>
            <a:endParaRPr lang="en-US" sz="20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Initialization: create the variable to iterate over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Test: check if iteration should continue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Update</a:t>
            </a:r>
            <a:r>
              <a:rPr lang="en-US" sz="2000"/>
              <a:t>: change the test conditions to progress towards the end of iteration</a:t>
            </a:r>
            <a:endParaRPr 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 &lt; 10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 &lt; 10;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System.out.println(i)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 10; 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i++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 &lt; 10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Write Once, Run Anywhere (Java)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222250" y="161480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Source File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775585" y="161480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JAVAC compiler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469890" y="161480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Java Byte Code (JBC)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1955" y="2219960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5775" y="2220595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61925" y="3082925"/>
            <a:ext cx="59340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Source file = your code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JAVAC compiler = translates Java code into JBC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 Byte Code = lower level code interpretable by a Java Virtual Machine (JVM)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 Virtual Machine = software that translates JBC to platform specific code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457200">
              <a:buFont typeface="Arial" panose="020B0604020202020204" pitchFamily="34" charset="0"/>
              <a:buNone/>
            </a:pPr>
            <a:r>
              <a:rPr lang="en-US"/>
              <a:t>Limitations: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Source File cannot be compiled if available JAVAC doesn’t feature functionality in source file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Cannot run code on a new Platform if a JVM for that platform doesn’t exist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19595" y="3082925"/>
            <a:ext cx="986790" cy="6153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90080" y="2219325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8164195" y="156146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1 Java Virtual Machine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8164195" y="308292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2 Java Virtual Machine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8164195" y="4748530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3 Java Virtual Machine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0717530" y="156146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50730" y="2218690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79515" y="3209925"/>
            <a:ext cx="1464310" cy="19170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10720070" y="3082925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653270" y="3740150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10717530" y="4748530"/>
            <a:ext cx="1315720" cy="13157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Platform 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650730" y="5405755"/>
            <a:ext cx="969645" cy="6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 &lt; 10; 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System.out.println(i)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 10; </a:t>
            </a:r>
            <a:r>
              <a:rPr lang="en-US" b="1">
                <a:latin typeface="Courier New" panose="02070309020205020404" charset="0"/>
                <a:cs typeface="+mn-lt"/>
                <a:sym typeface="+mn-ea"/>
              </a:rPr>
              <a:t>i++</a:t>
            </a:r>
            <a:r>
              <a:rPr lang="en-US">
                <a:latin typeface="Courier New" panose="02070309020205020404" charset="0"/>
                <a:cs typeface="+mn-lt"/>
                <a:sym typeface="+mn-ea"/>
              </a:rPr>
              <a:t>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774940" y="464185"/>
            <a:ext cx="1772285" cy="10826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i: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sz="2400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58950" y="5962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 so on..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Changing the code in the header impacts the amount of times the for loop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 5;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5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Changing the code in the header impacts the amount of times the for loop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&lt;= 5; i++)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4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Changing the code in the header impacts the amount of times the for loop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&lt;= 5; i+=2)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Changing the code in the header impacts the amount of times the for loop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 i &lt;= 5;)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Changing the code in the header impacts the amount of times the for loop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for(int i = 0;;)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For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Changing the code in the header impacts the amount of times the for loop executes 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for(;;)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System.out.println(0);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While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..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n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While loops are used when the number of iterations is unknown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Compared to a for loop header, while loop headers only contain a Test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the example, a number will be read from the user (via the keyboard), and then printed, until the user enters -1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i = readInt();// get number from user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while(i != -1){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 	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 = readInt();  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Repetition - Do-While loops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081895" y="464185"/>
            <a:ext cx="1772285" cy="49142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..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en-US" sz="2400" baseline="-250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n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sz="2400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5480685"/>
            <a:ext cx="11024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Do-While loops are used when iteration is known to occur at least once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code to execute goes in a block prefaced by the do keyword, and the Test condition goes at the end</a:t>
            </a:r>
            <a:endParaRPr lang="en-US" sz="2000"/>
          </a:p>
        </p:txBody>
      </p:sp>
      <p:sp>
        <p:nvSpPr>
          <p:cNvPr id="2" name="Content Placeholder 1"/>
          <p:cNvSpPr/>
          <p:nvPr/>
        </p:nvSpPr>
        <p:spPr>
          <a:xfrm>
            <a:off x="314325" y="1718310"/>
            <a:ext cx="822071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int i = 0;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do{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 	System.out.println(i);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i = readInt();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+mn-lt"/>
                <a:sym typeface="+mn-ea"/>
              </a:rPr>
              <a:t>} while(i != -1);</a:t>
            </a:r>
            <a:endParaRPr lang="en-US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Hello, World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9020" y="1825625"/>
            <a:ext cx="9015730" cy="2632710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public class MyFirstProgram(){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public static void main(String[] args){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System.out.println(“Hello, world!”);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1049020" y="4592955"/>
            <a:ext cx="9015730" cy="186944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sz="2400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Hello, world!</a:t>
            </a:r>
            <a:endParaRPr lang="en-US" sz="2400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1975" y="1525270"/>
            <a:ext cx="110248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Methods are a way to organize blocks of code that together do some task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Methods contain a header (aka the method signature) and a body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Think of methods as a generalization of mathematical functions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Functions take in some amount of input, do some work, and result in some type of output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Methods need not take in any input, do some work, and may result in some type of output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Methods contain 0 or more parameters (inputs), do some work with those parameters, and may return the output (return value) 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1375410" y="1718310"/>
            <a:ext cx="889635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+mn-lt"/>
                <a:sym typeface="+mn-ea"/>
              </a:rPr>
              <a:t>public static void main(String[] args){...}</a:t>
            </a:r>
            <a:endParaRPr lang="en-US" sz="24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addOne(int x){return x+1;}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boolean negateMe(boolean val){return !val;}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void doNothing(){}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char giveC(){return ‘c’;}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5135" y="5769610"/>
            <a:ext cx="567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Note the use of the return keyword when returning a value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1375410" y="1718310"/>
            <a:ext cx="889635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>
                <a:latin typeface="Courier New" panose="02070309020205020404" charset="0"/>
                <a:cs typeface="+mn-lt"/>
                <a:sym typeface="+mn-ea"/>
              </a:rPr>
              <a:t>public static void main(String[] args){...}</a:t>
            </a:r>
            <a:endParaRPr lang="en-US" sz="24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addOne(int x){return x+1;}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boolean negateMe(boolean val){return !val;}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void doNothing(){}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char giveC(){return ‘c’;}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5410" y="5848985"/>
            <a:ext cx="6290945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return type = void; parameters = {String[] args}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1375410" y="1718310"/>
            <a:ext cx="889635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+mn-lt"/>
                <a:sym typeface="+mn-ea"/>
              </a:rPr>
              <a:t>public static void main(String[] args){...}</a:t>
            </a:r>
            <a:endParaRPr lang="en-US" sz="24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 b="1">
                <a:latin typeface="Courier New" panose="02070309020205020404" charset="0"/>
                <a:cs typeface="+mn-lt"/>
                <a:sym typeface="+mn-ea"/>
              </a:rPr>
              <a:t>public static int addOne(int x){return x+1;}</a:t>
            </a: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boolean negateMe(boolean val){return !val;}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void doNothing(){}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char giveC(){return ‘c’;}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5410" y="5848985"/>
            <a:ext cx="6290945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return type = int; parameters = {int x} 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1375410" y="1718310"/>
            <a:ext cx="889635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+mn-lt"/>
                <a:sym typeface="+mn-ea"/>
              </a:rPr>
              <a:t>public static void main(String[] args){...}</a:t>
            </a:r>
            <a:endParaRPr lang="en-US" sz="24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addOne(int x){return x+1;}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 b="1">
                <a:latin typeface="Courier New" panose="02070309020205020404" charset="0"/>
                <a:cs typeface="+mn-lt"/>
                <a:sym typeface="+mn-ea"/>
              </a:rPr>
              <a:t>public static boolean negateMe(boolean val){return !val;}</a:t>
            </a: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void doNothing(){}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char giveC(){return ‘c’;}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5410" y="5848985"/>
            <a:ext cx="6290945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return type = boolean; parameters = {boolean val}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1375410" y="1718310"/>
            <a:ext cx="889635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+mn-lt"/>
                <a:sym typeface="+mn-ea"/>
              </a:rPr>
              <a:t>public static void main(String[] args){...}</a:t>
            </a:r>
            <a:endParaRPr lang="en-US" sz="24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addOne(int x){return x+1;}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boolean negateMe(boolean val){return !val;}</a:t>
            </a: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 b="1">
                <a:latin typeface="Courier New" panose="02070309020205020404" charset="0"/>
                <a:cs typeface="+mn-lt"/>
                <a:sym typeface="+mn-ea"/>
              </a:rPr>
              <a:t>public static void doNothing(){}</a:t>
            </a: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char giveC(){return ‘c’;}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5410" y="5848985"/>
            <a:ext cx="6290945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return type = void (none); parameters = {} (none)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/>
        </p:nvSpPr>
        <p:spPr>
          <a:xfrm>
            <a:off x="1375410" y="1718310"/>
            <a:ext cx="8896350" cy="373507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>
                <a:latin typeface="Courier New" panose="02070309020205020404" charset="0"/>
                <a:cs typeface="+mn-lt"/>
                <a:sym typeface="+mn-ea"/>
              </a:rPr>
              <a:t>public static void main(String[] args){...}</a:t>
            </a:r>
            <a:endParaRPr lang="en-US" sz="24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addOne(int x){return x+1;}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boolean negateMe(boolean val){return !val;}</a:t>
            </a: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void doNothing(){}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 b="1">
                <a:latin typeface="Courier New" panose="02070309020205020404" charset="0"/>
                <a:cs typeface="+mn-lt"/>
                <a:sym typeface="+mn-ea"/>
              </a:rPr>
              <a:t>public static char giveC(){return ‘c’;}</a:t>
            </a: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5410" y="5848985"/>
            <a:ext cx="6290945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return type = char; parameters = {} (none)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Methods and Method Overloading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1620" y="4760595"/>
            <a:ext cx="11692255" cy="181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Sometimes, a method should be callable with different sets of parameters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this case, you create multiple method definitions (signature + body) and change the parameter list within the signature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This is called overloading a method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Methods are called by typing the method’s name and a pair of parentheses with as many parameters (separated by commas) necessary to match the method’s signature. </a:t>
            </a:r>
            <a:endParaRPr lang="en-US" sz="2000"/>
          </a:p>
        </p:txBody>
      </p:sp>
      <p:sp>
        <p:nvSpPr>
          <p:cNvPr id="5" name="Content Placeholder 1"/>
          <p:cNvSpPr/>
          <p:nvPr/>
        </p:nvSpPr>
        <p:spPr>
          <a:xfrm>
            <a:off x="1375410" y="1561465"/>
            <a:ext cx="8896350" cy="312166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findMin(int a, int b){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return a &lt; b ? a : b;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 b="1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findMin(int a, int b, int c){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if(a &lt;= b &amp;&amp; a &lt;= c) return a;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return findMin(b, c);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Recursion &gt;:)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1620" y="4760595"/>
            <a:ext cx="11692255" cy="181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Recursion is a technique by which a problem is solved by constructing the solution out of solutions to simpler subproblems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 this example, sumTo takes an integer value n and returns the sum from 1 to n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n = 3; sumTo(n) = 3+2+1=6; n = 8; sumTo(n) = 8+7+6+5+4+3+2+1= 36</a:t>
            </a:r>
            <a:endParaRPr lang="en-US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/>
              <a:t>sumToGood computes the same value as sumTo. Which method is better? Why?</a:t>
            </a:r>
            <a:endParaRPr lang="en-US" sz="2000"/>
          </a:p>
        </p:txBody>
      </p:sp>
      <p:sp>
        <p:nvSpPr>
          <p:cNvPr id="5" name="Content Placeholder 1"/>
          <p:cNvSpPr/>
          <p:nvPr/>
        </p:nvSpPr>
        <p:spPr>
          <a:xfrm>
            <a:off x="1375410" y="1561465"/>
            <a:ext cx="8896350" cy="312166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sumTo(int n){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if(n == 0 || n == 1)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return n;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else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return n + sumTo(n-1);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public static int sumToGood(int n){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45720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return (n*n+1)/2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  <a:p>
            <a:pPr marL="0" lvl="0" indent="0">
              <a:buNone/>
            </a:pPr>
            <a:r>
              <a:rPr lang="en-US" sz="2000">
                <a:latin typeface="Courier New" panose="02070309020205020404" charset="0"/>
                <a:cs typeface="+mn-lt"/>
                <a:sym typeface="+mn-ea"/>
              </a:rPr>
              <a:t>}</a:t>
            </a:r>
            <a:endParaRPr lang="en-US" sz="2000">
              <a:latin typeface="Courier New" panose="020703090202050204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Comments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Comments are used in source files to describe various aspects of the code</a:t>
            </a:r>
            <a:endParaRPr lang="en-US"/>
          </a:p>
          <a:p>
            <a:r>
              <a:rPr lang="en-US"/>
              <a:t>Java has three types of comments:</a:t>
            </a:r>
            <a:endParaRPr lang="en-US"/>
          </a:p>
          <a:p>
            <a:pPr lvl="1"/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en-US"/>
              <a:t> defines a single line comment</a:t>
            </a:r>
            <a:endParaRPr lang="en-US"/>
          </a:p>
          <a:p>
            <a:pPr lvl="1"/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/* ... */</a:t>
            </a:r>
            <a:r>
              <a:rPr lang="en-US"/>
              <a:t> defines a multiple line comment</a:t>
            </a:r>
            <a:endParaRPr lang="en-US"/>
          </a:p>
          <a:p>
            <a:pPr lvl="1"/>
            <a:r>
              <a:rPr lang="en-US" sz="2000" b="1">
                <a:latin typeface="Courier New" panose="02070309020205020404" charset="0"/>
                <a:cs typeface="Courier New" panose="02070309020205020404" charset="0"/>
              </a:rPr>
              <a:t>/** ... */</a:t>
            </a:r>
            <a:r>
              <a:rPr lang="en-US"/>
              <a:t> defines a multiple line comment to be interpretable by JavaDoc</a:t>
            </a:r>
            <a:endParaRPr lang="en-US"/>
          </a:p>
          <a:p>
            <a:pPr lvl="0"/>
            <a:r>
              <a:rPr lang="en-US"/>
              <a:t>Comments can go anywhere in a Java source file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Comments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295" y="1825625"/>
            <a:ext cx="10546080" cy="4899660"/>
          </a:xfrm>
          <a:ln w="38100">
            <a:solidFill>
              <a:schemeClr val="tx1"/>
            </a:solidFill>
          </a:ln>
        </p:spPr>
        <p:txBody>
          <a:bodyPr>
            <a:normAutofit fontScale="65000"/>
          </a:bodyPr>
          <a:p>
            <a:pPr marL="0" indent="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/**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A class that implements “Hello, world!” in Java.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@author: Josh Gross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*/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public class MyFirstProgram(){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/* main is a special method 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   that is used as the starting 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  <a:sym typeface="+mn-ea"/>
              </a:rPr>
              <a:t>   point of a Java program. </a:t>
            </a: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*/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public static void main(String[] args){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// System.out.println(“Hello, world!”);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8415020" y="464185"/>
            <a:ext cx="2706370" cy="87185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n>
                  <a:noFill/>
                </a:ln>
                <a:latin typeface="Courier New" panose="02070309020205020404" charset="0"/>
                <a:cs typeface="Courier New" panose="02070309020205020404" charset="0"/>
              </a:rPr>
              <a:t>Output:</a:t>
            </a:r>
            <a:endParaRPr lang="en-US" sz="2400" b="1">
              <a:ln>
                <a:noFill/>
              </a:ln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Anatomy of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main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public static void main(String[] args){...}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public: access modifier, specifies that any other Java file can invoke (call) the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main</a:t>
            </a:r>
            <a:r>
              <a:rPr lang="en-US"/>
              <a:t> method</a:t>
            </a:r>
            <a:endParaRPr lang="en-US"/>
          </a:p>
          <a:p>
            <a:r>
              <a:rPr lang="en-US"/>
              <a:t>static: specifies that the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main </a:t>
            </a:r>
            <a:r>
              <a:rPr lang="en-US"/>
              <a:t>method belongs to the class it resides in, rather than an instance of the class (to be explained later in the course)</a:t>
            </a:r>
            <a:endParaRPr lang="en-US"/>
          </a:p>
          <a:p>
            <a:r>
              <a:rPr lang="en-US"/>
              <a:t>void: specifies that the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main</a:t>
            </a:r>
            <a:r>
              <a:rPr lang="en-US"/>
              <a:t> method doesn’t return any values</a:t>
            </a:r>
            <a:endParaRPr lang="en-US"/>
          </a:p>
          <a:p>
            <a:r>
              <a:rPr lang="en-US"/>
              <a:t>main: the name of the function. Naming convention: camelCase</a:t>
            </a:r>
            <a:endParaRPr lang="en-US"/>
          </a:p>
          <a:p>
            <a:r>
              <a:rPr lang="en-US"/>
              <a:t>String[]: the type of data passed as a parameter whenever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main</a:t>
            </a:r>
            <a:r>
              <a:rPr lang="en-US"/>
              <a:t> is called</a:t>
            </a:r>
            <a:endParaRPr lang="en-US"/>
          </a:p>
          <a:p>
            <a:r>
              <a:rPr lang="en-US"/>
              <a:t>args: the name of the variable representing the data passed whenever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main</a:t>
            </a:r>
            <a:r>
              <a:rPr lang="en-US"/>
              <a:t> is called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Representing Data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Java represents all data in one of two fundamental types: </a:t>
            </a:r>
            <a:endParaRPr lang="en-US"/>
          </a:p>
          <a:p>
            <a:pPr lvl="1"/>
            <a:r>
              <a:rPr lang="en-US" sz="2400"/>
              <a:t>Primitives</a:t>
            </a:r>
            <a:endParaRPr lang="en-US" sz="2400"/>
          </a:p>
          <a:p>
            <a:pPr lvl="1"/>
            <a:r>
              <a:rPr lang="en-US"/>
              <a:t>Classes</a:t>
            </a:r>
            <a:endParaRPr lang="en-US"/>
          </a:p>
          <a:p>
            <a:pPr lvl="0"/>
            <a:r>
              <a:rPr lang="en-US"/>
              <a:t>The majority of this course will focus on classes, as they are the most powerful feature of the Java programming language.</a:t>
            </a:r>
            <a:endParaRPr lang="en-US"/>
          </a:p>
          <a:p>
            <a:pPr lvl="0"/>
            <a:r>
              <a:rPr lang="en-US"/>
              <a:t>Classes are conceptually compositions of primitives.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18700</Words>
  <Application>WPS Presentation</Application>
  <PresentationFormat>Widescreen</PresentationFormat>
  <Paragraphs>1104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SemiBold</vt:lpstr>
      <vt:lpstr>Comic Sans MS</vt:lpstr>
      <vt:lpstr>Constantia</vt:lpstr>
      <vt:lpstr>Courier New</vt:lpstr>
      <vt:lpstr>Office Theme</vt:lpstr>
      <vt:lpstr>PowerPoint 演示文稿</vt:lpstr>
      <vt:lpstr>PowerPoint 演示文稿</vt:lpstr>
      <vt:lpstr>History</vt:lpstr>
      <vt:lpstr>Write Once, Compile Anywhere (others)</vt:lpstr>
      <vt:lpstr>PowerPoint 演示文稿</vt:lpstr>
      <vt:lpstr>Hello, World in Java</vt:lpstr>
      <vt:lpstr>Comments</vt:lpstr>
      <vt:lpstr>Comments</vt:lpstr>
      <vt:lpstr>Anatomy of main</vt:lpstr>
      <vt:lpstr>Representing Data in Java</vt:lpstr>
      <vt:lpstr>Java Primitives</vt:lpstr>
      <vt:lpstr>Java Primitives</vt:lpstr>
      <vt:lpstr>Java Primitives</vt:lpstr>
      <vt:lpstr>Java Primitives</vt:lpstr>
      <vt:lpstr>Basic Operations</vt:lpstr>
      <vt:lpstr>Basic Operations - Assignment</vt:lpstr>
      <vt:lpstr>Basic Operations - Unary </vt:lpstr>
      <vt:lpstr>Basic Operations - Type Conversion</vt:lpstr>
      <vt:lpstr>Basic Operations - Equality and Relational</vt:lpstr>
      <vt:lpstr>Basic Operations - Logical</vt:lpstr>
      <vt:lpstr>Control Flow </vt:lpstr>
      <vt:lpstr>Control Flow - If</vt:lpstr>
      <vt:lpstr>Control Flow - If</vt:lpstr>
      <vt:lpstr>Control Flow - If-Else</vt:lpstr>
      <vt:lpstr>Control Flow - Ternary Operator</vt:lpstr>
      <vt:lpstr>Control Flow - Ternary Operator</vt:lpstr>
      <vt:lpstr>Control Flow - If-ElseIf-Else</vt:lpstr>
      <vt:lpstr>Control Flow - If-ElseIf-Else</vt:lpstr>
      <vt:lpstr>Control Flow - If-ElseIf-Else</vt:lpstr>
      <vt:lpstr>Control Flow - Switch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For loops</vt:lpstr>
      <vt:lpstr>Code Repetition - While loops</vt:lpstr>
      <vt:lpstr>Code Repetition - Do-While loops</vt:lpstr>
      <vt:lpstr>Methods and Method Overloading</vt:lpstr>
      <vt:lpstr>Methods and Method Overloading</vt:lpstr>
      <vt:lpstr>Methods and Method Overloading</vt:lpstr>
      <vt:lpstr>Methods and Method Overloading</vt:lpstr>
      <vt:lpstr>Methods and Method Overloading</vt:lpstr>
      <vt:lpstr>Methods and Method Overloading</vt:lpstr>
      <vt:lpstr>Methods and Method Overloading</vt:lpstr>
      <vt:lpstr>Methods and Method Overloading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Mr. Gross</dc:creator>
  <cp:lastModifiedBy>Mr. Gross</cp:lastModifiedBy>
  <cp:revision>19</cp:revision>
  <dcterms:created xsi:type="dcterms:W3CDTF">2023-10-22T17:20:44Z</dcterms:created>
  <dcterms:modified xsi:type="dcterms:W3CDTF">2023-10-22T22:21:36Z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C3E3A07DB5F546AF89C0F3918FA71AF5_11</vt:lpwstr>
  </property>
  <property fmtid="{D5CDD505-2E9C-101B-9397-08002B2CF9AE}" pid="3" name="KSOProductBuildVer">
    <vt:lpwstr>1033-12.2.0.13266</vt:lpwstr>
  </property>
</Properties>
</file>