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9" r:id="rId10"/>
    <p:sldId id="260" r:id="rId11"/>
    <p:sldId id="261" r:id="rId12"/>
    <p:sldId id="267" r:id="rId13"/>
    <p:sldId id="270" r:id="rId14"/>
    <p:sldId id="262" r:id="rId15"/>
    <p:sldId id="264" r:id="rId16"/>
    <p:sldId id="268" r:id="rId17"/>
    <p:sldId id="271" r:id="rId18"/>
    <p:sldId id="263" r:id="rId19"/>
    <p:sldId id="265" r:id="rId20"/>
    <p:sldId id="272" r:id="rId21"/>
    <p:sldId id="273" r:id="rId22"/>
    <p:sldId id="276" r:id="rId23"/>
    <p:sldId id="277" r:id="rId24"/>
    <p:sldId id="279" r:id="rId25"/>
    <p:sldId id="274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29A27E2-998E-4DF1-9E5E-4E9850465905}"/>
    <pc:docChg chg="custSel modSld">
      <pc:chgData name="Joshua Gross" userId="7bb6a70e-9d37-46e4-96de-748557707bd0" providerId="ADAL" clId="{C29A27E2-998E-4DF1-9E5E-4E9850465905}" dt="2023-10-26T20:10:23.202" v="126" actId="1076"/>
      <pc:docMkLst>
        <pc:docMk/>
      </pc:docMkLst>
      <pc:sldChg chg="modSp">
        <pc:chgData name="Joshua Gross" userId="7bb6a70e-9d37-46e4-96de-748557707bd0" providerId="ADAL" clId="{C29A27E2-998E-4DF1-9E5E-4E9850465905}" dt="2023-10-26T20:00:03.686" v="4" actId="20577"/>
        <pc:sldMkLst>
          <pc:docMk/>
          <pc:sldMk cId="0" sldId="256"/>
        </pc:sldMkLst>
        <pc:spChg chg="mod">
          <ac:chgData name="Joshua Gross" userId="7bb6a70e-9d37-46e4-96de-748557707bd0" providerId="ADAL" clId="{C29A27E2-998E-4DF1-9E5E-4E9850465905}" dt="2023-10-26T20:00:03.686" v="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0:46.144" v="10" actId="20577"/>
        <pc:sldMkLst>
          <pc:docMk/>
          <pc:sldMk cId="0" sldId="257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57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0:46.144" v="1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0:23.198" v="5"/>
        <pc:sldMkLst>
          <pc:docMk/>
          <pc:sldMk cId="0" sldId="258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2:26.107" v="18"/>
        <pc:sldMkLst>
          <pc:docMk/>
          <pc:sldMk cId="0" sldId="259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04.573" v="16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15.776" v="1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26.107" v="18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51.775" v="14"/>
        <pc:sldMkLst>
          <pc:docMk/>
          <pc:sldMk cId="0" sldId="260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51.775" v="14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3:23.766" v="19"/>
        <pc:sldMkLst>
          <pc:docMk/>
          <pc:sldMk cId="0" sldId="261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51.775" v="14"/>
          <ac:spMkLst>
            <pc:docMk/>
            <pc:sldMk cId="0" sldId="261"/>
            <ac:spMk id="3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15.776" v="17"/>
          <ac:spMkLst>
            <pc:docMk/>
            <pc:sldMk cId="0" sldId="261"/>
            <ac:spMk id="4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3:23.766" v="19"/>
          <ac:spMkLst>
            <pc:docMk/>
            <pc:sldMk cId="0" sldId="26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51.775" v="14"/>
        <pc:sldMkLst>
          <pc:docMk/>
          <pc:sldMk cId="0" sldId="262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51.775" v="14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51.775" v="14"/>
        <pc:sldMkLst>
          <pc:docMk/>
          <pc:sldMk cId="0" sldId="263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51.775" v="14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3:47.555" v="24" actId="20577"/>
        <pc:sldMkLst>
          <pc:docMk/>
          <pc:sldMk cId="0" sldId="264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3:47.555" v="24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26.107" v="18"/>
          <ac:spMkLst>
            <pc:docMk/>
            <pc:sldMk cId="0" sldId="264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4:56.378" v="47" actId="20577"/>
        <pc:sldMkLst>
          <pc:docMk/>
          <pc:sldMk cId="0" sldId="265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4:56.378" v="47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2:26.107" v="18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66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67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7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4:02.579" v="26" actId="20577"/>
        <pc:sldMkLst>
          <pc:docMk/>
          <pc:sldMk cId="0" sldId="268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4:02.579" v="26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69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70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71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72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1:27.046" v="11"/>
        <pc:sldMkLst>
          <pc:docMk/>
          <pc:sldMk cId="0" sldId="273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1:27.046" v="11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9:08.604" v="91" actId="20577"/>
        <pc:sldMkLst>
          <pc:docMk/>
          <pc:sldMk cId="0" sldId="274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9:08.604" v="91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5:39.677" v="51" actId="5793"/>
        <pc:sldMkLst>
          <pc:docMk/>
          <pc:sldMk cId="0" sldId="276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5:39.677" v="51" actId="5793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5:52.907" v="53" actId="20577"/>
        <pc:sldMkLst>
          <pc:docMk/>
          <pc:sldMk cId="0" sldId="277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5:52.907" v="53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6:10.131" v="57" actId="5793"/>
        <pc:sldMkLst>
          <pc:docMk/>
          <pc:sldMk cId="0" sldId="279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6:10.131" v="57" actId="5793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9:22.862" v="93" actId="15"/>
        <pc:sldMkLst>
          <pc:docMk/>
          <pc:sldMk cId="0" sldId="280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9:22.862" v="93" actId="15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10:23.202" v="126" actId="1076"/>
        <pc:sldMkLst>
          <pc:docMk/>
          <pc:sldMk cId="0" sldId="281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7:39.814" v="66"/>
          <ac:spMkLst>
            <pc:docMk/>
            <pc:sldMk cId="0" sldId="281"/>
            <ac:spMk id="3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10:18.715" v="125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10:23.202" v="126" actId="1076"/>
          <ac:spMkLst>
            <pc:docMk/>
            <pc:sldMk cId="0" sldId="281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C29A27E2-998E-4DF1-9E5E-4E9850465905}" dt="2023-10-26T20:08:43.800" v="69"/>
        <pc:sldMkLst>
          <pc:docMk/>
          <pc:sldMk cId="0" sldId="282"/>
        </pc:sldMkLst>
        <pc:spChg chg="mod">
          <ac:chgData name="Joshua Gross" userId="7bb6a70e-9d37-46e4-96de-748557707bd0" providerId="ADAL" clId="{C29A27E2-998E-4DF1-9E5E-4E9850465905}" dt="2023-10-26T20:00:23.198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Joshua Gross" userId="7bb6a70e-9d37-46e4-96de-748557707bd0" providerId="ADAL" clId="{C29A27E2-998E-4DF1-9E5E-4E9850465905}" dt="2023-10-26T20:08:43.800" v="69"/>
          <ac:spMkLst>
            <pc:docMk/>
            <pc:sldMk cId="0" sldId="28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Lección</a:t>
            </a:r>
            <a:r>
              <a:rPr lang="en-US" dirty="0"/>
              <a:t>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las </a:t>
            </a:r>
            <a:r>
              <a:rPr lang="en-US" dirty="0" err="1"/>
              <a:t>Funciones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- Code: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isEven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(number) =&gt; {</a:t>
            </a:r>
          </a:p>
          <a:p>
            <a:pPr marL="457200" lvl="1" indent="45720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if (number % 2 == 0) return true;</a:t>
            </a:r>
          </a:p>
          <a:p>
            <a:pPr marL="457200" lvl="1" indent="45720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return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setFillColor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(color) =&gt; 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setFillColor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(color) =&gt; 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Cambiar el color interior (relleno) de las nuevas formas del lienzo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El nombre del color al que se va a cambiar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nada</a:t>
            </a:r>
          </a:p>
          <a:p>
            <a:pPr lvl="1"/>
            <a:endParaRPr lang="en-US" sz="216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b="1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setFillColor</a:t>
            </a:r>
            <a:r>
              <a:rPr lang="en-US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(“</a:t>
            </a:r>
            <a:r>
              <a:rPr lang="en-US" b="1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rojo</a:t>
            </a:r>
            <a:r>
              <a:rPr lang="en-US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”)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texto en negrita es una llamada a una función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-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Psuedocode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setFillColor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(color) =&gt; {</a:t>
            </a:r>
          </a:p>
          <a:p>
            <a:pPr marL="457200" lvl="1" indent="457200">
              <a:buNone/>
            </a:pPr>
            <a:r>
              <a:rPr lang="es-ES" dirty="0">
                <a:latin typeface="Courier New" panose="02070309020205020404" charset="0"/>
                <a:cs typeface="Courier New" panose="02070309020205020404" charset="0"/>
              </a:rPr>
              <a:t>Establezca el color de relleno del lienzo en color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- 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setFillColor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(color) =&gt; {</a:t>
            </a:r>
          </a:p>
          <a:p>
            <a:pPr marL="457200" lvl="1" indent="457200">
              <a:buNone/>
            </a:pP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canvas.fillColor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= color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height, style, rotation){...}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Dibuja un rectángulo que sea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</a:p>
          <a:p>
            <a:pPr lvl="3"/>
            <a:r>
              <a:rPr lang="en-US" sz="162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centrado</a:t>
            </a:r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162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en</a:t>
            </a:r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 (x, y)</a:t>
            </a:r>
          </a:p>
          <a:p>
            <a:pPr lvl="3"/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“width" </a:t>
            </a:r>
            <a:r>
              <a:rPr lang="en-US" sz="162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píxeles</a:t>
            </a:r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 de ancho</a:t>
            </a:r>
          </a:p>
          <a:p>
            <a:pPr lvl="3"/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"height" </a:t>
            </a:r>
            <a:r>
              <a:rPr lang="en-US" sz="162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píxeles</a:t>
            </a:r>
            <a:r>
              <a:rPr lang="en-U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 de alto</a:t>
            </a:r>
          </a:p>
          <a:p>
            <a:pPr lvl="3"/>
            <a:r>
              <a:rPr lang="es-E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El estilo de dibujo de relleno, enmarcado o relleno y enmarcado</a:t>
            </a:r>
          </a:p>
          <a:p>
            <a:pPr lvl="3"/>
            <a:r>
              <a:rPr lang="es-E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Girado por grados de “</a:t>
            </a:r>
            <a:r>
              <a:rPr lang="es-ES" sz="162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rotation</a:t>
            </a:r>
            <a:r>
              <a:rPr lang="es-ES" sz="1620" dirty="0">
                <a:latin typeface="Calibri" panose="020F0502020204030204" charset="0"/>
                <a:cs typeface="Calibri" panose="020F0502020204030204" charset="0"/>
                <a:sym typeface="+mn-ea"/>
              </a:rPr>
              <a:t>“</a:t>
            </a:r>
          </a:p>
          <a:p>
            <a:pPr lvl="2"/>
            <a:r>
              <a:rPr 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dirty="0">
                <a:latin typeface="Calibri" panose="020F0502020204030204" charset="0"/>
                <a:cs typeface="Calibri" panose="020F0502020204030204" charset="0"/>
                <a:sym typeface="+mn-ea"/>
              </a:rPr>
              <a:t>la coordenada X, la coordenada Y, la anchura, la altura, el estilo de dibujo y la cantidad de rotación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nada</a:t>
            </a:r>
          </a:p>
          <a:p>
            <a:pPr lvl="2"/>
            <a:endParaRPr lang="en-US" sz="18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1" indent="457200">
              <a:buNone/>
            </a:pPr>
            <a:r>
              <a:rPr lang="en-US" b="1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drawRectangle</a:t>
            </a:r>
            <a:r>
              <a:rPr lang="en-US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(200, 300, 50, 75, FILLFRAME, 45)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texto en negrita es una llamada a una función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-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Psuedocode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){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rotation is not 0 then rotate the canvas by rotation degrees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travel to the point (x, y)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find the 4 points that represent the corners of the rectangle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the draw style includes frame then draw the outline 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the draw style includes fill then fill the shape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rotation is not 0 then undo the canvas rotation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-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){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rotate(x, y, rotation)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if(style == FILL) </a:t>
            </a:r>
          </a:p>
          <a:p>
            <a:pPr marL="914400" lvl="2" indent="457200">
              <a:buNone/>
            </a:pPr>
            <a:r>
              <a:rPr lang="en-US" sz="1400" b="1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  <a:endParaRPr 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 FRAME) </a:t>
            </a:r>
          </a:p>
          <a:p>
            <a:pPr marL="914400" lvl="2" indent="457200">
              <a:buNone/>
            </a:pPr>
            <a:r>
              <a:rPr lang="en-US" sz="1400" b="1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 FILLFRAME){</a:t>
            </a:r>
          </a:p>
          <a:p>
            <a:pPr marL="914400" lvl="2" indent="457200">
              <a:buNone/>
            </a:pPr>
            <a:r>
              <a:rPr lang="en-US" sz="1400" b="1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1400" b="1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  <a:endParaRPr 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b="1" dirty="0" err="1">
                <a:latin typeface="Courier New" panose="02070309020205020404" charset="0"/>
                <a:cs typeface="Courier New" panose="02070309020205020404" charset="0"/>
              </a:rPr>
              <a:t>resetCanvasRotation</a:t>
            </a:r>
            <a:r>
              <a:rPr lang="en-US" sz="1400" b="1" dirty="0">
                <a:latin typeface="Courier New" panose="02070309020205020404" charset="0"/>
                <a:cs typeface="Courier New" panose="02070309020205020404" charset="0"/>
              </a:rPr>
              <a:t>()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bold text are function calls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Anatomía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de la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Función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Las funciones tienen un encabezado y un cuerpo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){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rotate(x, y, rotation);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if(style === FILL) 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=== FRAME) 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=== FILLFRAME){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resetCanvasRotation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085"/>
          </a:xfrm>
        </p:spPr>
        <p:txBody>
          <a:bodyPr>
            <a:normAutofit fontScale="90000" lnSpcReduction="20000"/>
          </a:bodyPr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s-ES" dirty="0"/>
              <a:t>contienen código que juntos realizan una tarea</a:t>
            </a:r>
          </a:p>
          <a:p>
            <a:r>
              <a:rPr lang="es-ES" dirty="0"/>
              <a:t>Las funciones toman 0 o más entradas y devuelven 0 o 1 salidas</a:t>
            </a:r>
            <a:endParaRPr lang="en-US" dirty="0"/>
          </a:p>
          <a:p>
            <a:pPr lvl="1"/>
            <a:r>
              <a:rPr lang="en-US" dirty="0"/>
              <a:t>Las entradas se </a:t>
            </a:r>
            <a:r>
              <a:rPr lang="en-US" dirty="0" err="1"/>
              <a:t>denominan</a:t>
            </a:r>
            <a:r>
              <a:rPr lang="en-US" dirty="0"/>
              <a:t> “</a:t>
            </a:r>
            <a:r>
              <a:rPr lang="en-US" dirty="0" err="1"/>
              <a:t>parámetros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s-ES" dirty="0"/>
              <a:t>Sintaxis de creación de funciones</a:t>
            </a:r>
            <a:r>
              <a:rPr lang="en-US" dirty="0"/>
              <a:t>:</a:t>
            </a:r>
          </a:p>
          <a:p>
            <a:pPr marL="0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functionName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(input1, input2, ...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inputN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){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código</a:t>
            </a:r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 </a:t>
            </a:r>
          </a:p>
          <a:p>
            <a:r>
              <a:rPr lang="es-ES" sz="2780" dirty="0"/>
              <a:t>Llamar a una función es decirle que ejecute su código</a:t>
            </a:r>
            <a:r>
              <a:rPr lang="en-US" sz="2780" dirty="0"/>
              <a:t>: </a:t>
            </a:r>
          </a:p>
          <a:p>
            <a:pPr marL="0" indent="457200">
              <a:buNone/>
            </a:pPr>
            <a:r>
              <a:rPr lang="en-US" sz="1745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functionName</a:t>
            </a:r>
            <a:r>
              <a:rPr lang="en-US" sz="174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(input1, input2, ... </a:t>
            </a:r>
            <a:r>
              <a:rPr lang="en-US" sz="1745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inputN</a:t>
            </a:r>
            <a:r>
              <a:rPr lang="en-US" sz="174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);</a:t>
            </a:r>
          </a:p>
          <a:p>
            <a:pPr marL="0" indent="457200">
              <a:buNone/>
            </a:pPr>
            <a:endParaRPr lang="en-US" sz="174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s-ES" dirty="0"/>
              <a:t>No es necesario pasar siempre un valor para cada parámetro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Anatomía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de la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Función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Las funciones tienen un encabezado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drawRectangle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(x, y, width, height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Anatomía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de la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Función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Las funciones tienen un cuerpo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{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rotate(x, y, rotation);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if(style === FILL) 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=== FRAME) 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else if(style === FILLFRAME){</a:t>
            </a:r>
          </a:p>
          <a:p>
            <a:pPr marL="914400" lvl="2" indent="457200">
              <a:buNone/>
            </a:pP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strokeRect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fillRect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(x - width / 2, y - height / 2, width, height);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marL="457200" lvl="1" indent="457200">
              <a:buNone/>
            </a:pP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dirty="0" err="1">
                <a:latin typeface="Courier New" panose="02070309020205020404" charset="0"/>
                <a:cs typeface="Courier New" panose="02070309020205020404" charset="0"/>
              </a:rPr>
              <a:t>resetCanvasRotation</a:t>
            </a:r>
            <a:r>
              <a:rPr lang="en-US" sz="1400" dirty="0">
                <a:latin typeface="Courier New" panose="02070309020205020404" charset="0"/>
                <a:cs typeface="Courier New" panose="02070309020205020404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 fontScale="90000" lnSpcReduction="20000"/>
          </a:bodyPr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findMaximumNumber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tiene dos parámetros: number1 y number2</a:t>
            </a: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Esta función es para devolver el mayor de los dos Parámetros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de código del encabezado de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setBorderColor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tenga un parámetro: color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sz="2000" dirty="0">
                <a:latin typeface="Calibri" panose="020F0502020204030204" charset="0"/>
                <a:cs typeface="Calibri" panose="020F0502020204030204" charset="0"/>
              </a:rPr>
              <a:t>Esta función establece la propiedad </a:t>
            </a:r>
            <a:r>
              <a:rPr lang="es-ES" sz="2000" dirty="0" err="1">
                <a:latin typeface="Calibri" panose="020F0502020204030204" charset="0"/>
                <a:cs typeface="Calibri" panose="020F0502020204030204" charset="0"/>
              </a:rPr>
              <a:t>strokeColor</a:t>
            </a:r>
            <a:r>
              <a:rPr lang="es-ES" sz="2000" dirty="0">
                <a:latin typeface="Calibri" panose="020F0502020204030204" charset="0"/>
                <a:cs typeface="Calibri" panose="020F0502020204030204" charset="0"/>
              </a:rPr>
              <a:t> en la variable </a:t>
            </a:r>
            <a:r>
              <a:rPr lang="es-ES" sz="2000" dirty="0" err="1">
                <a:latin typeface="Calibri" panose="020F0502020204030204" charset="0"/>
                <a:cs typeface="Calibri" panose="020F0502020204030204" charset="0"/>
              </a:rPr>
              <a:t>canvas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de código del encabezado de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reverseWord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tiene un parámetro: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word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Esta función devuelve la palabra invertida, es decir, la primera letra es ahora la última letra, la segunda letra es ahora la penúltima letra, y así sucesivamente</a:t>
            </a: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findMaximumNumber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tiene dos parámetros: number1 y number2</a:t>
            </a: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Esta función es para devolver el mayor de los dos Parámetros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de código del encabezado de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710" y="5659120"/>
            <a:ext cx="6945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findMaximumNumber(number1, number2){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if(number1 &lt; number2) return number1;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return number2;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2710" y="4366895"/>
            <a:ext cx="6654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findMaximumNumber(number1, number2){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if number1 &lt; number2 then return number1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else return number2</a:t>
            </a: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47510" y="4366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psuedocode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747510" y="5659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setBorderColor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tenga un parámetro: color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sz="2000" dirty="0">
                <a:latin typeface="Calibri" panose="020F0502020204030204" charset="0"/>
                <a:cs typeface="Calibri" panose="020F0502020204030204" charset="0"/>
              </a:rPr>
              <a:t>Esta función establece la propiedad </a:t>
            </a:r>
            <a:r>
              <a:rPr lang="es-ES" sz="2000" dirty="0" err="1">
                <a:latin typeface="Calibri" panose="020F0502020204030204" charset="0"/>
                <a:cs typeface="Calibri" panose="020F0502020204030204" charset="0"/>
              </a:rPr>
              <a:t>strokeColor</a:t>
            </a:r>
            <a:r>
              <a:rPr lang="es-ES" sz="2000" dirty="0">
                <a:latin typeface="Calibri" panose="020F0502020204030204" charset="0"/>
                <a:cs typeface="Calibri" panose="020F0502020204030204" charset="0"/>
              </a:rPr>
              <a:t> en la variable </a:t>
            </a:r>
            <a:r>
              <a:rPr lang="es-ES" sz="2000" dirty="0" err="1">
                <a:latin typeface="Calibri" panose="020F0502020204030204" charset="0"/>
                <a:cs typeface="Calibri" panose="020F0502020204030204" charset="0"/>
              </a:rPr>
              <a:t>canvas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de código del encabezado de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4139565"/>
            <a:ext cx="77868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function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setBorderColor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(color){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lvl="0" indent="457200"/>
            <a:r>
              <a:rPr lang="es-E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Establezca el color del borde del lienzo en color</a:t>
            </a:r>
          </a:p>
          <a:p>
            <a:pPr lvl="0" indent="457200"/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0" y="5161280"/>
            <a:ext cx="6245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setBorderColor(color){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canvas.strokeColor = color;</a:t>
            </a: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289800" y="4226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5861685" y="551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encabezado de la función de una función llamada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reverseWord</a:t>
            </a:r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 que tiene un parámetro: </a:t>
            </a:r>
            <a:r>
              <a:rPr lang="es-ES" dirty="0" err="1">
                <a:latin typeface="Calibri" panose="020F0502020204030204" charset="0"/>
                <a:cs typeface="Calibri" panose="020F0502020204030204" charset="0"/>
              </a:rPr>
              <a:t>word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Esta función devuelve la palabra invertida, es decir, la primera letra es ahora la última letra, la segunda letra es ahora la p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 last letter, and so on</a:t>
            </a:r>
          </a:p>
          <a:p>
            <a:pPr lvl="2"/>
            <a:r>
              <a:rPr lang="es-ES" dirty="0">
                <a:latin typeface="Calibri" panose="020F0502020204030204" charset="0"/>
                <a:cs typeface="Calibri" panose="020F0502020204030204" charset="0"/>
              </a:rPr>
              <a:t>Escriba el cuerpo de la función pseudocódigo del encabezado de la función anterior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2120" y="4310380"/>
            <a:ext cx="11602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function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reverseWord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(word){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lvl="0" indent="457200"/>
            <a:r>
              <a:rPr lang="es-E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devuelve una nueva palabra donde 
La primera y la última letra de la palabra se intercambian
La segunda y penúltima letra se intercambian
se intercambian la tercera y la antepenúltima letra, 
y así sucesivamente, por cada par de letras de la palabra</a:t>
            </a:r>
            <a:endParaRPr lang="en-US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61685" y="4226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psuedocode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findMinimumNumber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(number1, number2, number3){...}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findMinimumNumber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(number1, number2, number3){...}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</a:rPr>
              <a:t>Identificar el más pequeño de los 3 números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: number1, number2, number3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</a:rPr>
              <a:t>El más pequeño de los 3 números</a:t>
            </a:r>
          </a:p>
          <a:p>
            <a:pPr lvl="2"/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charset="0"/>
                <a:cs typeface="Courier New" panose="02070309020205020404" charset="0"/>
              </a:rPr>
              <a:t>console.log(</a:t>
            </a:r>
            <a:r>
              <a:rPr lang="en-US" sz="2400" b="1" dirty="0" err="1">
                <a:latin typeface="Courier New" panose="02070309020205020404" charset="0"/>
                <a:cs typeface="Courier New" panose="02070309020205020404" charset="0"/>
              </a:rPr>
              <a:t>findMinimumNumber</a:t>
            </a: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(8, 10, -9)</a:t>
            </a:r>
            <a:r>
              <a:rPr lang="en-US" sz="2400" dirty="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</p:txBody>
      </p:sp>
      <p:sp>
        <p:nvSpPr>
          <p:cNvPr id="4" name="Rectangles 3"/>
          <p:cNvSpPr/>
          <p:nvPr/>
        </p:nvSpPr>
        <p:spPr>
          <a:xfrm>
            <a:off x="4170680" y="5081270"/>
            <a:ext cx="3608070" cy="10960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Salida: -9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texto en negrita es una llamada a una función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15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-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Psuedocode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findMinimumNumber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(number1, number2, number3){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number1 &lt; number2 and number1 &lt; number3 then return number1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else if number2 &lt; number 3 then return number2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else return number3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155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- 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function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findMinimumNumber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(number1, number2, number3){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if ((number1 &lt; number2) &amp;&amp; (number1 &lt; number3)) return number1;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else if (number2 &lt; number 3) return number2;</a:t>
            </a:r>
          </a:p>
          <a:p>
            <a:pPr marL="457200" lvl="1" indent="45720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else return number3;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isEven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(number) =&gt; 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?</a:t>
            </a:r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lvl="1"/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isEven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(number) =&gt; {...}</a:t>
            </a: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Propósito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Determina si el número dado es par o impar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Parámetros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number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Devuelve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s-ES" sz="1800" dirty="0">
                <a:latin typeface="Calibri" panose="020F0502020204030204" charset="0"/>
                <a:cs typeface="Calibri" panose="020F0502020204030204" charset="0"/>
                <a:sym typeface="+mn-ea"/>
              </a:rPr>
              <a:t>true si el número es par, false si el número es impar</a:t>
            </a:r>
            <a:endParaRPr 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console.</a:t>
            </a:r>
            <a:r>
              <a:rPr lang="en-US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log(</a:t>
            </a:r>
            <a:r>
              <a:rPr lang="en-US" b="1" dirty="0" err="1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isEven</a:t>
            </a:r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(12)</a:t>
            </a:r>
            <a:r>
              <a:rPr lang="en-US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170680" y="5081270"/>
            <a:ext cx="3608070" cy="10960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Salida: true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textos en negrita son llamadas a funciones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8190" cy="435165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Ejemplo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-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Psuedocode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isEven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= (number) =&gt; {</a:t>
            </a:r>
          </a:p>
          <a:p>
            <a:pPr marL="457200" lvl="1" indent="45720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if number ends in a 0, 2, 4, 6, or 8 then return true</a:t>
            </a:r>
          </a:p>
          <a:p>
            <a:pPr marL="457200" lvl="1" indent="45720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else return false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9" ma:contentTypeDescription="Create a new document." ma:contentTypeScope="" ma:versionID="5ef7b2d443ee770b31e4d041db296c08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fe21d4480137d6a6a77689ea42317635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9E1697-C1B8-4E03-A2ED-4EA04AF361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77DE6E-BAB9-42EF-B8AF-E9D820A011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D3D20-6527-481D-AEFF-B304ED27E528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1652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Lección 11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Mr. Gross</dc:creator>
  <cp:lastModifiedBy>Joshua Gross</cp:lastModifiedBy>
  <cp:revision>9</cp:revision>
  <dcterms:created xsi:type="dcterms:W3CDTF">2023-10-26T00:54:12Z</dcterms:created>
  <dcterms:modified xsi:type="dcterms:W3CDTF">2023-10-26T20:10:38Z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FA9D711FB89D4041A94D4CB00442183A_11</vt:lpwstr>
  </property>
  <property fmtid="{D5CDD505-2E9C-101B-9397-08002B2CF9AE}" pid="3" name="KSOProductBuildVer">
    <vt:lpwstr>1033-12.2.0.13266</vt:lpwstr>
  </property>
  <property fmtid="{D5CDD505-2E9C-101B-9397-08002B2CF9AE}" pid="4" name="ContentTypeId">
    <vt:lpwstr>0x010100560B5B77A830FC46B2AE00BAF7D52A54</vt:lpwstr>
  </property>
</Properties>
</file>