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3" r:id="rId15"/>
    <p:sldId id="307" r:id="rId16"/>
    <p:sldId id="284" r:id="rId17"/>
    <p:sldId id="285" r:id="rId18"/>
    <p:sldId id="308" r:id="rId19"/>
    <p:sldId id="286" r:id="rId20"/>
    <p:sldId id="268" r:id="rId21"/>
    <p:sldId id="277" r:id="rId22"/>
    <p:sldId id="276" r:id="rId23"/>
    <p:sldId id="279" r:id="rId24"/>
    <p:sldId id="278" r:id="rId25"/>
    <p:sldId id="280" r:id="rId26"/>
    <p:sldId id="281" r:id="rId27"/>
    <p:sldId id="301" r:id="rId28"/>
    <p:sldId id="282" r:id="rId29"/>
    <p:sldId id="304" r:id="rId30"/>
    <p:sldId id="302" r:id="rId31"/>
    <p:sldId id="303" r:id="rId32"/>
    <p:sldId id="288" r:id="rId33"/>
    <p:sldId id="305" r:id="rId34"/>
    <p:sldId id="289" r:id="rId35"/>
    <p:sldId id="290" r:id="rId36"/>
    <p:sldId id="291" r:id="rId37"/>
    <p:sldId id="306" r:id="rId38"/>
    <p:sldId id="292" r:id="rId39"/>
    <p:sldId id="294" r:id="rId40"/>
    <p:sldId id="295" r:id="rId41"/>
    <p:sldId id="296" r:id="rId42"/>
    <p:sldId id="297" r:id="rId43"/>
    <p:sldId id="298" r:id="rId44"/>
    <p:sldId id="299" r:id="rId45"/>
    <p:sldId id="300" r:id="rId46"/>
    <p:sldId id="309" r:id="rId47"/>
    <p:sldId id="310" r:id="rId48"/>
    <p:sldId id="269" r:id="rId49"/>
    <p:sldId id="270" r:id="rId50"/>
    <p:sldId id="271" r:id="rId51"/>
    <p:sldId id="272" r:id="rId52"/>
    <p:sldId id="273" r:id="rId53"/>
    <p:sldId id="274" r:id="rId54"/>
  </p:sldIdLst>
  <p:sldSz cx="12192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FF264EBA-F37F-4FD7-816A-8A50AA22AEDE}" type="slidenum">
              <a:rPr/>
              <a:t>‹#›</a:t>
            </a:fld>
            <a:endParaRPr/>
          </a:p>
        </p:txBody>
      </p:sp>
      <p:sp>
        <p:nvSpPr>
          <p:cNvPr id="4" name="PlaceHolder 3"/>
          <p:cNvSpPr>
            <a:spLocks noGrp="1"/>
          </p:cNvSpPr>
          <p:nvPr>
            <p:ph type="dt" idx="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49E56F5-6D14-48A3-A8F8-58A3345243C9}" type="slidenum">
              <a:rPr/>
              <a:t>‹#›</a:t>
            </a:fld>
            <a:endParaRPr/>
          </a:p>
        </p:txBody>
      </p:sp>
      <p:sp>
        <p:nvSpPr>
          <p:cNvPr id="7" name="PlaceHolder 6"/>
          <p:cNvSpPr>
            <a:spLocks noGrp="1"/>
          </p:cNvSpPr>
          <p:nvPr>
            <p:ph type="dt" idx="1"/>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706B3E2-9A65-4C49-9EB4-E34A692B6C69}" type="slidenum">
              <a:rPr/>
              <a:t>‹#›</a:t>
            </a:fld>
            <a:endParaRPr/>
          </a:p>
        </p:txBody>
      </p:sp>
      <p:sp>
        <p:nvSpPr>
          <p:cNvPr id="9" name="PlaceHolder 8"/>
          <p:cNvSpPr>
            <a:spLocks noGrp="1"/>
          </p:cNvSpPr>
          <p:nvPr>
            <p:ph type="dt" idx="1"/>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7F91471-39EF-4F70-B2C4-26D3DA69C09F}" type="slidenum">
              <a:rPr/>
              <a:t>‹#›</a:t>
            </a:fld>
            <a:endParaRPr/>
          </a:p>
        </p:txBody>
      </p:sp>
      <p:sp>
        <p:nvSpPr>
          <p:cNvPr id="11" name="PlaceHolder 10"/>
          <p:cNvSpPr>
            <a:spLocks noGrp="1"/>
          </p:cNvSpPr>
          <p:nvPr>
            <p:ph type="dt" idx="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8DCFFA1-B71B-4137-BBB1-01C479BC9B01}" type="slidenum">
              <a:rPr/>
              <a:t>‹#›</a:t>
            </a:fld>
            <a:endParaRPr/>
          </a:p>
        </p:txBody>
      </p:sp>
      <p:sp>
        <p:nvSpPr>
          <p:cNvPr id="4" name="PlaceHolder 3"/>
          <p:cNvSpPr>
            <a:spLocks noGrp="1"/>
          </p:cNvSpPr>
          <p:nvPr>
            <p:ph type="dt" idx="4"/>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648E3DA-08DC-4FAB-B521-442AF048FAD6}" type="slidenum">
              <a:rPr/>
              <a:t>‹#›</a:t>
            </a:fld>
            <a:endParaRPr/>
          </a:p>
        </p:txBody>
      </p:sp>
      <p:sp>
        <p:nvSpPr>
          <p:cNvPr id="6" name="PlaceHolder 5"/>
          <p:cNvSpPr>
            <a:spLocks noGrp="1"/>
          </p:cNvSpPr>
          <p:nvPr>
            <p:ph type="dt" idx="4"/>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F982C0C-F6CE-476D-B735-0E117CF5F951}" type="slidenum">
              <a:rPr/>
              <a:t>‹#›</a:t>
            </a:fld>
            <a:endParaRPr/>
          </a:p>
        </p:txBody>
      </p:sp>
      <p:sp>
        <p:nvSpPr>
          <p:cNvPr id="6" name="PlaceHolder 5"/>
          <p:cNvSpPr>
            <a:spLocks noGrp="1"/>
          </p:cNvSpPr>
          <p:nvPr>
            <p:ph type="dt" idx="4"/>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E887DC78-4CF4-4B3D-A766-3B1871E35558}" type="slidenum">
              <a:rPr/>
              <a:t>‹#›</a:t>
            </a:fld>
            <a:endParaRPr/>
          </a:p>
        </p:txBody>
      </p:sp>
      <p:sp>
        <p:nvSpPr>
          <p:cNvPr id="7" name="PlaceHolder 6"/>
          <p:cNvSpPr>
            <a:spLocks noGrp="1"/>
          </p:cNvSpPr>
          <p:nvPr>
            <p:ph type="dt" idx="4"/>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2E24CE3-94EB-443B-B1B2-F056F5CCC686}" type="slidenum">
              <a:rPr/>
              <a:t>‹#›</a:t>
            </a:fld>
            <a:endParaRPr/>
          </a:p>
        </p:txBody>
      </p:sp>
      <p:sp>
        <p:nvSpPr>
          <p:cNvPr id="5" name="PlaceHolder 4"/>
          <p:cNvSpPr>
            <a:spLocks noGrp="1"/>
          </p:cNvSpPr>
          <p:nvPr>
            <p:ph type="dt" idx="4"/>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336F2AF-FA63-45B1-B901-73B397F308A0}" type="slidenum">
              <a:rPr/>
              <a:t>‹#›</a:t>
            </a:fld>
            <a:endParaRPr/>
          </a:p>
        </p:txBody>
      </p:sp>
      <p:sp>
        <p:nvSpPr>
          <p:cNvPr id="5" name="PlaceHolder 4"/>
          <p:cNvSpPr>
            <a:spLocks noGrp="1"/>
          </p:cNvSpPr>
          <p:nvPr>
            <p:ph type="dt" idx="4"/>
          </p:nvPr>
        </p:nvSpPr>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B794613-5A42-4E1B-9227-F6B30DFD7D40}" type="slidenum">
              <a:rPr/>
              <a:t>‹#›</a:t>
            </a:fld>
            <a:endParaRPr/>
          </a:p>
        </p:txBody>
      </p:sp>
      <p:sp>
        <p:nvSpPr>
          <p:cNvPr id="8" name="PlaceHolder 7"/>
          <p:cNvSpPr>
            <a:spLocks noGrp="1"/>
          </p:cNvSpPr>
          <p:nvPr>
            <p:ph type="dt" idx="4"/>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3C43661-3386-4D22-9F0B-AE75AFB67D53}" type="slidenum">
              <a:rPr/>
              <a:t>‹#›</a:t>
            </a:fld>
            <a:endParaRPr/>
          </a:p>
        </p:txBody>
      </p:sp>
      <p:sp>
        <p:nvSpPr>
          <p:cNvPr id="3" name="PlaceHolder 5"/>
          <p:cNvSpPr>
            <a:spLocks noGrp="1"/>
          </p:cNvSpPr>
          <p:nvPr>
            <p:ph type="dt" idx="1"/>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8407BF-60A9-490C-9500-C9E02EC8F289}" type="slidenum">
              <a:rPr/>
              <a:t>‹#›</a:t>
            </a:fld>
            <a:endParaRPr/>
          </a:p>
        </p:txBody>
      </p:sp>
      <p:sp>
        <p:nvSpPr>
          <p:cNvPr id="8" name="PlaceHolder 7"/>
          <p:cNvSpPr>
            <a:spLocks noGrp="1"/>
          </p:cNvSpPr>
          <p:nvPr>
            <p:ph type="dt" idx="4"/>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C2409F5-4DDF-4287-A20F-ACD6E8BFA1A1}" type="slidenum">
              <a:rPr/>
              <a:t>‹#›</a:t>
            </a:fld>
            <a:endParaRPr/>
          </a:p>
        </p:txBody>
      </p:sp>
      <p:sp>
        <p:nvSpPr>
          <p:cNvPr id="8" name="PlaceHolder 7"/>
          <p:cNvSpPr>
            <a:spLocks noGrp="1"/>
          </p:cNvSpPr>
          <p:nvPr>
            <p:ph type="dt" idx="4"/>
          </p:nvPr>
        </p:nvSpPr>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6AA127C-A759-4D2E-8641-AD24DE81CEDF}" type="slidenum">
              <a:rPr/>
              <a:t>‹#›</a:t>
            </a:fld>
            <a:endParaRPr/>
          </a:p>
        </p:txBody>
      </p:sp>
      <p:sp>
        <p:nvSpPr>
          <p:cNvPr id="7" name="PlaceHolder 6"/>
          <p:cNvSpPr>
            <a:spLocks noGrp="1"/>
          </p:cNvSpPr>
          <p:nvPr>
            <p:ph type="dt" idx="4"/>
          </p:nvPr>
        </p:nvSpPr>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77C03772-7B28-4D28-8BAB-5B0EEAD9E20B}" type="slidenum">
              <a:rPr/>
              <a:t>‹#›</a:t>
            </a:fld>
            <a:endParaRPr/>
          </a:p>
        </p:txBody>
      </p:sp>
      <p:sp>
        <p:nvSpPr>
          <p:cNvPr id="9" name="PlaceHolder 8"/>
          <p:cNvSpPr>
            <a:spLocks noGrp="1"/>
          </p:cNvSpPr>
          <p:nvPr>
            <p:ph type="dt" idx="4"/>
          </p:nvPr>
        </p:nvSpPr>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D29B3D4-9750-45DC-9ED4-374FAACBA644}" type="slidenum">
              <a:rPr/>
              <a:t>‹#›</a:t>
            </a:fld>
            <a:endParaRPr/>
          </a:p>
        </p:txBody>
      </p:sp>
      <p:sp>
        <p:nvSpPr>
          <p:cNvPr id="11" name="PlaceHolder 10"/>
          <p:cNvSpPr>
            <a:spLocks noGrp="1"/>
          </p:cNvSpPr>
          <p:nvPr>
            <p:ph type="dt" idx="4"/>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FAFF4E5-325A-4D75-B2DF-6237D911680A}" type="slidenum">
              <a:rPr/>
              <a:t>‹#›</a:t>
            </a:fld>
            <a:endParaRPr/>
          </a:p>
        </p:txBody>
      </p:sp>
      <p:sp>
        <p:nvSpPr>
          <p:cNvPr id="6" name="PlaceHolder 5"/>
          <p:cNvSpPr>
            <a:spLocks noGrp="1"/>
          </p:cNvSpPr>
          <p:nvPr>
            <p:ph type="dt" idx="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087BE83-DC6F-4AC7-9C02-7DF77CB912F6}" type="slidenum">
              <a:rPr/>
              <a:t>‹#›</a:t>
            </a:fld>
            <a:endParaRPr/>
          </a:p>
        </p:txBody>
      </p:sp>
      <p:sp>
        <p:nvSpPr>
          <p:cNvPr id="7" name="PlaceHolder 6"/>
          <p:cNvSpPr>
            <a:spLocks noGrp="1"/>
          </p:cNvSpPr>
          <p:nvPr>
            <p:ph type="dt" idx="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B0B1D6B-5210-4F3C-AD8B-5707BB1C33E3}" type="slidenum">
              <a:rPr/>
              <a:t>‹#›</a:t>
            </a:fld>
            <a:endParaRPr/>
          </a:p>
        </p:txBody>
      </p:sp>
      <p:sp>
        <p:nvSpPr>
          <p:cNvPr id="5" name="PlaceHolder 4"/>
          <p:cNvSpPr>
            <a:spLocks noGrp="1"/>
          </p:cNvSpPr>
          <p:nvPr>
            <p:ph type="dt" idx="1"/>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AE2C9DA-215C-499F-9CC6-9721706723C8}" type="slidenum">
              <a:rPr/>
              <a:t>‹#›</a:t>
            </a:fld>
            <a:endParaRPr/>
          </a:p>
        </p:txBody>
      </p:sp>
      <p:sp>
        <p:nvSpPr>
          <p:cNvPr id="5" name="PlaceHolder 4"/>
          <p:cNvSpPr>
            <a:spLocks noGrp="1"/>
          </p:cNvSpPr>
          <p:nvPr>
            <p:ph type="dt" idx="1"/>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AA1131A-D081-458D-9B41-9E50597EE04A}"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EA25992-E2BD-44B3-BD78-B5DFE19681FD}"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91EAAE4-4E00-4885-96F4-EBDAAA2DDEE0}" type="slidenum">
              <a:rPr/>
              <a:t>‹#›</a:t>
            </a:fld>
            <a:endParaRPr/>
          </a:p>
        </p:txBody>
      </p:sp>
      <p:sp>
        <p:nvSpPr>
          <p:cNvPr id="8" name="PlaceHolder 7"/>
          <p:cNvSpPr>
            <a:spLocks noGrp="1"/>
          </p:cNvSpPr>
          <p:nvPr>
            <p:ph type="dt" idx="1"/>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a:solidFill>
                  <a:srgbClr val="000000"/>
                </a:solidFill>
                <a:latin typeface="Calibri Light" panose="020F0302020204030204"/>
              </a:rPr>
              <a:t>Click to edit Master title style</a:t>
            </a:r>
            <a:endParaRPr lang="en-US" sz="6000" b="0" strike="noStrike" spc="-1">
              <a:solidFill>
                <a:srgbClr val="000000"/>
              </a:solidFill>
              <a:latin typeface="Calibri" panose="020F0502020204030204"/>
            </a:endParaRPr>
          </a:p>
        </p:txBody>
      </p:sp>
      <p:sp>
        <p:nvSpPr>
          <p:cNvPr id="2"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panose="020F0502020204030204"/>
              </a:defRPr>
            </a:lvl1pPr>
          </a:lstStyle>
          <a:p>
            <a:pPr indent="0">
              <a:lnSpc>
                <a:spcPct val="100000"/>
              </a:lnSpc>
              <a:buNone/>
            </a:pPr>
            <a:r>
              <a:rPr lang="en-US" sz="1200" b="0" strike="noStrike" spc="-1">
                <a:solidFill>
                  <a:srgbClr val="8B8B8B"/>
                </a:solidFill>
                <a:latin typeface="Calibri" panose="020F0502020204030204"/>
              </a:rPr>
              <a:t>&lt;date/time&gt;</a:t>
            </a:r>
            <a:endParaRPr lang="en-US" sz="1200" b="0" strike="noStrike" spc="-1">
              <a:solidFill>
                <a:srgbClr val="000000"/>
              </a:solidFill>
              <a:latin typeface="Times New Roman" panose="02020603050405020304"/>
            </a:endParaRPr>
          </a:p>
        </p:txBody>
      </p:sp>
      <p:sp>
        <p:nvSpPr>
          <p:cNvPr id="3"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p>
        </p:txBody>
      </p:sp>
      <p:sp>
        <p:nvSpPr>
          <p:cNvPr id="4"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panose="020F0502020204030204"/>
              </a:defRPr>
            </a:lvl1pPr>
          </a:lstStyle>
          <a:p>
            <a:pPr indent="0" algn="r">
              <a:lnSpc>
                <a:spcPct val="100000"/>
              </a:lnSpc>
              <a:buNone/>
            </a:pPr>
            <a:fld id="{3762DEF9-BDB0-4C65-B24F-CD7FE296BFBB}" type="slidenum">
              <a:rPr lang="en-US" sz="1200" b="0" strike="noStrike" spc="-1">
                <a:solidFill>
                  <a:srgbClr val="8B8B8B"/>
                </a:solidFill>
                <a:latin typeface="Calibri" panose="020F0502020204030204"/>
              </a:rPr>
              <a:t>‹#›</a:t>
            </a:fld>
            <a:endParaRPr lang="en-US" sz="1200" b="0" strike="noStrike" spc="-1">
              <a:solidFill>
                <a:srgbClr val="000000"/>
              </a:solidFill>
              <a:latin typeface="Times New Roman" panose="02020603050405020304"/>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Edit Master text styles</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p>
          <a:p>
            <a:pPr marL="1143000" lvl="2" indent="-228600">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p>
          <a:p>
            <a:pPr marL="1600200" lvl="3"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p>
          <a:p>
            <a:pPr marL="2057400" lvl="4"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panose="020F0502020204030204"/>
              </a:defRPr>
            </a:lvl1pPr>
          </a:lstStyle>
          <a:p>
            <a:pPr indent="0">
              <a:lnSpc>
                <a:spcPct val="100000"/>
              </a:lnSpc>
              <a:buNone/>
            </a:pPr>
            <a:r>
              <a:rPr lang="en-US" sz="1200" b="0" strike="noStrike" spc="-1">
                <a:solidFill>
                  <a:srgbClr val="8B8B8B"/>
                </a:solidFill>
                <a:latin typeface="Calibri" panose="020F0502020204030204"/>
              </a:rPr>
              <a:t>&lt;date/time&gt;</a:t>
            </a:r>
            <a:endParaRPr lang="en-US" sz="1200" b="0" strike="noStrike" spc="-1">
              <a:solidFill>
                <a:srgbClr val="000000"/>
              </a:solidFill>
              <a:latin typeface="Times New Roman" panose="02020603050405020304"/>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panose="020F0502020204030204"/>
              </a:defRPr>
            </a:lvl1pPr>
          </a:lstStyle>
          <a:p>
            <a:pPr indent="0" algn="r">
              <a:lnSpc>
                <a:spcPct val="100000"/>
              </a:lnSpc>
              <a:buNone/>
            </a:pPr>
            <a:fld id="{747FBC87-AFAA-4DBC-91AE-79FEABF3AF4E}" type="slidenum">
              <a:rPr lang="en-US" sz="1200" b="0" strike="noStrike" spc="-1">
                <a:solidFill>
                  <a:srgbClr val="8B8B8B"/>
                </a:solidFill>
                <a:latin typeface="Calibri" panose="020F0502020204030204"/>
              </a:rPr>
              <a:t>‹#›</a:t>
            </a:fld>
            <a:endParaRPr lang="en-US" sz="12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a:solidFill>
                  <a:srgbClr val="000000"/>
                </a:solidFill>
                <a:latin typeface="Calibri Light" panose="020F0302020204030204"/>
              </a:rPr>
              <a:t>Lecture 0</a:t>
            </a:r>
            <a:endParaRPr lang="en-US" sz="6000" b="0" strike="noStrike" spc="-1">
              <a:solidFill>
                <a:srgbClr val="000000"/>
              </a:solidFill>
              <a:latin typeface="Calibri" panose="020F0502020204030204"/>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lstStyle/>
          <a:p>
            <a:pPr indent="0" algn="ctr">
              <a:lnSpc>
                <a:spcPct val="90000"/>
              </a:lnSpc>
              <a:spcBef>
                <a:spcPts val="1000"/>
              </a:spcBef>
              <a:buNone/>
              <a:tabLst>
                <a:tab pos="0" algn="l"/>
              </a:tabLst>
            </a:pPr>
            <a:r>
              <a:rPr lang="en-US" sz="2400" b="0" strike="noStrike" spc="-1">
                <a:solidFill>
                  <a:srgbClr val="000000"/>
                </a:solidFill>
                <a:latin typeface="Calibri" panose="020F0502020204030204"/>
              </a:rPr>
              <a:t>Problems and Problem Solving</a:t>
            </a:r>
            <a:endParaRPr lang="en-US" sz="2400" b="0" strike="noStrike" spc="-1">
              <a:solidFill>
                <a:srgbClr val="000000"/>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2: Do circles overlap?</a:t>
            </a:r>
            <a:endParaRPr lang="en-US" sz="4400" b="0" strike="noStrike" spc="-1">
              <a:solidFill>
                <a:srgbClr val="000000"/>
              </a:solidFill>
              <a:latin typeface="Calibri" panose="020F0502020204030204"/>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 Very difficult! If the sum of the radii is greater than or equal to the distance between the origins of the circles, then the circles overlap. </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Proof? Not here!</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Where are the computers?</a:t>
            </a:r>
            <a:endParaRPr lang="en-US" sz="4400" b="0" strike="noStrike" spc="-1">
              <a:solidFill>
                <a:srgbClr val="000000"/>
              </a:solidFill>
              <a:latin typeface="Calibri" panose="020F0502020204030204"/>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Algorithm: A step by step process by which a problem is solved</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Defining a problem properly is important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Computer Science: The study of problems and algorithms to solve them</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Software Development: The application of computer science results to solve problems in the real world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Example: Group size = 2, List =</a:t>
            </a:r>
          </a:p>
          <a:p>
            <a:pPr>
              <a:lnSpc>
                <a:spcPct val="90000"/>
              </a:lnSpc>
              <a:spcBef>
                <a:spcPts val="1000"/>
              </a:spcBef>
              <a:buClr>
                <a:srgbClr val="000000"/>
              </a:buClr>
            </a:pP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0891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0891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 solution: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0891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0891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1415415" y="443738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4079875" y="443738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1415415" y="515747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p:cNvSpPr/>
          <p:nvPr/>
        </p:nvSpPr>
        <p:spPr>
          <a:xfrm>
            <a:off x="4079875" y="515747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p:cNvSpPr/>
          <p:nvPr/>
        </p:nvSpPr>
        <p:spPr>
          <a:xfrm>
            <a:off x="6383655" y="443738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8327390" y="443738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328025" y="515747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6383655" y="515747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4079875" y="587756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Brace 21"/>
          <p:cNvSpPr/>
          <p:nvPr/>
        </p:nvSpPr>
        <p:spPr>
          <a:xfrm flipH="1">
            <a:off x="2135505" y="4653280"/>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Text Box 22"/>
          <p:cNvSpPr txBox="1"/>
          <p:nvPr/>
        </p:nvSpPr>
        <p:spPr>
          <a:xfrm>
            <a:off x="2711450" y="4869180"/>
            <a:ext cx="916940" cy="368300"/>
          </a:xfrm>
          <a:prstGeom prst="rect">
            <a:avLst/>
          </a:prstGeom>
          <a:noFill/>
        </p:spPr>
        <p:txBody>
          <a:bodyPr wrap="square" rtlCol="0">
            <a:spAutoFit/>
          </a:bodyPr>
          <a:lstStyle/>
          <a:p>
            <a:r>
              <a:rPr lang="en-US"/>
              <a:t>group</a:t>
            </a:r>
          </a:p>
        </p:txBody>
      </p:sp>
      <p:sp>
        <p:nvSpPr>
          <p:cNvPr id="24" name="Left Brace 23"/>
          <p:cNvSpPr/>
          <p:nvPr/>
        </p:nvSpPr>
        <p:spPr>
          <a:xfrm flipH="1">
            <a:off x="4727575" y="4580890"/>
            <a:ext cx="443865" cy="15246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Text Box 24"/>
          <p:cNvSpPr txBox="1"/>
          <p:nvPr/>
        </p:nvSpPr>
        <p:spPr>
          <a:xfrm>
            <a:off x="5303520" y="5157470"/>
            <a:ext cx="916940" cy="368300"/>
          </a:xfrm>
          <a:prstGeom prst="rect">
            <a:avLst/>
          </a:prstGeom>
          <a:noFill/>
        </p:spPr>
        <p:txBody>
          <a:bodyPr wrap="square" rtlCol="0">
            <a:spAutoFit/>
          </a:bodyPr>
          <a:lstStyle/>
          <a:p>
            <a:r>
              <a:rPr lang="en-US"/>
              <a:t>group</a:t>
            </a:r>
          </a:p>
        </p:txBody>
      </p:sp>
      <p:sp>
        <p:nvSpPr>
          <p:cNvPr id="26" name="Left Brace 25"/>
          <p:cNvSpPr/>
          <p:nvPr/>
        </p:nvSpPr>
        <p:spPr>
          <a:xfrm flipH="1">
            <a:off x="6960235" y="4653280"/>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Text Box 26"/>
          <p:cNvSpPr txBox="1"/>
          <p:nvPr/>
        </p:nvSpPr>
        <p:spPr>
          <a:xfrm>
            <a:off x="7536180" y="4869180"/>
            <a:ext cx="916940" cy="368300"/>
          </a:xfrm>
          <a:prstGeom prst="rect">
            <a:avLst/>
          </a:prstGeom>
          <a:noFill/>
        </p:spPr>
        <p:txBody>
          <a:bodyPr wrap="square" rtlCol="0">
            <a:spAutoFit/>
          </a:bodyPr>
          <a:lstStyle/>
          <a:p>
            <a:r>
              <a:rPr lang="en-US"/>
              <a:t>group</a:t>
            </a:r>
          </a:p>
        </p:txBody>
      </p:sp>
      <p:sp>
        <p:nvSpPr>
          <p:cNvPr id="28" name="Left Brace 27"/>
          <p:cNvSpPr/>
          <p:nvPr/>
        </p:nvSpPr>
        <p:spPr>
          <a:xfrm flipH="1">
            <a:off x="8976360" y="4581525"/>
            <a:ext cx="443865" cy="7918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9" name="Text Box 28"/>
          <p:cNvSpPr txBox="1"/>
          <p:nvPr/>
        </p:nvSpPr>
        <p:spPr>
          <a:xfrm>
            <a:off x="9552305" y="4797425"/>
            <a:ext cx="916940" cy="368300"/>
          </a:xfrm>
          <a:prstGeom prst="rect">
            <a:avLst/>
          </a:prstGeom>
          <a:noFill/>
        </p:spPr>
        <p:txBody>
          <a:bodyPr wrap="square" rtlCol="0">
            <a:spAutoFit/>
          </a:bodyPr>
          <a:lstStyle/>
          <a:p>
            <a:r>
              <a:rPr lang="en-US"/>
              <a:t>group</a:t>
            </a:r>
          </a:p>
        </p:txBody>
      </p:sp>
    </p:spTree>
    <p:extLst>
      <p:ext uri="{BB962C8B-B14F-4D97-AF65-F5344CB8AC3E}">
        <p14:creationId xmlns:p14="http://schemas.microsoft.com/office/powerpoint/2010/main" val="229961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2, List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Another solution: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sp>
        <p:nvSpPr>
          <p:cNvPr id="2" name="Oval 1"/>
          <p:cNvSpPr/>
          <p:nvPr/>
        </p:nvSpPr>
        <p:spPr>
          <a:xfrm>
            <a:off x="638365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0891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0891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4079875" y="5229225"/>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8327390" y="580517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8328025" y="450977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p:cNvSpPr/>
          <p:nvPr/>
        </p:nvSpPr>
        <p:spPr>
          <a:xfrm>
            <a:off x="6383655" y="4509135"/>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p:cNvSpPr/>
          <p:nvPr/>
        </p:nvSpPr>
        <p:spPr>
          <a:xfrm>
            <a:off x="8328025" y="515747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1415415" y="515747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15415" y="443738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6383655" y="515747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4079875" y="443738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754380" y="4653280"/>
            <a:ext cx="876935" cy="4070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1487170" y="5398135"/>
            <a:ext cx="144145" cy="9112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flipV="1">
            <a:off x="4295775" y="5601335"/>
            <a:ext cx="360045" cy="7080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4308475" y="4220845"/>
            <a:ext cx="779145" cy="5041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6600190" y="4725035"/>
            <a:ext cx="7200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5951855" y="5085080"/>
            <a:ext cx="648335" cy="360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H="1">
            <a:off x="8616315" y="4004945"/>
            <a:ext cx="71755" cy="7200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flipV="1">
            <a:off x="8615045" y="5398135"/>
            <a:ext cx="865505" cy="119380"/>
          </a:xfrm>
          <a:prstGeom prst="straightConnector1">
            <a:avLst/>
          </a:prstGeom>
          <a:ln>
            <a:solidFill>
              <a:schemeClr val="accent2"/>
            </a:solidFill>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7896225" y="6021070"/>
            <a:ext cx="647065" cy="1441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9" name="Text Box 28"/>
          <p:cNvSpPr txBox="1"/>
          <p:nvPr/>
        </p:nvSpPr>
        <p:spPr>
          <a:xfrm>
            <a:off x="519430" y="4437380"/>
            <a:ext cx="831215" cy="368300"/>
          </a:xfrm>
          <a:prstGeom prst="rect">
            <a:avLst/>
          </a:prstGeom>
          <a:noFill/>
        </p:spPr>
        <p:txBody>
          <a:bodyPr wrap="square" rtlCol="0">
            <a:spAutoFit/>
          </a:bodyPr>
          <a:lstStyle/>
          <a:p>
            <a:r>
              <a:rPr lang="en-US"/>
              <a:t>entry</a:t>
            </a:r>
          </a:p>
        </p:txBody>
      </p:sp>
      <p:sp>
        <p:nvSpPr>
          <p:cNvPr id="30" name="Text Box 29"/>
          <p:cNvSpPr txBox="1"/>
          <p:nvPr/>
        </p:nvSpPr>
        <p:spPr>
          <a:xfrm>
            <a:off x="655955" y="5949315"/>
            <a:ext cx="831215" cy="368300"/>
          </a:xfrm>
          <a:prstGeom prst="rect">
            <a:avLst/>
          </a:prstGeom>
          <a:noFill/>
        </p:spPr>
        <p:txBody>
          <a:bodyPr wrap="square" rtlCol="0">
            <a:spAutoFit/>
          </a:bodyPr>
          <a:lstStyle/>
          <a:p>
            <a:r>
              <a:rPr lang="en-US"/>
              <a:t>entry</a:t>
            </a:r>
          </a:p>
        </p:txBody>
      </p:sp>
      <p:sp>
        <p:nvSpPr>
          <p:cNvPr id="31" name="Text Box 30"/>
          <p:cNvSpPr txBox="1"/>
          <p:nvPr/>
        </p:nvSpPr>
        <p:spPr>
          <a:xfrm>
            <a:off x="3791585" y="6165215"/>
            <a:ext cx="831215" cy="368300"/>
          </a:xfrm>
          <a:prstGeom prst="rect">
            <a:avLst/>
          </a:prstGeom>
          <a:noFill/>
        </p:spPr>
        <p:txBody>
          <a:bodyPr wrap="square" rtlCol="0">
            <a:spAutoFit/>
          </a:bodyPr>
          <a:lstStyle/>
          <a:p>
            <a:r>
              <a:rPr lang="en-US"/>
              <a:t>entry</a:t>
            </a:r>
          </a:p>
        </p:txBody>
      </p:sp>
      <p:sp>
        <p:nvSpPr>
          <p:cNvPr id="32" name="Text Box 31"/>
          <p:cNvSpPr txBox="1"/>
          <p:nvPr/>
        </p:nvSpPr>
        <p:spPr>
          <a:xfrm>
            <a:off x="4439920" y="3860800"/>
            <a:ext cx="831215" cy="368300"/>
          </a:xfrm>
          <a:prstGeom prst="rect">
            <a:avLst/>
          </a:prstGeom>
          <a:noFill/>
        </p:spPr>
        <p:txBody>
          <a:bodyPr wrap="square" rtlCol="0">
            <a:spAutoFit/>
          </a:bodyPr>
          <a:lstStyle/>
          <a:p>
            <a:r>
              <a:rPr lang="en-US"/>
              <a:t>entry</a:t>
            </a:r>
          </a:p>
        </p:txBody>
      </p:sp>
      <p:sp>
        <p:nvSpPr>
          <p:cNvPr id="33" name="Text Box 32"/>
          <p:cNvSpPr txBox="1"/>
          <p:nvPr/>
        </p:nvSpPr>
        <p:spPr>
          <a:xfrm>
            <a:off x="6744335" y="4231005"/>
            <a:ext cx="831215" cy="368300"/>
          </a:xfrm>
          <a:prstGeom prst="rect">
            <a:avLst/>
          </a:prstGeom>
          <a:noFill/>
        </p:spPr>
        <p:txBody>
          <a:bodyPr wrap="square" rtlCol="0">
            <a:spAutoFit/>
          </a:bodyPr>
          <a:lstStyle/>
          <a:p>
            <a:r>
              <a:rPr lang="en-US"/>
              <a:t>entry</a:t>
            </a:r>
          </a:p>
        </p:txBody>
      </p:sp>
      <p:sp>
        <p:nvSpPr>
          <p:cNvPr id="34" name="Text Box 33"/>
          <p:cNvSpPr txBox="1"/>
          <p:nvPr/>
        </p:nvSpPr>
        <p:spPr>
          <a:xfrm>
            <a:off x="5591810" y="4692015"/>
            <a:ext cx="831215" cy="368300"/>
          </a:xfrm>
          <a:prstGeom prst="rect">
            <a:avLst/>
          </a:prstGeom>
          <a:noFill/>
        </p:spPr>
        <p:txBody>
          <a:bodyPr wrap="square" rtlCol="0">
            <a:spAutoFit/>
          </a:bodyPr>
          <a:lstStyle/>
          <a:p>
            <a:r>
              <a:rPr lang="en-US"/>
              <a:t>entry</a:t>
            </a:r>
          </a:p>
        </p:txBody>
      </p:sp>
      <p:sp>
        <p:nvSpPr>
          <p:cNvPr id="35" name="Text Box 34"/>
          <p:cNvSpPr txBox="1"/>
          <p:nvPr/>
        </p:nvSpPr>
        <p:spPr>
          <a:xfrm>
            <a:off x="8760460" y="3933190"/>
            <a:ext cx="831215" cy="368300"/>
          </a:xfrm>
          <a:prstGeom prst="rect">
            <a:avLst/>
          </a:prstGeom>
          <a:noFill/>
        </p:spPr>
        <p:txBody>
          <a:bodyPr wrap="square" rtlCol="0">
            <a:spAutoFit/>
          </a:bodyPr>
          <a:lstStyle/>
          <a:p>
            <a:r>
              <a:rPr lang="en-US"/>
              <a:t>entry</a:t>
            </a:r>
          </a:p>
        </p:txBody>
      </p:sp>
      <p:sp>
        <p:nvSpPr>
          <p:cNvPr id="36" name="Text Box 35"/>
          <p:cNvSpPr txBox="1"/>
          <p:nvPr/>
        </p:nvSpPr>
        <p:spPr>
          <a:xfrm>
            <a:off x="8792845" y="5062855"/>
            <a:ext cx="831215" cy="368300"/>
          </a:xfrm>
          <a:prstGeom prst="rect">
            <a:avLst/>
          </a:prstGeom>
          <a:noFill/>
        </p:spPr>
        <p:txBody>
          <a:bodyPr wrap="square" rtlCol="0">
            <a:spAutoFit/>
          </a:bodyPr>
          <a:lstStyle/>
          <a:p>
            <a:r>
              <a:rPr lang="en-US"/>
              <a:t>entry</a:t>
            </a:r>
          </a:p>
        </p:txBody>
      </p:sp>
      <p:sp>
        <p:nvSpPr>
          <p:cNvPr id="37" name="Text Box 36"/>
          <p:cNvSpPr txBox="1"/>
          <p:nvPr/>
        </p:nvSpPr>
        <p:spPr>
          <a:xfrm>
            <a:off x="7607935" y="5732780"/>
            <a:ext cx="831215" cy="368300"/>
          </a:xfrm>
          <a:prstGeom prst="rect">
            <a:avLst/>
          </a:prstGeom>
          <a:noFill/>
        </p:spPr>
        <p:txBody>
          <a:bodyPr wrap="square" rtlCol="0">
            <a:spAutoFit/>
          </a:bodyPr>
          <a:lstStyle/>
          <a:p>
            <a:r>
              <a:rPr lang="en-US"/>
              <a:t>entry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Example: Group size = 3, List =</a:t>
            </a: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a:lnSpc>
                <a:spcPct val="90000"/>
              </a:lnSpc>
              <a:spcBef>
                <a:spcPts val="1000"/>
              </a:spcBef>
              <a:buClr>
                <a:srgbClr val="000000"/>
              </a:buClr>
            </a:pPr>
            <a:endParaRPr lang="en-US" sz="2800" b="0" strike="noStrike" spc="-1" dirty="0">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p:txBody>
      </p:sp>
      <p:pic>
        <p:nvPicPr>
          <p:cNvPr id="3" name="Picture 2"/>
          <p:cNvPicPr>
            <a:picLocks noChangeAspect="1"/>
          </p:cNvPicPr>
          <p:nvPr/>
        </p:nvPicPr>
        <p:blipFill>
          <a:blip r:embed="rId2"/>
          <a:stretch>
            <a:fillRect/>
          </a:stretch>
        </p:blipFill>
        <p:spPr>
          <a:xfrm>
            <a:off x="5663565" y="2780665"/>
            <a:ext cx="838200" cy="1028700"/>
          </a:xfrm>
          <a:prstGeom prst="rect">
            <a:avLst/>
          </a:prstGeom>
        </p:spPr>
      </p:pic>
      <p:pic>
        <p:nvPicPr>
          <p:cNvPr id="18" name="Picture 17"/>
          <p:cNvPicPr>
            <a:picLocks noChangeAspect="1"/>
          </p:cNvPicPr>
          <p:nvPr/>
        </p:nvPicPr>
        <p:blipFill>
          <a:blip r:embed="rId3"/>
          <a:stretch>
            <a:fillRect/>
          </a:stretch>
        </p:blipFill>
        <p:spPr>
          <a:xfrm>
            <a:off x="6600190" y="2780665"/>
            <a:ext cx="749300" cy="1028700"/>
          </a:xfrm>
          <a:prstGeom prst="rect">
            <a:avLst/>
          </a:prstGeom>
        </p:spPr>
      </p:pic>
      <p:pic>
        <p:nvPicPr>
          <p:cNvPr id="22" name="Picture 21"/>
          <p:cNvPicPr>
            <a:picLocks noChangeAspect="1"/>
          </p:cNvPicPr>
          <p:nvPr/>
        </p:nvPicPr>
        <p:blipFill>
          <a:blip r:embed="rId4"/>
          <a:stretch>
            <a:fillRect/>
          </a:stretch>
        </p:blipFill>
        <p:spPr>
          <a:xfrm>
            <a:off x="7536180" y="2754630"/>
            <a:ext cx="929005" cy="1054100"/>
          </a:xfrm>
          <a:prstGeom prst="rect">
            <a:avLst/>
          </a:prstGeom>
        </p:spPr>
      </p:pic>
      <p:pic>
        <p:nvPicPr>
          <p:cNvPr id="23" name="Picture 22"/>
          <p:cNvPicPr>
            <a:picLocks noChangeAspect="1"/>
          </p:cNvPicPr>
          <p:nvPr/>
        </p:nvPicPr>
        <p:blipFill>
          <a:blip r:embed="rId5"/>
          <a:stretch>
            <a:fillRect/>
          </a:stretch>
        </p:blipFill>
        <p:spPr>
          <a:xfrm>
            <a:off x="8616315" y="2754630"/>
            <a:ext cx="939165" cy="1054100"/>
          </a:xfrm>
          <a:prstGeom prst="rect">
            <a:avLst/>
          </a:prstGeom>
        </p:spPr>
      </p:pic>
      <p:pic>
        <p:nvPicPr>
          <p:cNvPr id="25" name="Picture 24"/>
          <p:cNvPicPr>
            <a:picLocks noChangeAspect="1"/>
          </p:cNvPicPr>
          <p:nvPr/>
        </p:nvPicPr>
        <p:blipFill>
          <a:blip r:embed="rId6"/>
          <a:stretch>
            <a:fillRect/>
          </a:stretch>
        </p:blipFill>
        <p:spPr>
          <a:xfrm>
            <a:off x="10848340" y="2754630"/>
            <a:ext cx="1057910" cy="1091565"/>
          </a:xfrm>
          <a:prstGeom prst="rect">
            <a:avLst/>
          </a:prstGeom>
        </p:spPr>
      </p:pic>
      <p:pic>
        <p:nvPicPr>
          <p:cNvPr id="28" name="Picture 27"/>
          <p:cNvPicPr>
            <a:picLocks noChangeAspect="1"/>
          </p:cNvPicPr>
          <p:nvPr/>
        </p:nvPicPr>
        <p:blipFill>
          <a:blip r:embed="rId7"/>
          <a:stretch>
            <a:fillRect/>
          </a:stretch>
        </p:blipFill>
        <p:spPr>
          <a:xfrm>
            <a:off x="9719310" y="2754630"/>
            <a:ext cx="876935" cy="10680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3, List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 solution: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pic>
        <p:nvPicPr>
          <p:cNvPr id="3" name="Picture 2"/>
          <p:cNvPicPr>
            <a:picLocks noChangeAspect="1"/>
          </p:cNvPicPr>
          <p:nvPr/>
        </p:nvPicPr>
        <p:blipFill>
          <a:blip r:embed="rId2"/>
          <a:stretch>
            <a:fillRect/>
          </a:stretch>
        </p:blipFill>
        <p:spPr>
          <a:xfrm>
            <a:off x="5663565" y="2780665"/>
            <a:ext cx="838200" cy="1028700"/>
          </a:xfrm>
          <a:prstGeom prst="rect">
            <a:avLst/>
          </a:prstGeom>
        </p:spPr>
      </p:pic>
      <p:pic>
        <p:nvPicPr>
          <p:cNvPr id="18" name="Picture 17"/>
          <p:cNvPicPr>
            <a:picLocks noChangeAspect="1"/>
          </p:cNvPicPr>
          <p:nvPr/>
        </p:nvPicPr>
        <p:blipFill>
          <a:blip r:embed="rId3"/>
          <a:stretch>
            <a:fillRect/>
          </a:stretch>
        </p:blipFill>
        <p:spPr>
          <a:xfrm>
            <a:off x="6600190" y="2780665"/>
            <a:ext cx="749300" cy="1028700"/>
          </a:xfrm>
          <a:prstGeom prst="rect">
            <a:avLst/>
          </a:prstGeom>
        </p:spPr>
      </p:pic>
      <p:pic>
        <p:nvPicPr>
          <p:cNvPr id="22" name="Picture 21"/>
          <p:cNvPicPr>
            <a:picLocks noChangeAspect="1"/>
          </p:cNvPicPr>
          <p:nvPr/>
        </p:nvPicPr>
        <p:blipFill>
          <a:blip r:embed="rId4"/>
          <a:stretch>
            <a:fillRect/>
          </a:stretch>
        </p:blipFill>
        <p:spPr>
          <a:xfrm>
            <a:off x="7536180" y="2754630"/>
            <a:ext cx="929005" cy="1054100"/>
          </a:xfrm>
          <a:prstGeom prst="rect">
            <a:avLst/>
          </a:prstGeom>
        </p:spPr>
      </p:pic>
      <p:pic>
        <p:nvPicPr>
          <p:cNvPr id="23" name="Picture 22"/>
          <p:cNvPicPr>
            <a:picLocks noChangeAspect="1"/>
          </p:cNvPicPr>
          <p:nvPr/>
        </p:nvPicPr>
        <p:blipFill>
          <a:blip r:embed="rId5"/>
          <a:stretch>
            <a:fillRect/>
          </a:stretch>
        </p:blipFill>
        <p:spPr>
          <a:xfrm>
            <a:off x="8616315" y="2754630"/>
            <a:ext cx="939165" cy="1054100"/>
          </a:xfrm>
          <a:prstGeom prst="rect">
            <a:avLst/>
          </a:prstGeom>
        </p:spPr>
      </p:pic>
      <p:pic>
        <p:nvPicPr>
          <p:cNvPr id="25" name="Picture 24"/>
          <p:cNvPicPr>
            <a:picLocks noChangeAspect="1"/>
          </p:cNvPicPr>
          <p:nvPr/>
        </p:nvPicPr>
        <p:blipFill>
          <a:blip r:embed="rId6"/>
          <a:stretch>
            <a:fillRect/>
          </a:stretch>
        </p:blipFill>
        <p:spPr>
          <a:xfrm>
            <a:off x="10848340" y="2754630"/>
            <a:ext cx="1057910" cy="1091565"/>
          </a:xfrm>
          <a:prstGeom prst="rect">
            <a:avLst/>
          </a:prstGeom>
        </p:spPr>
      </p:pic>
      <p:pic>
        <p:nvPicPr>
          <p:cNvPr id="28" name="Picture 27"/>
          <p:cNvPicPr>
            <a:picLocks noChangeAspect="1"/>
          </p:cNvPicPr>
          <p:nvPr/>
        </p:nvPicPr>
        <p:blipFill>
          <a:blip r:embed="rId7"/>
          <a:stretch>
            <a:fillRect/>
          </a:stretch>
        </p:blipFill>
        <p:spPr>
          <a:xfrm>
            <a:off x="9719310" y="2754630"/>
            <a:ext cx="876935" cy="1068070"/>
          </a:xfrm>
          <a:prstGeom prst="rect">
            <a:avLst/>
          </a:prstGeom>
        </p:spPr>
      </p:pic>
      <p:pic>
        <p:nvPicPr>
          <p:cNvPr id="29" name="Picture 28"/>
          <p:cNvPicPr>
            <a:picLocks noChangeAspect="1"/>
          </p:cNvPicPr>
          <p:nvPr/>
        </p:nvPicPr>
        <p:blipFill>
          <a:blip r:embed="rId2"/>
          <a:stretch>
            <a:fillRect/>
          </a:stretch>
        </p:blipFill>
        <p:spPr>
          <a:xfrm>
            <a:off x="983615" y="4220845"/>
            <a:ext cx="838200" cy="1028700"/>
          </a:xfrm>
          <a:prstGeom prst="rect">
            <a:avLst/>
          </a:prstGeom>
        </p:spPr>
      </p:pic>
      <p:pic>
        <p:nvPicPr>
          <p:cNvPr id="30" name="Picture 29"/>
          <p:cNvPicPr>
            <a:picLocks noChangeAspect="1"/>
          </p:cNvPicPr>
          <p:nvPr/>
        </p:nvPicPr>
        <p:blipFill>
          <a:blip r:embed="rId4"/>
          <a:stretch>
            <a:fillRect/>
          </a:stretch>
        </p:blipFill>
        <p:spPr>
          <a:xfrm>
            <a:off x="983615" y="5373370"/>
            <a:ext cx="929005" cy="1054100"/>
          </a:xfrm>
          <a:prstGeom prst="rect">
            <a:avLst/>
          </a:prstGeom>
        </p:spPr>
      </p:pic>
      <p:pic>
        <p:nvPicPr>
          <p:cNvPr id="31" name="Picture 30"/>
          <p:cNvPicPr>
            <a:picLocks noChangeAspect="1"/>
          </p:cNvPicPr>
          <p:nvPr/>
        </p:nvPicPr>
        <p:blipFill>
          <a:blip r:embed="rId5"/>
          <a:stretch>
            <a:fillRect/>
          </a:stretch>
        </p:blipFill>
        <p:spPr>
          <a:xfrm>
            <a:off x="8976360" y="4220845"/>
            <a:ext cx="939165" cy="1054100"/>
          </a:xfrm>
          <a:prstGeom prst="rect">
            <a:avLst/>
          </a:prstGeom>
        </p:spPr>
      </p:pic>
      <p:pic>
        <p:nvPicPr>
          <p:cNvPr id="32" name="Picture 31"/>
          <p:cNvPicPr>
            <a:picLocks noChangeAspect="1"/>
          </p:cNvPicPr>
          <p:nvPr/>
        </p:nvPicPr>
        <p:blipFill>
          <a:blip r:embed="rId3"/>
          <a:stretch>
            <a:fillRect/>
          </a:stretch>
        </p:blipFill>
        <p:spPr>
          <a:xfrm>
            <a:off x="5520055" y="5398770"/>
            <a:ext cx="749300" cy="1028700"/>
          </a:xfrm>
          <a:prstGeom prst="rect">
            <a:avLst/>
          </a:prstGeom>
        </p:spPr>
      </p:pic>
      <p:pic>
        <p:nvPicPr>
          <p:cNvPr id="33" name="Picture 32"/>
          <p:cNvPicPr>
            <a:picLocks noChangeAspect="1"/>
          </p:cNvPicPr>
          <p:nvPr/>
        </p:nvPicPr>
        <p:blipFill>
          <a:blip r:embed="rId7"/>
          <a:stretch>
            <a:fillRect/>
          </a:stretch>
        </p:blipFill>
        <p:spPr>
          <a:xfrm>
            <a:off x="8976360" y="5445125"/>
            <a:ext cx="876935" cy="1068070"/>
          </a:xfrm>
          <a:prstGeom prst="rect">
            <a:avLst/>
          </a:prstGeom>
        </p:spPr>
      </p:pic>
      <p:pic>
        <p:nvPicPr>
          <p:cNvPr id="34" name="Picture 33"/>
          <p:cNvPicPr>
            <a:picLocks noChangeAspect="1"/>
          </p:cNvPicPr>
          <p:nvPr/>
        </p:nvPicPr>
        <p:blipFill>
          <a:blip r:embed="rId6"/>
          <a:stretch>
            <a:fillRect/>
          </a:stretch>
        </p:blipFill>
        <p:spPr>
          <a:xfrm>
            <a:off x="5303520" y="4183380"/>
            <a:ext cx="1057910" cy="1091565"/>
          </a:xfrm>
          <a:prstGeom prst="rect">
            <a:avLst/>
          </a:prstGeom>
        </p:spPr>
      </p:pic>
    </p:spTree>
    <p:extLst>
      <p:ext uri="{BB962C8B-B14F-4D97-AF65-F5344CB8AC3E}">
        <p14:creationId xmlns:p14="http://schemas.microsoft.com/office/powerpoint/2010/main" val="374987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a:t>
            </a:r>
            <a:r>
              <a:rPr lang="en-US" sz="2800" b="0" strike="noStrike">
                <a:solidFill>
                  <a:srgbClr val="000000"/>
                </a:solidFill>
                <a:latin typeface="Calibri" panose="020F0502020204030204"/>
                <a:sym typeface="+mn-ea"/>
              </a:rPr>
              <a:t>random </a:t>
            </a:r>
            <a:r>
              <a:rPr lang="en-US" sz="2800" b="0" strike="noStrike" spc="-1">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Group size = 3, List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Another solution: </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685800" lvl="1"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p:txBody>
      </p:sp>
      <p:pic>
        <p:nvPicPr>
          <p:cNvPr id="3" name="Picture 2"/>
          <p:cNvPicPr>
            <a:picLocks noChangeAspect="1"/>
          </p:cNvPicPr>
          <p:nvPr/>
        </p:nvPicPr>
        <p:blipFill>
          <a:blip r:embed="rId2"/>
          <a:stretch>
            <a:fillRect/>
          </a:stretch>
        </p:blipFill>
        <p:spPr>
          <a:xfrm>
            <a:off x="5663565" y="2780665"/>
            <a:ext cx="838200" cy="1028700"/>
          </a:xfrm>
          <a:prstGeom prst="rect">
            <a:avLst/>
          </a:prstGeom>
        </p:spPr>
      </p:pic>
      <p:pic>
        <p:nvPicPr>
          <p:cNvPr id="18" name="Picture 17"/>
          <p:cNvPicPr>
            <a:picLocks noChangeAspect="1"/>
          </p:cNvPicPr>
          <p:nvPr/>
        </p:nvPicPr>
        <p:blipFill>
          <a:blip r:embed="rId3"/>
          <a:stretch>
            <a:fillRect/>
          </a:stretch>
        </p:blipFill>
        <p:spPr>
          <a:xfrm>
            <a:off x="6600190" y="2780665"/>
            <a:ext cx="749300" cy="1028700"/>
          </a:xfrm>
          <a:prstGeom prst="rect">
            <a:avLst/>
          </a:prstGeom>
        </p:spPr>
      </p:pic>
      <p:pic>
        <p:nvPicPr>
          <p:cNvPr id="22" name="Picture 21"/>
          <p:cNvPicPr>
            <a:picLocks noChangeAspect="1"/>
          </p:cNvPicPr>
          <p:nvPr/>
        </p:nvPicPr>
        <p:blipFill>
          <a:blip r:embed="rId4"/>
          <a:stretch>
            <a:fillRect/>
          </a:stretch>
        </p:blipFill>
        <p:spPr>
          <a:xfrm>
            <a:off x="7536180" y="2754630"/>
            <a:ext cx="929005" cy="1054100"/>
          </a:xfrm>
          <a:prstGeom prst="rect">
            <a:avLst/>
          </a:prstGeom>
        </p:spPr>
      </p:pic>
      <p:pic>
        <p:nvPicPr>
          <p:cNvPr id="23" name="Picture 22"/>
          <p:cNvPicPr>
            <a:picLocks noChangeAspect="1"/>
          </p:cNvPicPr>
          <p:nvPr/>
        </p:nvPicPr>
        <p:blipFill>
          <a:blip r:embed="rId5"/>
          <a:stretch>
            <a:fillRect/>
          </a:stretch>
        </p:blipFill>
        <p:spPr>
          <a:xfrm>
            <a:off x="8616315" y="2754630"/>
            <a:ext cx="939165" cy="1054100"/>
          </a:xfrm>
          <a:prstGeom prst="rect">
            <a:avLst/>
          </a:prstGeom>
        </p:spPr>
      </p:pic>
      <p:pic>
        <p:nvPicPr>
          <p:cNvPr id="25" name="Picture 24"/>
          <p:cNvPicPr>
            <a:picLocks noChangeAspect="1"/>
          </p:cNvPicPr>
          <p:nvPr/>
        </p:nvPicPr>
        <p:blipFill>
          <a:blip r:embed="rId6"/>
          <a:stretch>
            <a:fillRect/>
          </a:stretch>
        </p:blipFill>
        <p:spPr>
          <a:xfrm>
            <a:off x="10848340" y="2754630"/>
            <a:ext cx="1057910" cy="1091565"/>
          </a:xfrm>
          <a:prstGeom prst="rect">
            <a:avLst/>
          </a:prstGeom>
        </p:spPr>
      </p:pic>
      <p:pic>
        <p:nvPicPr>
          <p:cNvPr id="28" name="Picture 27"/>
          <p:cNvPicPr>
            <a:picLocks noChangeAspect="1"/>
          </p:cNvPicPr>
          <p:nvPr/>
        </p:nvPicPr>
        <p:blipFill>
          <a:blip r:embed="rId7"/>
          <a:stretch>
            <a:fillRect/>
          </a:stretch>
        </p:blipFill>
        <p:spPr>
          <a:xfrm>
            <a:off x="9719310" y="2754630"/>
            <a:ext cx="876935" cy="1068070"/>
          </a:xfrm>
          <a:prstGeom prst="rect">
            <a:avLst/>
          </a:prstGeom>
        </p:spPr>
      </p:pic>
      <p:pic>
        <p:nvPicPr>
          <p:cNvPr id="29" name="Picture 28"/>
          <p:cNvPicPr>
            <a:picLocks noChangeAspect="1"/>
          </p:cNvPicPr>
          <p:nvPr/>
        </p:nvPicPr>
        <p:blipFill>
          <a:blip r:embed="rId2"/>
          <a:stretch>
            <a:fillRect/>
          </a:stretch>
        </p:blipFill>
        <p:spPr>
          <a:xfrm>
            <a:off x="983615" y="5436235"/>
            <a:ext cx="838200" cy="1028700"/>
          </a:xfrm>
          <a:prstGeom prst="rect">
            <a:avLst/>
          </a:prstGeom>
        </p:spPr>
      </p:pic>
      <p:pic>
        <p:nvPicPr>
          <p:cNvPr id="30" name="Picture 29"/>
          <p:cNvPicPr>
            <a:picLocks noChangeAspect="1"/>
          </p:cNvPicPr>
          <p:nvPr/>
        </p:nvPicPr>
        <p:blipFill>
          <a:blip r:embed="rId4"/>
          <a:stretch>
            <a:fillRect/>
          </a:stretch>
        </p:blipFill>
        <p:spPr>
          <a:xfrm>
            <a:off x="5424805" y="5445125"/>
            <a:ext cx="929005" cy="1054100"/>
          </a:xfrm>
          <a:prstGeom prst="rect">
            <a:avLst/>
          </a:prstGeom>
        </p:spPr>
      </p:pic>
      <p:pic>
        <p:nvPicPr>
          <p:cNvPr id="31" name="Picture 30"/>
          <p:cNvPicPr>
            <a:picLocks noChangeAspect="1"/>
          </p:cNvPicPr>
          <p:nvPr/>
        </p:nvPicPr>
        <p:blipFill>
          <a:blip r:embed="rId5"/>
          <a:stretch>
            <a:fillRect/>
          </a:stretch>
        </p:blipFill>
        <p:spPr>
          <a:xfrm>
            <a:off x="5424805" y="4220845"/>
            <a:ext cx="939165" cy="1054100"/>
          </a:xfrm>
          <a:prstGeom prst="rect">
            <a:avLst/>
          </a:prstGeom>
        </p:spPr>
      </p:pic>
      <p:pic>
        <p:nvPicPr>
          <p:cNvPr id="32" name="Picture 31"/>
          <p:cNvPicPr>
            <a:picLocks noChangeAspect="1"/>
          </p:cNvPicPr>
          <p:nvPr/>
        </p:nvPicPr>
        <p:blipFill>
          <a:blip r:embed="rId3"/>
          <a:stretch>
            <a:fillRect/>
          </a:stretch>
        </p:blipFill>
        <p:spPr>
          <a:xfrm>
            <a:off x="8976360" y="4220845"/>
            <a:ext cx="749300" cy="1028700"/>
          </a:xfrm>
          <a:prstGeom prst="rect">
            <a:avLst/>
          </a:prstGeom>
        </p:spPr>
      </p:pic>
      <p:pic>
        <p:nvPicPr>
          <p:cNvPr id="33" name="Picture 32"/>
          <p:cNvPicPr>
            <a:picLocks noChangeAspect="1"/>
          </p:cNvPicPr>
          <p:nvPr/>
        </p:nvPicPr>
        <p:blipFill>
          <a:blip r:embed="rId7"/>
          <a:stretch>
            <a:fillRect/>
          </a:stretch>
        </p:blipFill>
        <p:spPr>
          <a:xfrm>
            <a:off x="983615" y="4220845"/>
            <a:ext cx="876935" cy="1068070"/>
          </a:xfrm>
          <a:prstGeom prst="rect">
            <a:avLst/>
          </a:prstGeom>
        </p:spPr>
      </p:pic>
      <p:pic>
        <p:nvPicPr>
          <p:cNvPr id="34" name="Picture 33"/>
          <p:cNvPicPr>
            <a:picLocks noChangeAspect="1"/>
          </p:cNvPicPr>
          <p:nvPr/>
        </p:nvPicPr>
        <p:blipFill>
          <a:blip r:embed="rId6"/>
          <a:stretch>
            <a:fillRect/>
          </a:stretch>
        </p:blipFill>
        <p:spPr>
          <a:xfrm>
            <a:off x="8822055" y="5373370"/>
            <a:ext cx="1057910" cy="10915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questions do I need to ask in order to solve this problem?</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0: How to make buttered toast</a:t>
            </a:r>
            <a:endParaRPr lang="en-US" sz="4400" b="0" strike="noStrike" spc="-1">
              <a:solidFill>
                <a:srgbClr val="000000"/>
              </a:solidFill>
              <a:latin typeface="Calibri" panose="020F0502020204030204"/>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How would you, in a step-by-step manner, describe how to make buttered toast?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questions do I need to ask in order to solve this problem?</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get the list of entries?</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randomly select from a list?</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form a group?</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do I do with leftovers?</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get the list of entries?</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The list will be supplied ahead of time. </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randomly select from a list?</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Differs between a human and a computer. Humans can “just pick”; computers can’t.</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lvl="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do I form a group? The steps to do so are:</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Create a new group.</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Randomly select an entry from the list. </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Remove that entry from the list and place it in the group.</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Repeat steps 2 and 3 until the new group is the desired size. </a:t>
            </a:r>
          </a:p>
          <a:p>
            <a:pPr marL="1143000" lvl="2"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What do I do with leftovers?</a:t>
            </a:r>
          </a:p>
          <a:p>
            <a:pPr marL="685800" lvl="1"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When the list entries don’t perfectly form groups of a certain size, distribute the remaining entries into random groups.</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What might the natural language algorithm to solve this problem look like?</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The natural language algorithm for this problem:</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list of entries</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desired group size</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Generate groups from list</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Display groups</a:t>
            </a:r>
          </a:p>
          <a:p>
            <a:pPr marL="971550" lvl="1" indent="-514350">
              <a:lnSpc>
                <a:spcPct val="90000"/>
              </a:lnSpc>
              <a:spcBef>
                <a:spcPts val="1000"/>
              </a:spcBef>
              <a:buClr>
                <a:srgbClr val="000000"/>
              </a:buClr>
              <a:buFont typeface="Arial" panose="020B0604020202020204"/>
              <a:buAutoNum type="arabicPeriod"/>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extLst>
      <p:ext uri="{BB962C8B-B14F-4D97-AF65-F5344CB8AC3E}">
        <p14:creationId xmlns:p14="http://schemas.microsoft.com/office/powerpoint/2010/main" val="2134202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Step 3 needs more detail:</a:t>
            </a:r>
          </a:p>
          <a:p>
            <a:pPr marL="457200" lvl="1" indent="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 Generate groups from list</a:t>
            </a:r>
          </a:p>
          <a:p>
            <a:pPr marL="45720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3a. Form a group, as previously discussed</a:t>
            </a:r>
          </a:p>
          <a:p>
            <a:pPr marL="45720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3b. Repeat step 3a. until no more groups of the right size can be 	       formed</a:t>
            </a:r>
          </a:p>
          <a:p>
            <a:pPr marL="45720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3c. Distribute the remaining entries as previously discussed</a:t>
            </a: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random groups of a certain size based on an initial number of entries in a list</a:t>
            </a:r>
          </a:p>
          <a:p>
            <a:pPr marL="22860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Time to revisit the example.</a:t>
            </a:r>
            <a:r>
              <a:rPr lang="en-US" sz="2800" spc="-1" dirty="0">
                <a:solidFill>
                  <a:srgbClr val="000000"/>
                </a:solidFill>
                <a:latin typeface="Calibri" panose="020F0502020204030204"/>
              </a:rPr>
              <a:t>.</a:t>
            </a:r>
            <a:endParaRPr lang="en-US" sz="2800" b="0" strike="noStrike" spc="-1" dirty="0">
              <a:solidFill>
                <a:srgbClr val="000000"/>
              </a:solidFill>
              <a:latin typeface="Calibri" panose="020F0502020204030204"/>
            </a:endParaRP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extLst>
      <p:ext uri="{BB962C8B-B14F-4D97-AF65-F5344CB8AC3E}">
        <p14:creationId xmlns:p14="http://schemas.microsoft.com/office/powerpoint/2010/main" val="2459695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Steps 1 – Obtain list of entries:</a:t>
            </a: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2" name="Oval 1"/>
          <p:cNvSpPr/>
          <p:nvPr/>
        </p:nvSpPr>
        <p:spPr>
          <a:xfrm>
            <a:off x="6383655" y="2726666"/>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26666"/>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26666"/>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26666"/>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26666"/>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26666"/>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2666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26666"/>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26666"/>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503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0: How to make buttered toast</a:t>
            </a:r>
            <a:endParaRPr lang="en-US" sz="4400" b="0" strike="noStrike" spc="-1">
              <a:solidFill>
                <a:srgbClr val="000000"/>
              </a:solidFill>
              <a:latin typeface="Calibri" panose="020F0502020204030204"/>
            </a:endParaRPr>
          </a:p>
        </p:txBody>
      </p:sp>
      <p:sp>
        <p:nvSpPr>
          <p:cNvPr id="87" name="PlaceHolder 2"/>
          <p:cNvSpPr>
            <a:spLocks noGrp="1"/>
          </p:cNvSpPr>
          <p:nvPr>
            <p:ph/>
          </p:nvPr>
        </p:nvSpPr>
        <p:spPr>
          <a:xfrm>
            <a:off x="838080" y="1825560"/>
            <a:ext cx="10515240" cy="4350960"/>
          </a:xfrm>
          <a:prstGeom prst="rect">
            <a:avLst/>
          </a:prstGeom>
          <a:noFill/>
          <a:ln w="0">
            <a:noFill/>
          </a:ln>
        </p:spPr>
        <p:txBody>
          <a:bodyPr anchor="t">
            <a:normAutofit fontScale="89000" lnSpcReduction="10000"/>
          </a:bodyPr>
          <a:lstStyle/>
          <a:p>
            <a:pPr marL="219710" indent="-21971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How would you, in a step-by-step manner, describe how to make buttered toast?</a:t>
            </a:r>
          </a:p>
          <a:p>
            <a:pPr marL="219710" indent="-21971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Obtain bread, a toaster, a plate, a knife, and butter.</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Place bread into toaster.</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Toast the bread to your desired level of toasty goodness.</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Take the toast out of the toaster and place on the plate.</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Scoop butter onto the knife.</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Scrape the butter across the surface of the toast.</a:t>
            </a:r>
          </a:p>
          <a:p>
            <a:pPr marL="879475" lvl="1" indent="-439420">
              <a:lnSpc>
                <a:spcPct val="90000"/>
              </a:lnSpc>
              <a:spcBef>
                <a:spcPts val="500"/>
              </a:spcBef>
              <a:buClr>
                <a:srgbClr val="000000"/>
              </a:buClr>
              <a:buFont typeface="Calibri Light" panose="020F0302020204030204"/>
              <a:buAutoNum type="arabicPeriod"/>
            </a:pPr>
            <a:r>
              <a:rPr lang="en-US" sz="2400" b="0" strike="noStrike" spc="-1">
                <a:solidFill>
                  <a:srgbClr val="000000"/>
                </a:solidFill>
                <a:latin typeface="Calibri" panose="020F0502020204030204"/>
              </a:rPr>
              <a:t>Repeat steps 5 and 6 until toast is sufficiently buttered.</a:t>
            </a:r>
          </a:p>
          <a:p>
            <a:pPr marL="439420" indent="0">
              <a:lnSpc>
                <a:spcPct val="90000"/>
              </a:lnSpc>
              <a:spcBef>
                <a:spcPts val="500"/>
              </a:spcBef>
              <a:buNone/>
              <a:tabLst>
                <a:tab pos="0" algn="l"/>
              </a:tabLst>
            </a:pPr>
            <a:endParaRPr lang="en-US" sz="2400" b="0" strike="noStrike" spc="-1">
              <a:solidFill>
                <a:srgbClr val="000000"/>
              </a:solidFill>
              <a:latin typeface="Calibri" panose="020F0502020204030204"/>
            </a:endParaRPr>
          </a:p>
          <a:p>
            <a:pPr indent="0">
              <a:lnSpc>
                <a:spcPct val="90000"/>
              </a:lnSpc>
              <a:spcBef>
                <a:spcPts val="1000"/>
              </a:spcBef>
              <a:buNone/>
              <a:tabLst>
                <a:tab pos="0" algn="l"/>
              </a:tabLst>
            </a:pPr>
            <a:r>
              <a:rPr lang="en-US" sz="2800" b="0" strike="noStrike" spc="-1">
                <a:solidFill>
                  <a:srgbClr val="000000"/>
                </a:solidFill>
                <a:latin typeface="Calibri" panose="020F0502020204030204"/>
              </a:rPr>
              <a:t>And you have buttered toast!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 1 – Obtain list of entries:</a:t>
            </a:r>
          </a:p>
          <a:p>
            <a:pPr marL="228600" indent="-2286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Step 2 – Obtain group size: group size = 2</a:t>
            </a:r>
            <a:endParaRPr lang="en-US" sz="2800" b="0" strike="noStrike" spc="-1" dirty="0">
              <a:solidFill>
                <a:srgbClr val="000000"/>
              </a:solidFill>
              <a:latin typeface="Calibri" panose="020F0502020204030204"/>
            </a:endParaRP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2" name="Oval 1"/>
          <p:cNvSpPr/>
          <p:nvPr/>
        </p:nvSpPr>
        <p:spPr>
          <a:xfrm>
            <a:off x="6383655" y="2726666"/>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5735955" y="2726666"/>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679690" y="2726666"/>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31990" y="2726666"/>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975725" y="2726666"/>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28025" y="2726666"/>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0848340" y="2726666"/>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24060" y="2726666"/>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p:cNvSpPr/>
          <p:nvPr/>
        </p:nvSpPr>
        <p:spPr>
          <a:xfrm>
            <a:off x="10272395" y="2726666"/>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4861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 3a - form group: </a:t>
            </a:r>
          </a:p>
        </p:txBody>
      </p:sp>
      <p:sp>
        <p:nvSpPr>
          <p:cNvPr id="2" name="Oval 1"/>
          <p:cNvSpPr/>
          <p:nvPr/>
        </p:nvSpPr>
        <p:spPr>
          <a:xfrm>
            <a:off x="523176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458406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8010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782383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717613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9645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12050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527165" y="2708909"/>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8470265" y="2708908"/>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 3a - form group: </a:t>
            </a:r>
          </a:p>
        </p:txBody>
      </p:sp>
      <p:sp>
        <p:nvSpPr>
          <p:cNvPr id="2" name="Oval 1"/>
          <p:cNvSpPr/>
          <p:nvPr/>
        </p:nvSpPr>
        <p:spPr>
          <a:xfrm>
            <a:off x="5231765" y="270891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a:off x="458406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80100" y="270891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782383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717613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9645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12050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678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And again.. </a:t>
            </a:r>
          </a:p>
        </p:txBody>
      </p:sp>
      <p:sp>
        <p:nvSpPr>
          <p:cNvPr id="4" name="Oval 3"/>
          <p:cNvSpPr/>
          <p:nvPr/>
        </p:nvSpPr>
        <p:spPr>
          <a:xfrm>
            <a:off x="4584065" y="270891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823835"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7176135" y="270891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96450"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120505"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And again... </a:t>
            </a:r>
          </a:p>
        </p:txBody>
      </p:sp>
      <p:sp>
        <p:nvSpPr>
          <p:cNvPr id="7" name="Oval 6"/>
          <p:cNvSpPr/>
          <p:nvPr/>
        </p:nvSpPr>
        <p:spPr>
          <a:xfrm>
            <a:off x="7768362" y="270891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40977"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065032" y="270891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And again.... </a:t>
            </a:r>
          </a:p>
          <a:p>
            <a:pPr marL="228600" lvl="0" indent="-228600">
              <a:lnSpc>
                <a:spcPct val="90000"/>
              </a:lnSpc>
              <a:spcBef>
                <a:spcPts val="1000"/>
              </a:spcBef>
              <a:buClr>
                <a:srgbClr val="000000"/>
              </a:buClr>
              <a:buFont typeface="Arial" panose="020B0604020202020204"/>
              <a:buChar char="•"/>
            </a:pPr>
            <a:endParaRPr lang="en-US" sz="280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lvl="0">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40977"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And again.... </a:t>
            </a:r>
          </a:p>
          <a:p>
            <a:pPr marL="228600" lvl="0" indent="-228600">
              <a:lnSpc>
                <a:spcPct val="90000"/>
              </a:lnSpc>
              <a:spcBef>
                <a:spcPts val="1000"/>
              </a:spcBef>
              <a:buClr>
                <a:srgbClr val="000000"/>
              </a:buClr>
              <a:buFont typeface="Arial" panose="020B0604020202020204"/>
              <a:buChar char="•"/>
            </a:pPr>
            <a:endParaRPr lang="en-US" sz="280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lvl="0">
              <a:lnSpc>
                <a:spcPct val="90000"/>
              </a:lnSpc>
              <a:spcBef>
                <a:spcPts val="1000"/>
              </a:spcBef>
              <a:buClr>
                <a:srgbClr val="000000"/>
              </a:buClr>
            </a:pPr>
            <a:r>
              <a:rPr lang="en-US" sz="2800" b="0" strike="noStrike" spc="-1" dirty="0">
                <a:solidFill>
                  <a:srgbClr val="000000"/>
                </a:solidFill>
                <a:latin typeface="Calibri" panose="020F0502020204030204"/>
              </a:rPr>
              <a:t>No more groups can be generated – time for step 3c.</a:t>
            </a:r>
          </a:p>
          <a:p>
            <a:pPr marL="228600" lvl="0" indent="-228600">
              <a:lnSpc>
                <a:spcPct val="90000"/>
              </a:lnSpc>
              <a:spcBef>
                <a:spcPts val="1000"/>
              </a:spcBef>
              <a:buClr>
                <a:srgbClr val="000000"/>
              </a:buClr>
              <a:buFont typeface="Arial" panose="020B0604020202020204"/>
              <a:buChar char="•"/>
            </a:pPr>
            <a:endParaRPr lang="en-US" sz="2800"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lvl="0">
              <a:lnSpc>
                <a:spcPct val="90000"/>
              </a:lnSpc>
              <a:spcBef>
                <a:spcPts val="1000"/>
              </a:spcBef>
              <a:buClr>
                <a:srgbClr val="000000"/>
              </a:buClr>
            </a:pPr>
            <a:endParaRPr lang="en-US" sz="2800" b="0" strike="noStrike" spc="-1" dirty="0">
              <a:solidFill>
                <a:srgbClr val="000000"/>
              </a:solidFill>
              <a:latin typeface="Calibri" panose="020F0502020204030204"/>
            </a:endParaRP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9640977" y="2708910"/>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986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Problem: Write a program that generates </a:t>
            </a:r>
            <a:r>
              <a:rPr lang="en-US" sz="2800" b="0" strike="noStrike" dirty="0">
                <a:solidFill>
                  <a:srgbClr val="000000"/>
                </a:solidFill>
                <a:latin typeface="Calibri" panose="020F0502020204030204"/>
                <a:sym typeface="+mn-ea"/>
              </a:rPr>
              <a:t>random </a:t>
            </a:r>
            <a:r>
              <a:rPr lang="en-US" sz="2800" b="0" strike="noStrike" spc="-1" dirty="0">
                <a:solidFill>
                  <a:srgbClr val="000000"/>
                </a:solidFill>
                <a:latin typeface="Calibri" panose="020F0502020204030204"/>
              </a:rPr>
              <a:t>groups of a certain size based on an initial number of entries in a list</a:t>
            </a:r>
          </a:p>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Group size = 2, List =</a:t>
            </a:r>
          </a:p>
          <a:p>
            <a:pPr marL="685800" lvl="1" indent="-228600">
              <a:lnSpc>
                <a:spcPct val="90000"/>
              </a:lnSpc>
              <a:spcBef>
                <a:spcPts val="1000"/>
              </a:spcBef>
              <a:buClr>
                <a:srgbClr val="000000"/>
              </a:buClr>
              <a:buFont typeface="Arial" panose="020B0604020202020204"/>
              <a:buChar char="•"/>
            </a:pPr>
            <a:endParaRPr lang="en-US" sz="2800" b="0" strike="noStrike" spc="-1" dirty="0">
              <a:solidFill>
                <a:srgbClr val="000000"/>
              </a:solidFill>
              <a:latin typeface="Calibri" panose="020F0502020204030204"/>
            </a:endParaRPr>
          </a:p>
          <a:p>
            <a:pPr marL="228600" lvl="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Step 3c – distribute </a:t>
            </a:r>
          </a:p>
          <a:p>
            <a:pPr lvl="1">
              <a:lnSpc>
                <a:spcPct val="90000"/>
              </a:lnSpc>
              <a:spcBef>
                <a:spcPts val="1000"/>
              </a:spcBef>
              <a:buClr>
                <a:srgbClr val="000000"/>
              </a:buClr>
            </a:pPr>
            <a:r>
              <a:rPr lang="en-US" sz="2800" spc="-1" dirty="0">
                <a:solidFill>
                  <a:srgbClr val="000000"/>
                </a:solidFill>
                <a:latin typeface="Calibri" panose="020F0502020204030204"/>
              </a:rPr>
              <a:t>leftovers to random</a:t>
            </a:r>
          </a:p>
          <a:p>
            <a:pPr lvl="1">
              <a:lnSpc>
                <a:spcPct val="90000"/>
              </a:lnSpc>
              <a:spcBef>
                <a:spcPts val="1000"/>
              </a:spcBef>
              <a:buClr>
                <a:srgbClr val="000000"/>
              </a:buClr>
            </a:pPr>
            <a:r>
              <a:rPr lang="en-US" sz="2800" b="0" strike="noStrike" spc="-1" dirty="0">
                <a:solidFill>
                  <a:srgbClr val="000000"/>
                </a:solidFill>
                <a:latin typeface="Calibri" panose="020F0502020204030204"/>
              </a:rPr>
              <a:t>groups</a:t>
            </a:r>
          </a:p>
        </p:txBody>
      </p:sp>
      <p:sp>
        <p:nvSpPr>
          <p:cNvPr id="7" name="Oval 6"/>
          <p:cNvSpPr/>
          <p:nvPr/>
        </p:nvSpPr>
        <p:spPr>
          <a:xfrm>
            <a:off x="6671945" y="3717290"/>
            <a:ext cx="503555" cy="5035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5951855" y="4364990"/>
            <a:ext cx="503555" cy="5035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5951855" y="5013325"/>
            <a:ext cx="503555" cy="503555"/>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71945" y="4364990"/>
            <a:ext cx="503555" cy="503555"/>
          </a:xfrm>
          <a:prstGeom prst="ellipse">
            <a:avLst/>
          </a:prstGeom>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584065" y="3749040"/>
            <a:ext cx="503555" cy="503555"/>
          </a:xfrm>
          <a:prstGeom prst="ellipse">
            <a:avLst/>
          </a:prstGeom>
          <a:solidFill>
            <a:srgbClr val="FF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p:cNvSpPr/>
          <p:nvPr/>
        </p:nvSpPr>
        <p:spPr>
          <a:xfrm>
            <a:off x="4584065" y="4364990"/>
            <a:ext cx="503555" cy="5035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p:cNvSpPr/>
          <p:nvPr/>
        </p:nvSpPr>
        <p:spPr>
          <a:xfrm>
            <a:off x="5231765" y="3717290"/>
            <a:ext cx="503555" cy="503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p:cNvSpPr/>
          <p:nvPr/>
        </p:nvSpPr>
        <p:spPr>
          <a:xfrm>
            <a:off x="5232400" y="4364990"/>
            <a:ext cx="503555" cy="50355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951855" y="3717290"/>
            <a:ext cx="503555" cy="50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a:solidFill>
                  <a:srgbClr val="000000"/>
                </a:solidFill>
                <a:latin typeface="Calibri" panose="020F0502020204030204"/>
                <a:sym typeface="+mn-ea"/>
              </a:rPr>
              <a:t>Problem: Write a program that generates random groups of a certain size based on an initial number of entries in a list</a:t>
            </a:r>
            <a:endParaRPr lang="en-US" sz="2800" b="0" strike="noStrike" spc="-1">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list of entries</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Obtain desired group size</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Generate groups from list</a:t>
            </a:r>
          </a:p>
          <a:p>
            <a:pPr marL="971550" lvl="1" indent="-514350">
              <a:lnSpc>
                <a:spcPct val="90000"/>
              </a:lnSpc>
              <a:spcBef>
                <a:spcPts val="1000"/>
              </a:spcBef>
              <a:buClr>
                <a:srgbClr val="000000"/>
              </a:buClr>
              <a:buFont typeface="Arial" panose="020B0604020202020204"/>
              <a:buAutoNum type="arabicPeriod"/>
            </a:pPr>
            <a:r>
              <a:rPr lang="en-US" sz="2800" b="0" strike="noStrike" spc="-1">
                <a:solidFill>
                  <a:srgbClr val="000000"/>
                </a:solidFill>
                <a:latin typeface="Calibri" panose="020F0502020204030204"/>
              </a:rPr>
              <a:t>Display groups</a:t>
            </a:r>
          </a:p>
          <a:p>
            <a:pPr marL="971550" lvl="1" indent="-514350">
              <a:lnSpc>
                <a:spcPct val="90000"/>
              </a:lnSpc>
              <a:spcBef>
                <a:spcPts val="1000"/>
              </a:spcBef>
              <a:buClr>
                <a:srgbClr val="000000"/>
              </a:buClr>
              <a:buFont typeface="Arial" panose="020B0604020202020204"/>
              <a:buAutoNum type="arabicPeriod"/>
            </a:pPr>
            <a:endParaRPr lang="en-US" sz="2800" b="0" strike="noStrike" spc="-1">
              <a:solidFill>
                <a:srgbClr val="000000"/>
              </a:solidFill>
              <a:latin typeface="Calibri" panose="020F0502020204030204"/>
            </a:endParaRPr>
          </a:p>
          <a:p>
            <a:pPr indent="0">
              <a:lnSpc>
                <a:spcPct val="90000"/>
              </a:lnSpc>
              <a:spcBef>
                <a:spcPts val="1000"/>
              </a:spcBef>
              <a:buNone/>
            </a:pPr>
            <a:endParaRPr lang="en-US" sz="2800" b="0" strike="noStrike" spc="-1">
              <a:solidFill>
                <a:srgbClr val="000000"/>
              </a:solidFill>
              <a:latin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Now, translate the natural language algorithm into a programming language:</a:t>
            </a:r>
          </a:p>
          <a:p>
            <a:pPr marL="971550" lvl="1" indent="-514350">
              <a:lnSpc>
                <a:spcPct val="90000"/>
              </a:lnSpc>
              <a:spcBef>
                <a:spcPts val="1000"/>
              </a:spcBef>
              <a:buClr>
                <a:srgbClr val="000000"/>
              </a:buClr>
              <a:buFont typeface="Arial" panose="020B0604020202020204"/>
              <a:buAutoNum type="arabicPeriod"/>
            </a:pPr>
            <a:r>
              <a:rPr lang="en-US" sz="2800" b="0" strike="noStrike" spc="-1" dirty="0">
                <a:solidFill>
                  <a:srgbClr val="000000"/>
                </a:solidFill>
                <a:latin typeface="Calibri" panose="020F0502020204030204"/>
              </a:rPr>
              <a:t>Obtain list of entries:</a:t>
            </a:r>
          </a:p>
          <a:p>
            <a:pPr marL="914400" lvl="2" indent="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List&lt;Entry&gt; list = new List&lt;Entry&gt;(Entry1, Entry2, ... </a:t>
            </a:r>
            <a:r>
              <a:rPr lang="en-US" sz="2800" b="0" strike="noStrike" spc="-1" dirty="0" err="1">
                <a:solidFill>
                  <a:srgbClr val="000000"/>
                </a:solidFill>
                <a:latin typeface="Calibri" panose="020F0502020204030204"/>
              </a:rPr>
              <a:t>EntryN</a:t>
            </a:r>
            <a:r>
              <a:rPr lang="en-US" sz="2800" b="0" strike="noStrike" spc="-1" dirty="0">
                <a:solidFill>
                  <a:srgbClr val="000000"/>
                </a:solidFill>
                <a:latin typeface="Calibri" panose="020F0502020204030204"/>
              </a:rPr>
              <a:t>);</a:t>
            </a:r>
          </a:p>
          <a:p>
            <a:pPr indent="0">
              <a:lnSpc>
                <a:spcPct val="90000"/>
              </a:lnSpc>
              <a:spcBef>
                <a:spcPts val="1000"/>
              </a:spcBef>
              <a:buNone/>
            </a:pPr>
            <a:endParaRPr lang="en-US" sz="2800" b="0" strike="noStrike" spc="-1" dirty="0">
              <a:solidFill>
                <a:srgbClr val="000000"/>
              </a:solidFill>
              <a:latin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rmAutofit fontScale="61000" lnSpcReduction="20000"/>
          </a:bodyPr>
          <a:lstStyle/>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Given a list of numbers, find the first, last, largest, and smallest number in the list.</a:t>
            </a: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[12, 329, 438920, 3, 563, 301, 54829] </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12</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54829</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438920</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3</a:t>
            </a: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[8, 56, 18 ,263, 487, 129541, 598, 134, 7841, 895456, 29159, 585, 1265, 5648, 741585] </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8</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741585</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895456</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8</a:t>
            </a: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Example: [7]</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7</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7</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7</a:t>
            </a:r>
          </a:p>
          <a:p>
            <a:pPr marL="669290" lvl="1" indent="-22288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7</a:t>
            </a:r>
          </a:p>
          <a:p>
            <a:pPr marL="222885" indent="-22288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How would you describe</a:t>
            </a:r>
            <a:r>
              <a:rPr lang="en-US" sz="2800" b="0" i="1" strike="noStrike" spc="-1">
                <a:solidFill>
                  <a:srgbClr val="000000"/>
                </a:solidFill>
                <a:latin typeface="Calibri" panose="020F0502020204030204"/>
              </a:rPr>
              <a:t> </a:t>
            </a:r>
            <a:r>
              <a:rPr lang="en-US" sz="2800" b="0" strike="noStrike" spc="-1">
                <a:solidFill>
                  <a:srgbClr val="000000"/>
                </a:solidFill>
                <a:latin typeface="Calibri" panose="020F0502020204030204"/>
              </a:rPr>
              <a:t>the process by which you found these numbers in </a:t>
            </a:r>
            <a:r>
              <a:rPr lang="en-US" sz="2800" b="1" i="1" strike="noStrike" spc="-1">
                <a:solidFill>
                  <a:srgbClr val="000000"/>
                </a:solidFill>
                <a:latin typeface="Calibri" panose="020F0502020204030204"/>
              </a:rPr>
              <a:t>any </a:t>
            </a:r>
            <a:r>
              <a:rPr lang="en-US" sz="2800" b="0" strike="noStrike" spc="-1">
                <a:solidFill>
                  <a:srgbClr val="000000"/>
                </a:solidFill>
                <a:latin typeface="Calibri" panose="020F0502020204030204"/>
              </a:rPr>
              <a:t>list?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p>
          <a:p>
            <a:pPr marL="400050" lvl="3" indent="0">
              <a:lnSpc>
                <a:spcPct val="90000"/>
              </a:lnSpc>
              <a:spcBef>
                <a:spcPts val="1000"/>
              </a:spcBef>
              <a:buClr>
                <a:srgbClr val="000000"/>
              </a:buClr>
              <a:buFont typeface="Arial" panose="020B0604020202020204"/>
              <a:buNone/>
            </a:pPr>
            <a:r>
              <a:rPr lang="en-US" sz="2800" b="0" strike="noStrike">
                <a:solidFill>
                  <a:srgbClr val="000000"/>
                </a:solidFill>
                <a:latin typeface="Calibri" panose="020F0502020204030204"/>
                <a:sym typeface="+mn-ea"/>
              </a:rPr>
              <a:t>2. Obtain desired group size:</a:t>
            </a:r>
          </a:p>
          <a:p>
            <a:pPr marL="400050" lvl="3" indent="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int groupSize = scanner.nextInt();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a:solidFill>
                  <a:srgbClr val="000000"/>
                </a:solidFill>
                <a:latin typeface="Calibri" panose="020F0502020204030204"/>
              </a:rPr>
              <a:t>Now, translate the natural language algorithm into a programming language:</a:t>
            </a:r>
          </a:p>
          <a:p>
            <a:pPr marL="0" lvl="1" indent="457200">
              <a:lnSpc>
                <a:spcPct val="90000"/>
              </a:lnSpc>
              <a:spcBef>
                <a:spcPts val="1000"/>
              </a:spcBef>
              <a:buClr>
                <a:srgbClr val="000000"/>
              </a:buClr>
              <a:buFont typeface="Arial" panose="020B0604020202020204"/>
              <a:buNone/>
            </a:pPr>
            <a:r>
              <a:rPr lang="en-US" sz="2800" b="0" strike="noStrike">
                <a:solidFill>
                  <a:srgbClr val="000000"/>
                </a:solidFill>
                <a:latin typeface="Calibri" panose="020F0502020204030204"/>
                <a:sym typeface="+mn-ea"/>
              </a:rPr>
              <a:t>3. Generate groups from list:</a:t>
            </a:r>
          </a:p>
          <a:p>
            <a:pPr marL="0" lvl="1" indent="457200">
              <a:lnSpc>
                <a:spcPct val="90000"/>
              </a:lnSpc>
              <a:spcBef>
                <a:spcPts val="1000"/>
              </a:spcBef>
              <a:buClr>
                <a:srgbClr val="000000"/>
              </a:buClr>
              <a:buFont typeface="Arial" panose="020B0604020202020204"/>
              <a:buNone/>
            </a:pPr>
            <a:r>
              <a:rPr lang="en-US" sz="2800" b="0" strike="noStrike" spc="-1">
                <a:solidFill>
                  <a:srgbClr val="000000"/>
                </a:solidFill>
                <a:latin typeface="Calibri" panose="020F0502020204030204"/>
              </a:rPr>
              <a:t>The most difficult part of the problem! Shown in a future lecture. 						(probably)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Now, translate the natural language algorithm into a programming language:</a:t>
            </a:r>
          </a:p>
          <a:p>
            <a:pPr marL="0" lvl="1" indent="457200">
              <a:lnSpc>
                <a:spcPct val="90000"/>
              </a:lnSpc>
              <a:spcBef>
                <a:spcPts val="1000"/>
              </a:spcBef>
              <a:buClr>
                <a:srgbClr val="000000"/>
              </a:buClr>
              <a:buFont typeface="Arial" panose="020B0604020202020204"/>
              <a:buNone/>
            </a:pPr>
            <a:r>
              <a:rPr lang="en-US" sz="2800" b="0" strike="noStrike" dirty="0">
                <a:solidFill>
                  <a:srgbClr val="000000"/>
                </a:solidFill>
                <a:latin typeface="Calibri" panose="020F0502020204030204"/>
                <a:sym typeface="+mn-ea"/>
              </a:rPr>
              <a:t>4. Display groups:</a:t>
            </a:r>
          </a:p>
          <a:p>
            <a:pPr marL="0" lvl="1"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for (Group g </a:t>
            </a:r>
            <a:r>
              <a:rPr lang="en-US" sz="2800" spc="-1" dirty="0">
                <a:solidFill>
                  <a:srgbClr val="000000"/>
                </a:solidFill>
                <a:latin typeface="Calibri" panose="020F0502020204030204"/>
              </a:rPr>
              <a:t>:</a:t>
            </a:r>
            <a:r>
              <a:rPr lang="en-US" sz="2800" b="0" strike="noStrike" spc="-1" dirty="0">
                <a:solidFill>
                  <a:srgbClr val="000000"/>
                </a:solidFill>
                <a:latin typeface="Calibri" panose="020F0502020204030204"/>
              </a:rPr>
              <a:t> groups){</a:t>
            </a:r>
          </a:p>
          <a:p>
            <a:pPr marL="457200" lvl="2"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for (Entry e </a:t>
            </a:r>
            <a:r>
              <a:rPr lang="en-US" sz="2800" spc="-1" dirty="0">
                <a:solidFill>
                  <a:srgbClr val="000000"/>
                </a:solidFill>
                <a:latin typeface="Calibri" panose="020F0502020204030204"/>
              </a:rPr>
              <a:t>:</a:t>
            </a:r>
            <a:r>
              <a:rPr lang="en-US" sz="2800" b="0" strike="noStrike" spc="-1" dirty="0">
                <a:solidFill>
                  <a:srgbClr val="000000"/>
                </a:solidFill>
                <a:latin typeface="Calibri" panose="020F0502020204030204"/>
              </a:rPr>
              <a:t> g){</a:t>
            </a:r>
          </a:p>
          <a:p>
            <a:pPr marL="914400" lvl="3" indent="457200">
              <a:lnSpc>
                <a:spcPct val="90000"/>
              </a:lnSpc>
              <a:spcBef>
                <a:spcPts val="1000"/>
              </a:spcBef>
              <a:buClr>
                <a:srgbClr val="000000"/>
              </a:buClr>
              <a:buFont typeface="Arial" panose="020B0604020202020204"/>
              <a:buNone/>
            </a:pPr>
            <a:r>
              <a:rPr lang="en-US" sz="2800" b="0" strike="noStrike" spc="-1" dirty="0" err="1">
                <a:solidFill>
                  <a:srgbClr val="000000"/>
                </a:solidFill>
                <a:latin typeface="Calibri" panose="020F0502020204030204"/>
              </a:rPr>
              <a:t>System.out.println</a:t>
            </a:r>
            <a:r>
              <a:rPr lang="en-US" sz="2800" b="0" strike="noStrike" spc="-1" dirty="0">
                <a:solidFill>
                  <a:srgbClr val="000000"/>
                </a:solidFill>
                <a:latin typeface="Calibri" panose="020F0502020204030204"/>
              </a:rPr>
              <a:t>(</a:t>
            </a:r>
            <a:r>
              <a:rPr lang="en-US" sz="2800" b="0" strike="noStrike" spc="-1" dirty="0" err="1">
                <a:solidFill>
                  <a:srgbClr val="000000"/>
                </a:solidFill>
                <a:latin typeface="Calibri" panose="020F0502020204030204"/>
              </a:rPr>
              <a:t>e.toString</a:t>
            </a:r>
            <a:r>
              <a:rPr lang="en-US" sz="2800" b="0" strike="noStrike" spc="-1" dirty="0">
                <a:solidFill>
                  <a:srgbClr val="000000"/>
                </a:solidFill>
                <a:latin typeface="Calibri" panose="020F0502020204030204"/>
              </a:rPr>
              <a:t>());</a:t>
            </a:r>
          </a:p>
          <a:p>
            <a:pPr marL="457200" lvl="2"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a:t>
            </a:r>
          </a:p>
          <a:p>
            <a:pPr marL="0" lvl="1" indent="457200">
              <a:lnSpc>
                <a:spcPct val="90000"/>
              </a:lnSpc>
              <a:spcBef>
                <a:spcPts val="1000"/>
              </a:spcBef>
              <a:buClr>
                <a:srgbClr val="000000"/>
              </a:buClr>
              <a:buFont typeface="Arial" panose="020B0604020202020204"/>
              <a:buNone/>
            </a:pPr>
            <a:r>
              <a:rPr lang="en-US" sz="2800" b="0" strike="noStrike" spc="-1" dirty="0">
                <a:solidFill>
                  <a:srgbClr val="000000"/>
                </a:solidFill>
                <a:latin typeface="Calibri" panose="020F0502020204030204"/>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3: Group Generator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Now, put all parts together and you have the completed program to generate groups:</a:t>
            </a:r>
          </a:p>
          <a:p>
            <a:pPr marL="457200" lvl="3" indent="0">
              <a:lnSpc>
                <a:spcPct val="100000"/>
              </a:lnSpc>
              <a:spcBef>
                <a:spcPts val="1000"/>
              </a:spcBef>
              <a:buClr>
                <a:srgbClr val="000000"/>
              </a:buClr>
              <a:buFont typeface="Arial" panose="020B0604020202020204" pitchFamily="34" charset="0"/>
              <a:buNone/>
            </a:pPr>
            <a:r>
              <a:rPr lang="en-US" sz="2200" b="0" strike="noStrike" dirty="0">
                <a:solidFill>
                  <a:srgbClr val="000000"/>
                </a:solidFill>
                <a:latin typeface="Calibri" panose="020F0502020204030204"/>
                <a:sym typeface="+mn-ea"/>
              </a:rPr>
              <a:t>List&lt;Entry&gt; list = new List&lt;Entry&gt;(Entry1, Entry2, ... </a:t>
            </a:r>
            <a:r>
              <a:rPr lang="en-US" sz="2200" b="0" strike="noStrike" dirty="0" err="1">
                <a:solidFill>
                  <a:srgbClr val="000000"/>
                </a:solidFill>
                <a:latin typeface="Calibri" panose="020F0502020204030204"/>
                <a:sym typeface="+mn-ea"/>
              </a:rPr>
              <a:t>EntryN</a:t>
            </a:r>
            <a:r>
              <a:rPr lang="en-US" sz="2200" b="0" strike="noStrike" dirty="0">
                <a:solidFill>
                  <a:srgbClr val="000000"/>
                </a:solidFill>
                <a:latin typeface="Calibri" panose="020F0502020204030204"/>
                <a:sym typeface="+mn-ea"/>
              </a:rPr>
              <a:t>); 		// Step 1</a:t>
            </a:r>
            <a:endParaRPr lang="en-US" sz="2200" b="0" strike="noStrike" spc="-1" dirty="0">
              <a:solidFill>
                <a:srgbClr val="000000"/>
              </a:solidFill>
              <a:latin typeface="Calibri" panose="020F0502020204030204"/>
            </a:endParaRPr>
          </a:p>
          <a:p>
            <a:pPr marL="457200" lvl="4" indent="0">
              <a:lnSpc>
                <a:spcPct val="100000"/>
              </a:lnSpc>
              <a:spcBef>
                <a:spcPts val="1000"/>
              </a:spcBef>
              <a:buClr>
                <a:srgbClr val="000000"/>
              </a:buClr>
              <a:buFont typeface="Arial" panose="020B0604020202020204" pitchFamily="34" charset="0"/>
              <a:buNone/>
            </a:pPr>
            <a:r>
              <a:rPr lang="en-US" sz="2200" b="0" strike="noStrike" dirty="0">
                <a:solidFill>
                  <a:srgbClr val="000000"/>
                </a:solidFill>
                <a:latin typeface="Calibri" panose="020F0502020204030204"/>
                <a:sym typeface="+mn-ea"/>
              </a:rPr>
              <a:t>int </a:t>
            </a:r>
            <a:r>
              <a:rPr lang="en-US" sz="2200" b="0" strike="noStrike" dirty="0" err="1">
                <a:solidFill>
                  <a:srgbClr val="000000"/>
                </a:solidFill>
                <a:latin typeface="Calibri" panose="020F0502020204030204"/>
                <a:sym typeface="+mn-ea"/>
              </a:rPr>
              <a:t>groupSize</a:t>
            </a:r>
            <a:r>
              <a:rPr lang="en-US" sz="2200" b="0" strike="noStrike" dirty="0">
                <a:solidFill>
                  <a:srgbClr val="000000"/>
                </a:solidFill>
                <a:latin typeface="Calibri" panose="020F0502020204030204"/>
                <a:sym typeface="+mn-ea"/>
              </a:rPr>
              <a:t> = </a:t>
            </a:r>
            <a:r>
              <a:rPr lang="en-US" sz="2200" b="0" strike="noStrike" dirty="0" err="1">
                <a:solidFill>
                  <a:srgbClr val="000000"/>
                </a:solidFill>
                <a:latin typeface="Calibri" panose="020F0502020204030204"/>
                <a:sym typeface="+mn-ea"/>
              </a:rPr>
              <a:t>scanner.nextInt</a:t>
            </a:r>
            <a:r>
              <a:rPr lang="en-US" sz="2200" b="0" strike="noStrike" dirty="0">
                <a:solidFill>
                  <a:srgbClr val="000000"/>
                </a:solidFill>
                <a:latin typeface="Calibri" panose="020F0502020204030204"/>
                <a:sym typeface="+mn-ea"/>
              </a:rPr>
              <a:t>();					// Step 2</a:t>
            </a:r>
            <a:endParaRPr lang="en-US" sz="2200" b="0" strike="noStrike" spc="-1" dirty="0">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spc="-1" dirty="0">
                <a:solidFill>
                  <a:srgbClr val="000000"/>
                </a:solidFill>
                <a:latin typeface="Calibri" panose="020F0502020204030204"/>
              </a:rPr>
              <a:t>List&lt;Group&gt; groups = </a:t>
            </a:r>
            <a:r>
              <a:rPr lang="en-US" sz="2200" b="0" strike="noStrike" spc="-1" dirty="0" err="1">
                <a:solidFill>
                  <a:srgbClr val="000000"/>
                </a:solidFill>
                <a:latin typeface="Calibri" panose="020F0502020204030204"/>
              </a:rPr>
              <a:t>generateGroups</a:t>
            </a:r>
            <a:r>
              <a:rPr lang="en-US" sz="2200" b="0" strike="noStrike" spc="-1" dirty="0">
                <a:solidFill>
                  <a:srgbClr val="000000"/>
                </a:solidFill>
                <a:latin typeface="Calibri" panose="020F0502020204030204"/>
              </a:rPr>
              <a:t>(list, </a:t>
            </a:r>
            <a:r>
              <a:rPr lang="en-US" sz="2200" b="0" strike="noStrike" spc="-1" dirty="0" err="1">
                <a:solidFill>
                  <a:srgbClr val="000000"/>
                </a:solidFill>
                <a:latin typeface="Calibri" panose="020F0502020204030204"/>
              </a:rPr>
              <a:t>groupSize</a:t>
            </a:r>
            <a:r>
              <a:rPr lang="en-US" sz="2200" b="0" strike="noStrike" spc="-1" dirty="0">
                <a:solidFill>
                  <a:srgbClr val="000000"/>
                </a:solidFill>
                <a:latin typeface="Calibri" panose="020F0502020204030204"/>
              </a:rPr>
              <a:t>);		// Step 3</a:t>
            </a:r>
            <a:br>
              <a:rPr lang="en-US" sz="2200" b="0" strike="noStrike" spc="-1" dirty="0">
                <a:solidFill>
                  <a:srgbClr val="000000"/>
                </a:solidFill>
                <a:latin typeface="Calibri" panose="020F0502020204030204"/>
              </a:rPr>
            </a:br>
            <a:endParaRPr lang="en-US" sz="2200" b="0" strike="noStrike" spc="-1" dirty="0">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for (Group </a:t>
            </a:r>
            <a:r>
              <a:rPr lang="en-US" sz="2200" b="0" strike="noStrike" dirty="0" err="1">
                <a:solidFill>
                  <a:srgbClr val="000000"/>
                </a:solidFill>
                <a:latin typeface="Calibri" panose="020F0502020204030204"/>
                <a:sym typeface="+mn-ea"/>
              </a:rPr>
              <a:t>group</a:t>
            </a:r>
            <a:r>
              <a:rPr lang="en-US" sz="2200" b="0" strike="noStrike" dirty="0">
                <a:solidFill>
                  <a:srgbClr val="000000"/>
                </a:solidFill>
                <a:latin typeface="Calibri" panose="020F0502020204030204"/>
                <a:sym typeface="+mn-ea"/>
              </a:rPr>
              <a:t> in groups){					// Step 4</a:t>
            </a:r>
            <a:endParaRPr lang="en-US" sz="2200" b="0" strike="noStrike" spc="-1" dirty="0">
              <a:solidFill>
                <a:srgbClr val="000000"/>
              </a:solidFill>
              <a:latin typeface="Calibri" panose="020F0502020204030204"/>
            </a:endParaRPr>
          </a:p>
          <a:p>
            <a:pPr marL="914400" lvl="3"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for (Entry e in group){</a:t>
            </a:r>
            <a:endParaRPr lang="en-US" sz="2200" b="0" strike="noStrike" spc="-1" dirty="0">
              <a:solidFill>
                <a:srgbClr val="000000"/>
              </a:solidFill>
              <a:latin typeface="Calibri" panose="020F0502020204030204"/>
            </a:endParaRPr>
          </a:p>
          <a:p>
            <a:pPr marL="1371600" lvl="4" indent="0">
              <a:lnSpc>
                <a:spcPct val="100000"/>
              </a:lnSpc>
              <a:spcBef>
                <a:spcPts val="1000"/>
              </a:spcBef>
              <a:buClr>
                <a:srgbClr val="000000"/>
              </a:buClr>
              <a:buFont typeface="Arial" panose="020B0604020202020204"/>
              <a:buNone/>
            </a:pPr>
            <a:r>
              <a:rPr lang="en-US" sz="2200" b="0" strike="noStrike" dirty="0" err="1">
                <a:solidFill>
                  <a:srgbClr val="000000"/>
                </a:solidFill>
                <a:latin typeface="Calibri" panose="020F0502020204030204"/>
                <a:sym typeface="+mn-ea"/>
              </a:rPr>
              <a:t>System.out.println</a:t>
            </a:r>
            <a:r>
              <a:rPr lang="en-US" sz="2200" b="0" strike="noStrike" dirty="0">
                <a:solidFill>
                  <a:srgbClr val="000000"/>
                </a:solidFill>
                <a:latin typeface="Calibri" panose="020F0502020204030204"/>
                <a:sym typeface="+mn-ea"/>
              </a:rPr>
              <a:t>(</a:t>
            </a:r>
            <a:r>
              <a:rPr lang="en-US" sz="2200" b="0" strike="noStrike" dirty="0" err="1">
                <a:solidFill>
                  <a:srgbClr val="000000"/>
                </a:solidFill>
                <a:latin typeface="Calibri" panose="020F0502020204030204"/>
                <a:sym typeface="+mn-ea"/>
              </a:rPr>
              <a:t>e.toString</a:t>
            </a:r>
            <a:r>
              <a:rPr lang="en-US" sz="2200" b="0" strike="noStrike" dirty="0">
                <a:solidFill>
                  <a:srgbClr val="000000"/>
                </a:solidFill>
                <a:latin typeface="Calibri" panose="020F0502020204030204"/>
                <a:sym typeface="+mn-ea"/>
              </a:rPr>
              <a:t>());</a:t>
            </a:r>
            <a:endParaRPr lang="en-US" sz="2200" b="0" strike="noStrike" spc="-1" dirty="0">
              <a:solidFill>
                <a:srgbClr val="000000"/>
              </a:solidFill>
              <a:latin typeface="Calibri" panose="020F0502020204030204"/>
            </a:endParaRPr>
          </a:p>
          <a:p>
            <a:pPr marL="914400" lvl="3"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a:t>
            </a:r>
            <a:endParaRPr lang="en-US" sz="2200" b="0" strike="noStrike" spc="-1" dirty="0">
              <a:solidFill>
                <a:srgbClr val="000000"/>
              </a:solidFill>
              <a:latin typeface="Calibri" panose="020F0502020204030204"/>
            </a:endParaRPr>
          </a:p>
          <a:p>
            <a:pPr marL="457200" lvl="2" indent="0">
              <a:lnSpc>
                <a:spcPct val="100000"/>
              </a:lnSpc>
              <a:spcBef>
                <a:spcPts val="1000"/>
              </a:spcBef>
              <a:buClr>
                <a:srgbClr val="000000"/>
              </a:buClr>
              <a:buFont typeface="Arial" panose="020B0604020202020204"/>
              <a:buNone/>
            </a:pPr>
            <a:r>
              <a:rPr lang="en-US" sz="2200" b="0" strike="noStrike" dirty="0">
                <a:solidFill>
                  <a:srgbClr val="000000"/>
                </a:solidFill>
                <a:latin typeface="Calibri" panose="020F0502020204030204"/>
                <a:sym typeface="+mn-ea"/>
              </a:rPr>
              <a:t>}</a:t>
            </a:r>
            <a:endParaRPr lang="en-US" sz="2200" b="0" strike="noStrike" spc="-1" dirty="0">
              <a:solidFill>
                <a:srgbClr val="000000"/>
              </a:solidFill>
              <a:latin typeface="Calibri" panose="020F0502020204030204"/>
            </a:endParaRPr>
          </a:p>
          <a:p>
            <a:pPr marL="0" indent="0">
              <a:lnSpc>
                <a:spcPct val="90000"/>
              </a:lnSpc>
              <a:spcBef>
                <a:spcPts val="1000"/>
              </a:spcBef>
              <a:buClr>
                <a:srgbClr val="000000"/>
              </a:buClr>
              <a:buFont typeface="Arial" panose="020B0604020202020204" pitchFamily="34" charset="0"/>
              <a:buNone/>
            </a:pPr>
            <a:endParaRPr lang="en-US" sz="2800" b="0" strike="noStrike" spc="-1" dirty="0">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pPr>
            <a:endParaRPr lang="en-US" sz="2800" b="0" strike="noStrike" spc="-1" dirty="0">
              <a:solidFill>
                <a:srgbClr val="000000"/>
              </a:solidFill>
              <a:latin typeface="Calibri" panose="020F05020202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4: Building a House	</a:t>
            </a:r>
            <a:endParaRPr lang="en-US" sz="4400" b="0" strike="noStrike" spc="-1">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Get with your group</a:t>
            </a:r>
          </a:p>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Your task: design an algorithm to build a house</a:t>
            </a:r>
          </a:p>
          <a:p>
            <a:pPr marL="914400" lvl="1"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Think about what materials you need</a:t>
            </a:r>
          </a:p>
          <a:p>
            <a:pPr marL="914400" lvl="1"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What questions might you need to consider?</a:t>
            </a:r>
          </a:p>
          <a:p>
            <a:pPr marL="914400" lvl="1"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How do you build a house?</a:t>
            </a:r>
          </a:p>
          <a:p>
            <a:pPr marL="457200" lvl="1" indent="0">
              <a:lnSpc>
                <a:spcPct val="90000"/>
              </a:lnSpc>
              <a:spcBef>
                <a:spcPts val="1000"/>
              </a:spcBef>
              <a:buClr>
                <a:srgbClr val="000000"/>
              </a:buClr>
              <a:buFont typeface="Arial" panose="020B0604020202020204" pitchFamily="34" charset="0"/>
              <a:buNone/>
            </a:pPr>
            <a:endParaRPr lang="en-US" sz="2800" b="0" strike="noStrike" spc="-1" dirty="0">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Come up with a supply list and an algorithm to use those supplies to build a house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panose="020F0302020204030204"/>
              </a:rPr>
              <a:t>Problem 5: Designing a website</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Get with your group</a:t>
            </a:r>
          </a:p>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Your task: design a website	</a:t>
            </a:r>
          </a:p>
          <a:p>
            <a:pPr marL="457200" lvl="4"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Think about what your website might need </a:t>
            </a:r>
            <a:endParaRPr lang="en-US" sz="2800" spc="-1" dirty="0">
              <a:solidFill>
                <a:srgbClr val="000000"/>
              </a:solidFill>
              <a:latin typeface="Calibri" panose="020F0502020204030204"/>
            </a:endParaRPr>
          </a:p>
          <a:p>
            <a:pPr marL="457200" lvl="4"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What questions might you need to consider?</a:t>
            </a: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Come up with a visual layout for what your website might look like, and what the purpose of it is</a:t>
            </a:r>
          </a:p>
        </p:txBody>
      </p:sp>
    </p:spTree>
    <p:extLst>
      <p:ext uri="{BB962C8B-B14F-4D97-AF65-F5344CB8AC3E}">
        <p14:creationId xmlns:p14="http://schemas.microsoft.com/office/powerpoint/2010/main" val="776266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panose="020F0302020204030204"/>
              </a:rPr>
              <a:t>Problem </a:t>
            </a:r>
            <a:r>
              <a:rPr lang="en-US" sz="4400" spc="-1" dirty="0">
                <a:solidFill>
                  <a:srgbClr val="000000"/>
                </a:solidFill>
                <a:latin typeface="Calibri Light" panose="020F0302020204030204"/>
              </a:rPr>
              <a:t>6</a:t>
            </a:r>
            <a:r>
              <a:rPr lang="en-US" sz="4400" b="0" strike="noStrike" spc="-1" dirty="0">
                <a:solidFill>
                  <a:srgbClr val="000000"/>
                </a:solidFill>
                <a:latin typeface="Calibri Light" panose="020F0302020204030204"/>
              </a:rPr>
              <a:t>: Designing a video game</a:t>
            </a:r>
            <a:endParaRPr lang="en-US" sz="4400" b="0" strike="noStrike" spc="-1" dirty="0">
              <a:solidFill>
                <a:srgbClr val="000000"/>
              </a:solidFill>
              <a:latin typeface="Calibri" panose="020F0502020204030204"/>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Get with your group</a:t>
            </a:r>
          </a:p>
          <a:p>
            <a:pPr marL="45720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Your task: design a video game</a:t>
            </a:r>
          </a:p>
          <a:p>
            <a:pPr marL="914400" lvl="1"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Think about what your </a:t>
            </a:r>
            <a:r>
              <a:rPr lang="en-US" sz="2800" spc="-1" dirty="0">
                <a:solidFill>
                  <a:srgbClr val="000000"/>
                </a:solidFill>
                <a:latin typeface="Calibri" panose="020F0502020204030204"/>
              </a:rPr>
              <a:t>video game might need</a:t>
            </a:r>
          </a:p>
          <a:p>
            <a:pPr marL="914400" lvl="2"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What questions might you need to consider?</a:t>
            </a:r>
          </a:p>
          <a:p>
            <a:pPr marL="457200" lvl="1">
              <a:lnSpc>
                <a:spcPct val="90000"/>
              </a:lnSpc>
              <a:spcBef>
                <a:spcPts val="1000"/>
              </a:spcBef>
              <a:buClr>
                <a:srgbClr val="000000"/>
              </a:buClr>
            </a:pPr>
            <a:endParaRPr lang="en-US" sz="2800" b="0" strike="noStrike" spc="-1" dirty="0">
              <a:solidFill>
                <a:srgbClr val="000000"/>
              </a:solidFill>
              <a:latin typeface="Calibri" panose="020F0502020204030204"/>
            </a:endParaRPr>
          </a:p>
          <a:p>
            <a:pPr marL="457200" lvl="0" indent="-457200">
              <a:lnSpc>
                <a:spcPct val="90000"/>
              </a:lnSpc>
              <a:spcBef>
                <a:spcPts val="1000"/>
              </a:spcBef>
              <a:buClr>
                <a:srgbClr val="000000"/>
              </a:buClr>
              <a:buFont typeface="Arial" panose="020B0604020202020204" pitchFamily="34" charset="0"/>
              <a:buChar char="•"/>
            </a:pPr>
            <a:r>
              <a:rPr lang="en-US" sz="2800" b="0" strike="noStrike" spc="-1" dirty="0">
                <a:solidFill>
                  <a:srgbClr val="000000"/>
                </a:solidFill>
                <a:latin typeface="Calibri" panose="020F0502020204030204"/>
              </a:rPr>
              <a:t>Come up with a brief description of what your video game is – what type, any story it has, characters within, and so on</a:t>
            </a:r>
          </a:p>
        </p:txBody>
      </p:sp>
    </p:spTree>
    <p:extLst>
      <p:ext uri="{BB962C8B-B14F-4D97-AF65-F5344CB8AC3E}">
        <p14:creationId xmlns:p14="http://schemas.microsoft.com/office/powerpoint/2010/main" val="2837466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Closing Activity</a:t>
            </a:r>
            <a:endParaRPr lang="en-US" sz="4400" b="0" strike="noStrike" spc="-1">
              <a:solidFill>
                <a:srgbClr val="000000"/>
              </a:solidFill>
              <a:latin typeface="Calibri" panose="020F0502020204030204"/>
            </a:endParaRPr>
          </a:p>
        </p:txBody>
      </p:sp>
      <p:sp>
        <p:nvSpPr>
          <p:cNvPr id="11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Get with your group</a:t>
            </a:r>
          </a:p>
          <a:p>
            <a:pPr indent="0">
              <a:lnSpc>
                <a:spcPct val="90000"/>
              </a:lnSpc>
              <a:spcBef>
                <a:spcPts val="1000"/>
              </a:spcBef>
              <a:buNone/>
              <a:tabLst>
                <a:tab pos="0" algn="l"/>
              </a:tabLst>
            </a:pPr>
            <a:endParaRPr lang="en-US" sz="2800" b="0" strike="noStrike" spc="-1" dirty="0">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tabLst>
                <a:tab pos="0" algn="l"/>
              </a:tabLst>
            </a:pPr>
            <a:r>
              <a:rPr lang="en-US" sz="2400" b="0" strike="noStrike" spc="-1" dirty="0">
                <a:solidFill>
                  <a:srgbClr val="000000"/>
                </a:solidFill>
                <a:latin typeface="Calibri" panose="020F0502020204030204"/>
              </a:rPr>
              <a:t> 	1 point</a:t>
            </a:r>
          </a:p>
          <a:p>
            <a:pPr marL="457200" indent="0">
              <a:lnSpc>
                <a:spcPct val="90000"/>
              </a:lnSpc>
              <a:spcBef>
                <a:spcPts val="500"/>
              </a:spcBef>
              <a:buNone/>
              <a:tabLst>
                <a:tab pos="0" algn="l"/>
              </a:tabLst>
            </a:pPr>
            <a:endParaRPr lang="en-US" sz="2400" b="0" strike="noStrike" spc="-1" dirty="0">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 	2 points</a:t>
            </a:r>
          </a:p>
          <a:p>
            <a:pPr marL="457200" indent="0">
              <a:lnSpc>
                <a:spcPct val="90000"/>
              </a:lnSpc>
              <a:spcBef>
                <a:spcPts val="500"/>
              </a:spcBef>
              <a:buNone/>
              <a:tabLst>
                <a:tab pos="0" algn="l"/>
              </a:tabLst>
            </a:pPr>
            <a:endParaRPr lang="en-US" sz="2400" b="0" strike="noStrike" spc="-1">
              <a:solidFill>
                <a:srgbClr val="000000"/>
              </a:solidFill>
              <a:latin typeface="Calibri" panose="020F0502020204030204"/>
            </a:endParaRPr>
          </a:p>
          <a:p>
            <a:pPr marL="685800" lvl="1" indent="-228600">
              <a:lnSpc>
                <a:spcPct val="90000"/>
              </a:lnSpc>
              <a:spcBef>
                <a:spcPts val="500"/>
              </a:spcBef>
              <a:buClr>
                <a:srgbClr val="000000"/>
              </a:buClr>
              <a:buFont typeface="Arial" panose="020B0604020202020204"/>
              <a:buChar char="•"/>
              <a:tabLst>
                <a:tab pos="0" algn="l"/>
              </a:tabLst>
            </a:pPr>
            <a:r>
              <a:rPr lang="en-US" sz="2400" b="0" strike="noStrike" spc="-1" dirty="0">
                <a:solidFill>
                  <a:srgbClr val="000000"/>
                </a:solidFill>
                <a:latin typeface="Calibri" panose="020F0502020204030204"/>
              </a:rPr>
              <a:t> 	3 points</a:t>
            </a:r>
          </a:p>
          <a:p>
            <a:pPr indent="0">
              <a:lnSpc>
                <a:spcPct val="90000"/>
              </a:lnSpc>
              <a:spcBef>
                <a:spcPts val="500"/>
              </a:spcBef>
              <a:buNone/>
              <a:tabLst>
                <a:tab pos="0" algn="l"/>
              </a:tabLst>
            </a:pPr>
            <a:endParaRPr lang="en-US" sz="2400" b="0" strike="noStrike" spc="-1" dirty="0">
              <a:solidFill>
                <a:srgbClr val="000000"/>
              </a:solidFill>
              <a:latin typeface="Calibri" panose="020F0502020204030204"/>
            </a:endParaRPr>
          </a:p>
          <a:p>
            <a:pPr marL="228600" indent="-228600">
              <a:lnSpc>
                <a:spcPct val="90000"/>
              </a:lnSpc>
              <a:spcBef>
                <a:spcPts val="1000"/>
              </a:spcBef>
              <a:buClr>
                <a:srgbClr val="000000"/>
              </a:buClr>
              <a:buFont typeface="Arial" panose="020B0604020202020204"/>
              <a:buChar char="•"/>
              <a:tabLst>
                <a:tab pos="0" algn="l"/>
              </a:tabLst>
            </a:pPr>
            <a:r>
              <a:rPr lang="en-US" sz="2800" b="0" strike="noStrike" spc="-1" dirty="0">
                <a:solidFill>
                  <a:srgbClr val="000000"/>
                </a:solidFill>
                <a:latin typeface="Calibri" panose="020F0502020204030204"/>
              </a:rPr>
              <a:t>The group with the most points gets </a:t>
            </a:r>
            <a:r>
              <a:rPr lang="en-US" sz="2800" b="0" strike="noStrike" spc="-1" dirty="0" err="1">
                <a:solidFill>
                  <a:srgbClr val="000000"/>
                </a:solidFill>
                <a:latin typeface="Calibri" panose="020F0502020204030204"/>
              </a:rPr>
              <a:t>LiveSchool</a:t>
            </a:r>
            <a:r>
              <a:rPr lang="en-US" sz="2800" b="0" strike="noStrike" spc="-1" dirty="0">
                <a:solidFill>
                  <a:srgbClr val="000000"/>
                </a:solidFill>
                <a:latin typeface="Calibri" panose="020F0502020204030204"/>
              </a:rPr>
              <a:t> points</a:t>
            </a:r>
          </a:p>
          <a:p>
            <a:pPr indent="0">
              <a:lnSpc>
                <a:spcPct val="90000"/>
              </a:lnSpc>
              <a:spcBef>
                <a:spcPts val="500"/>
              </a:spcBef>
              <a:buNone/>
              <a:tabLst>
                <a:tab pos="0" algn="l"/>
              </a:tabLst>
            </a:pPr>
            <a:endParaRPr lang="en-US" sz="2400" b="0" strike="noStrike" spc="-1" dirty="0">
              <a:solidFill>
                <a:srgbClr val="000000"/>
              </a:solidFill>
              <a:latin typeface="Calibri" panose="020F0502020204030204"/>
            </a:endParaRPr>
          </a:p>
          <a:p>
            <a:pPr indent="0">
              <a:lnSpc>
                <a:spcPct val="90000"/>
              </a:lnSpc>
              <a:spcBef>
                <a:spcPts val="1000"/>
              </a:spcBef>
              <a:buNone/>
              <a:tabLst>
                <a:tab pos="0" algn="l"/>
              </a:tabLst>
            </a:pPr>
            <a:endParaRPr lang="en-US" sz="2800" b="0" strike="noStrike" spc="-1" dirty="0">
              <a:solidFill>
                <a:srgbClr val="000000"/>
              </a:solidFill>
              <a:latin typeface="Calibri" panose="020F0502020204030204"/>
            </a:endParaRPr>
          </a:p>
        </p:txBody>
      </p:sp>
      <p:sp>
        <p:nvSpPr>
          <p:cNvPr id="116" name="Rectangle 3"/>
          <p:cNvSpPr/>
          <p:nvPr/>
        </p:nvSpPr>
        <p:spPr>
          <a:xfrm>
            <a:off x="1287360" y="2862000"/>
            <a:ext cx="285480" cy="285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17" name="Oval 4"/>
          <p:cNvSpPr/>
          <p:nvPr/>
        </p:nvSpPr>
        <p:spPr>
          <a:xfrm>
            <a:off x="1258920" y="3614760"/>
            <a:ext cx="342720" cy="34272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18" name="Star: 5 Points 5"/>
          <p:cNvSpPr/>
          <p:nvPr/>
        </p:nvSpPr>
        <p:spPr>
          <a:xfrm>
            <a:off x="1239840" y="4312080"/>
            <a:ext cx="419400" cy="419400"/>
          </a:xfrm>
          <a:prstGeom prst="star5">
            <a:avLst>
              <a:gd name="adj" fmla="val 19098"/>
              <a:gd name="hf" fmla="val 105146"/>
              <a:gd name="vf" fmla="val 110557"/>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1</a:t>
            </a:r>
            <a:endParaRPr lang="en-US" sz="4400" b="0" strike="noStrike" spc="-1">
              <a:solidFill>
                <a:srgbClr val="000000"/>
              </a:solidFill>
              <a:latin typeface="Calibri" panose="020F0502020204030204"/>
            </a:endParaRPr>
          </a:p>
        </p:txBody>
      </p:sp>
      <p:sp>
        <p:nvSpPr>
          <p:cNvPr id="120"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What is an algorithm?</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A step by step process by which a problem is solved</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problems and solutions</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A list of characteristics that define a problem</a:t>
            </a:r>
          </a:p>
          <a:p>
            <a:pPr indent="0">
              <a:lnSpc>
                <a:spcPct val="90000"/>
              </a:lnSpc>
              <a:spcBef>
                <a:spcPts val="1000"/>
              </a:spcBef>
              <a:buNone/>
              <a:tabLst>
                <a:tab pos="0" algn="l"/>
              </a:tabLst>
            </a:pPr>
            <a:endParaRPr lang="en-US" sz="2800" b="0" strike="noStrike" spc="-1">
              <a:solidFill>
                <a:srgbClr val="000000"/>
              </a:solidFill>
              <a:latin typeface="Calibri" panose="020F0502020204030204"/>
            </a:endParaRPr>
          </a:p>
        </p:txBody>
      </p:sp>
      <p:sp>
        <p:nvSpPr>
          <p:cNvPr id="121" name="Rectangle 3"/>
          <p:cNvSpPr/>
          <p:nvPr/>
        </p:nvSpPr>
        <p:spPr>
          <a:xfrm>
            <a:off x="3636360" y="884880"/>
            <a:ext cx="285480" cy="285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2</a:t>
            </a:r>
            <a:endParaRPr lang="en-US" sz="4400" b="0" strike="noStrike" spc="-1">
              <a:solidFill>
                <a:srgbClr val="000000"/>
              </a:solidFill>
              <a:latin typeface="Calibri" panose="020F0502020204030204"/>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What is computer science?</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how computer systems work</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how humans interact with computer systems</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The study of problems and algorithms to solve them</a:t>
            </a:r>
          </a:p>
        </p:txBody>
      </p:sp>
      <p:sp>
        <p:nvSpPr>
          <p:cNvPr id="124" name="Rectangle 3"/>
          <p:cNvSpPr/>
          <p:nvPr/>
        </p:nvSpPr>
        <p:spPr>
          <a:xfrm>
            <a:off x="3636360" y="884880"/>
            <a:ext cx="285480" cy="285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First Number: The first number is always the number at the beginning of the list. In an arbitrary list, the number at the beginning of the list is the number immediately after the [.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3</a:t>
            </a:r>
            <a:endParaRPr lang="en-US" sz="4400" b="0" strike="noStrike" spc="-1">
              <a:solidFill>
                <a:srgbClr val="000000"/>
              </a:solidFill>
              <a:latin typeface="Calibri" panose="020F0502020204030204"/>
            </a:endParaRPr>
          </a:p>
        </p:txBody>
      </p:sp>
      <p:sp>
        <p:nvSpPr>
          <p:cNvPr id="126"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How does software development relate to computer science?</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Software development doesn’t relate to computer science</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Software development uses results from computer science to solve important problems in the real world</a:t>
            </a:r>
          </a:p>
          <a:p>
            <a:pPr marL="514350" indent="-514350">
              <a:lnSpc>
                <a:spcPct val="90000"/>
              </a:lnSpc>
              <a:spcBef>
                <a:spcPts val="1000"/>
              </a:spcBef>
              <a:buClr>
                <a:srgbClr val="000000"/>
              </a:buClr>
              <a:buFont typeface="Calibri Light" panose="020F0302020204030204"/>
              <a:buAutoNum type="arabicPeriod"/>
              <a:tabLst>
                <a:tab pos="0" algn="l"/>
              </a:tabLst>
            </a:pPr>
            <a:r>
              <a:rPr lang="en-US" sz="2800" b="0" strike="noStrike" spc="-1">
                <a:solidFill>
                  <a:srgbClr val="000000"/>
                </a:solidFill>
                <a:latin typeface="Calibri" panose="020F0502020204030204"/>
              </a:rPr>
              <a:t>Computer science uses results from software development to solve important problems in the real world</a:t>
            </a:r>
          </a:p>
        </p:txBody>
      </p:sp>
      <p:sp>
        <p:nvSpPr>
          <p:cNvPr id="127" name="Oval 3"/>
          <p:cNvSpPr/>
          <p:nvPr/>
        </p:nvSpPr>
        <p:spPr>
          <a:xfrm>
            <a:off x="3540600" y="856440"/>
            <a:ext cx="342720" cy="34272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4</a:t>
            </a:r>
            <a:endParaRPr lang="en-US" sz="4400" b="0" strike="noStrike" spc="-1">
              <a:solidFill>
                <a:srgbClr val="000000"/>
              </a:solidFill>
              <a:latin typeface="Calibri" panose="020F0502020204030204"/>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Provide an algorithm for making a peanut butter and jelly sandwich.</a:t>
            </a:r>
          </a:p>
        </p:txBody>
      </p:sp>
      <p:sp>
        <p:nvSpPr>
          <p:cNvPr id="130" name="Star: 5 Points 4"/>
          <p:cNvSpPr/>
          <p:nvPr/>
        </p:nvSpPr>
        <p:spPr>
          <a:xfrm>
            <a:off x="3521520" y="754920"/>
            <a:ext cx="419400" cy="419400"/>
          </a:xfrm>
          <a:prstGeom prst="star5">
            <a:avLst>
              <a:gd name="adj" fmla="val 19098"/>
              <a:gd name="hf" fmla="val 105146"/>
              <a:gd name="vf" fmla="val 110557"/>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Question 5</a:t>
            </a:r>
            <a:endParaRPr lang="en-US" sz="4400" b="0" strike="noStrike" spc="-1">
              <a:solidFill>
                <a:srgbClr val="000000"/>
              </a:solidFill>
              <a:latin typeface="Calibri" panose="020F0502020204030204"/>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000"/>
              </a:spcBef>
              <a:buNone/>
              <a:tabLst>
                <a:tab pos="0" algn="l"/>
              </a:tabLst>
            </a:pPr>
            <a:r>
              <a:rPr lang="en-US" sz="2800" b="0" strike="noStrike" spc="-1">
                <a:solidFill>
                  <a:srgbClr val="000000"/>
                </a:solidFill>
                <a:latin typeface="Calibri" panose="020F0502020204030204"/>
              </a:rPr>
              <a:t>Provide an algorithm for finding the shortest path between three points</a:t>
            </a:r>
          </a:p>
        </p:txBody>
      </p:sp>
      <p:sp>
        <p:nvSpPr>
          <p:cNvPr id="133" name="Oval 3"/>
          <p:cNvSpPr/>
          <p:nvPr/>
        </p:nvSpPr>
        <p:spPr>
          <a:xfrm>
            <a:off x="838080" y="5229360"/>
            <a:ext cx="228240" cy="228240"/>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4" name="Oval 4"/>
          <p:cNvSpPr/>
          <p:nvPr/>
        </p:nvSpPr>
        <p:spPr>
          <a:xfrm>
            <a:off x="1352520" y="4001400"/>
            <a:ext cx="228240" cy="228240"/>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5" name="Oval 5"/>
          <p:cNvSpPr/>
          <p:nvPr/>
        </p:nvSpPr>
        <p:spPr>
          <a:xfrm>
            <a:off x="1838160" y="3002040"/>
            <a:ext cx="228240" cy="228240"/>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6" name="Oval 6"/>
          <p:cNvSpPr/>
          <p:nvPr/>
        </p:nvSpPr>
        <p:spPr>
          <a:xfrm>
            <a:off x="4229280" y="4656960"/>
            <a:ext cx="228240" cy="2282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7" name="Oval 7"/>
          <p:cNvSpPr/>
          <p:nvPr/>
        </p:nvSpPr>
        <p:spPr>
          <a:xfrm>
            <a:off x="4743360" y="3429000"/>
            <a:ext cx="228240" cy="2282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8" name="Oval 8"/>
          <p:cNvSpPr/>
          <p:nvPr/>
        </p:nvSpPr>
        <p:spPr>
          <a:xfrm>
            <a:off x="4971960" y="4039560"/>
            <a:ext cx="228240" cy="2282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39" name="Oval 9"/>
          <p:cNvSpPr/>
          <p:nvPr/>
        </p:nvSpPr>
        <p:spPr>
          <a:xfrm>
            <a:off x="7991640" y="4458600"/>
            <a:ext cx="228240" cy="228240"/>
          </a:xfrm>
          <a:prstGeom prst="ellipse">
            <a:avLst/>
          </a:prstGeom>
          <a:solidFill>
            <a:srgbClr val="5B9BD5"/>
          </a:solidFill>
          <a:ln>
            <a:solidFill>
              <a:srgbClr val="43729D"/>
            </a:solidFill>
          </a:ln>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40" name="Oval 10"/>
          <p:cNvSpPr/>
          <p:nvPr/>
        </p:nvSpPr>
        <p:spPr>
          <a:xfrm>
            <a:off x="8505720" y="3230640"/>
            <a:ext cx="228240" cy="228240"/>
          </a:xfrm>
          <a:prstGeom prst="ellipse">
            <a:avLst/>
          </a:prstGeom>
          <a:solidFill>
            <a:srgbClr val="5B9BD5"/>
          </a:solidFill>
          <a:ln>
            <a:solidFill>
              <a:srgbClr val="43729D"/>
            </a:solidFill>
          </a:ln>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41" name="Oval 11"/>
          <p:cNvSpPr/>
          <p:nvPr/>
        </p:nvSpPr>
        <p:spPr>
          <a:xfrm>
            <a:off x="9239400" y="4069440"/>
            <a:ext cx="228240" cy="228240"/>
          </a:xfrm>
          <a:prstGeom prst="ellipse">
            <a:avLst/>
          </a:prstGeom>
          <a:solidFill>
            <a:srgbClr val="5B9BD5"/>
          </a:solidFill>
          <a:ln>
            <a:solidFill>
              <a:srgbClr val="43729D"/>
            </a:solidFill>
          </a:ln>
        </p:spPr>
        <p:style>
          <a:lnRef idx="2">
            <a:schemeClr val="accent5">
              <a:shade val="50000"/>
            </a:schemeClr>
          </a:lnRef>
          <a:fillRef idx="1">
            <a:schemeClr val="accent5"/>
          </a:fillRef>
          <a:effectRef idx="0">
            <a:schemeClr val="accent5"/>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42" name="Star: 5 Points 12"/>
          <p:cNvSpPr/>
          <p:nvPr/>
        </p:nvSpPr>
        <p:spPr>
          <a:xfrm>
            <a:off x="3504960" y="754920"/>
            <a:ext cx="419400" cy="419400"/>
          </a:xfrm>
          <a:prstGeom prst="star5">
            <a:avLst>
              <a:gd name="adj" fmla="val 19098"/>
              <a:gd name="hf" fmla="val 105146"/>
              <a:gd name="vf" fmla="val 110557"/>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3"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Last Number: The last number is always the number at the end of the list. In an arbitrary list, the number at the end of the list is the number immediately before the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Largest Number: Start at the first number in the list, and remember it. Start reading numbers left to right, comparing them to the number in your head. If the number you’re reading is larger than the number in your head, remember that number instead. If you repeat this process for the entire list, the largest number in the list will be the number in your head.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1: Numbers in a list</a:t>
            </a:r>
            <a:endParaRPr lang="en-US" sz="4400" b="0" strike="noStrike" spc="-1">
              <a:solidFill>
                <a:srgbClr val="000000"/>
              </a:solidFill>
              <a:latin typeface="Calibri" panose="020F0502020204030204"/>
            </a:endParaRPr>
          </a:p>
        </p:txBody>
      </p:sp>
      <p:sp>
        <p:nvSpPr>
          <p:cNvPr id="97"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Solution:</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Smallest Number: Start at the first number in the list, and remember it. Start reading numbers left to right, comparing them to the number in your head. If the number you’re reading is smaller than the number in your head, remember that number instead. If you repeat this process for the entire list, the smallest number in the list will be the number in your head.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Problem 2: Do circles overlap?</a:t>
            </a:r>
            <a:endParaRPr lang="en-US" sz="4400" b="0" strike="noStrike" spc="-1">
              <a:solidFill>
                <a:srgbClr val="000000"/>
              </a:solidFill>
              <a:latin typeface="Calibri" panose="020F0502020204030204"/>
            </a:endParaRPr>
          </a:p>
        </p:txBody>
      </p:sp>
      <p:sp>
        <p:nvSpPr>
          <p:cNvPr id="99"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Problem: Given two circles of any size and any position, how would you tell whether or not the circles overlap?</a:t>
            </a:r>
          </a:p>
          <a:p>
            <a:pPr indent="0">
              <a:lnSpc>
                <a:spcPct val="90000"/>
              </a:lnSpc>
              <a:spcBef>
                <a:spcPts val="1000"/>
              </a:spcBef>
              <a:buNone/>
            </a:pPr>
            <a:endParaRPr lang="en-US" sz="2800" b="0" strike="noStrike" spc="-1">
              <a:solidFill>
                <a:srgbClr val="000000"/>
              </a:solidFill>
              <a:latin typeface="Calibri" panose="020F0502020204030204"/>
            </a:endParaRPr>
          </a:p>
        </p:txBody>
      </p:sp>
      <p:sp>
        <p:nvSpPr>
          <p:cNvPr id="100" name="Oval 5"/>
          <p:cNvSpPr/>
          <p:nvPr/>
        </p:nvSpPr>
        <p:spPr>
          <a:xfrm>
            <a:off x="1048680" y="328392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1" name="Oval 6"/>
          <p:cNvSpPr/>
          <p:nvPr/>
        </p:nvSpPr>
        <p:spPr>
          <a:xfrm>
            <a:off x="361440" y="471852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2" name="Oval 7"/>
          <p:cNvSpPr/>
          <p:nvPr/>
        </p:nvSpPr>
        <p:spPr>
          <a:xfrm>
            <a:off x="4682520" y="378036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3" name="Oval 8"/>
          <p:cNvSpPr/>
          <p:nvPr/>
        </p:nvSpPr>
        <p:spPr>
          <a:xfrm>
            <a:off x="5730120" y="381600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4" name="Oval 9"/>
          <p:cNvSpPr/>
          <p:nvPr/>
        </p:nvSpPr>
        <p:spPr>
          <a:xfrm>
            <a:off x="8651880" y="3429000"/>
            <a:ext cx="1434240" cy="14342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
        <p:nvSpPr>
          <p:cNvPr id="105" name="Oval 10"/>
          <p:cNvSpPr/>
          <p:nvPr/>
        </p:nvSpPr>
        <p:spPr>
          <a:xfrm>
            <a:off x="8982000" y="3723840"/>
            <a:ext cx="773640" cy="773640"/>
          </a:xfrm>
          <a:prstGeom prst="ellipse">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2562</Words>
  <Application>Microsoft Office PowerPoint</Application>
  <PresentationFormat>Widescreen</PresentationFormat>
  <Paragraphs>294</Paragraphs>
  <Slides>52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52</vt:i4>
      </vt:variant>
    </vt:vector>
  </HeadingPairs>
  <TitlesOfParts>
    <vt:vector size="61" baseType="lpstr">
      <vt:lpstr>Arial</vt:lpstr>
      <vt:lpstr>Calibri</vt:lpstr>
      <vt:lpstr>Calibri Light</vt:lpstr>
      <vt:lpstr>DejaVu Sans</vt:lpstr>
      <vt:lpstr>Symbol</vt:lpstr>
      <vt:lpstr>Times New Roman</vt:lpstr>
      <vt:lpstr>Wingdings</vt:lpstr>
      <vt:lpstr>Office Theme</vt:lpstr>
      <vt:lpstr>Office Theme</vt:lpstr>
      <vt:lpstr>Lecture 0</vt:lpstr>
      <vt:lpstr>Problem 0: How to make buttered toast</vt:lpstr>
      <vt:lpstr>Problem 0: How to make buttered toast</vt:lpstr>
      <vt:lpstr>Problem 1: Numbers in a list</vt:lpstr>
      <vt:lpstr>Problem 1: Numbers in a list</vt:lpstr>
      <vt:lpstr>Problem 1: Numbers in a list</vt:lpstr>
      <vt:lpstr>Problem 1: Numbers in a list</vt:lpstr>
      <vt:lpstr>Problem 1: Numbers in a list</vt:lpstr>
      <vt:lpstr>Problem 2: Do circles overlap?</vt:lpstr>
      <vt:lpstr>Problem 2: Do circles overlap?</vt:lpstr>
      <vt:lpstr>Where are the computers?</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3: Group Generator </vt:lpstr>
      <vt:lpstr>Problem 4: Building a House </vt:lpstr>
      <vt:lpstr>Problem 5: Designing a website</vt:lpstr>
      <vt:lpstr>Problem 6: Designing a video game</vt:lpstr>
      <vt:lpstr>Closing Activity</vt:lpstr>
      <vt:lpstr>Question 1</vt:lpstr>
      <vt:lpstr>Question 2</vt:lpstr>
      <vt:lpstr>Question 3</vt:lpstr>
      <vt:lpstr>Question 4</vt:lpstr>
      <vt:lpstr>Question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Joshua Gross</dc:creator>
  <cp:lastModifiedBy>Joshua Gross</cp:lastModifiedBy>
  <cp:revision>24</cp:revision>
  <dcterms:created xsi:type="dcterms:W3CDTF">2023-08-16T18:43:00Z</dcterms:created>
  <dcterms:modified xsi:type="dcterms:W3CDTF">2023-08-21T13:04:57Z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0x010100560B5B77A830FC46B2AE00BAF7D52A54</vt:lpwstr>
  </property>
  <property fmtid="{D5CDD505-2E9C-101B-9397-08002B2CF9AE}" pid="3" name="PresentationFormat">
    <vt:lpwstr>Widescreen</vt:lpwstr>
  </property>
  <property fmtid="{D5CDD505-2E9C-101B-9397-08002B2CF9AE}" pid="4" name="Slides">
    <vt:i4>17</vt:i4>
  </property>
  <property fmtid="{D5CDD505-2E9C-101B-9397-08002B2CF9AE}" pid="5" name="ICV">
    <vt:lpwstr>63C75D52CD9F4E03979ABC5AFE5E6E3C_12</vt:lpwstr>
  </property>
  <property fmtid="{D5CDD505-2E9C-101B-9397-08002B2CF9AE}" pid="6" name="KSOProductBuildVer">
    <vt:lpwstr>1033-12.2.0.13110</vt:lpwstr>
  </property>
</Properties>
</file>