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8" r:id="rId4"/>
    <p:sldId id="265" r:id="rId5"/>
    <p:sldId id="260" r:id="rId6"/>
    <p:sldId id="264" r:id="rId7"/>
    <p:sldId id="263" r:id="rId8"/>
    <p:sldId id="262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2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4"/>
    <p:sldId id="316" r:id="rId55"/>
    <p:sldId id="315" r:id="rId56"/>
    <p:sldId id="318" r:id="rId57"/>
    <p:sldId id="319" r:id="rId58"/>
    <p:sldId id="320" r:id="rId59"/>
    <p:sldId id="321" r:id="rId60"/>
    <p:sldId id="322" r:id="rId61"/>
    <p:sldId id="323" r:id="rId62"/>
    <p:sldId id="325" r:id="rId63"/>
    <p:sldId id="326" r:id="rId64"/>
    <p:sldId id="327" r:id="rId65"/>
    <p:sldId id="329" r:id="rId66"/>
    <p:sldId id="331" r:id="rId67"/>
    <p:sldId id="330" r:id="rId68"/>
    <p:sldId id="33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References, Strings, User Input, and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20					a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?					c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20					a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10					c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no						yes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10;				Integer c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10;				Integer c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yes						no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References store the memory address of an object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Objects can contain fields and methods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Fields: values relevant to the object that can be obtained outside of the object itself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Methods: grouping of code that perform tasks relevant to the object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Creating an object reference variable is similar to creating primitive variables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ObjectType variableName = new ObjectType();</a:t>
            </a:r>
            <a:r>
              <a:rPr lang="en-US" sz="1500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Consider the following code that creates a BearcatGraphics object: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 = new BearcatGraphics(); // create object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print fps field of object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call object method with parameters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You don’t need to create a new object when declaring a variable: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canvas;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error!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not executed due to previous error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a variable doesn’t reference a specific object, it has a special reference: the null reference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If a variable’s reference is null, no fields or methods can be accessed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canvas;			// canvas == null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error!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not executed due to previous error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a variable doesn’t reference a specific object, it has a special reference: the null reference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If a variable’s reference is null, no fields or methods can be accessed 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Analogy: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variable is a box, and without any specific object in that box, the box is empty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Interacting with the object in the box only works if a specific object is in the box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No interaction can occur if the box is empty, hence the error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Reference?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previous lecture covered Java primitives</a:t>
            </a:r>
            <a:endParaRPr lang="en-US"/>
          </a:p>
          <a:p>
            <a:pPr lvl="1"/>
            <a:r>
              <a:rPr lang="en-US"/>
              <a:t>Fundamental pieces of data not able to be broken down into smaller pieces</a:t>
            </a:r>
            <a:endParaRPr lang="en-US"/>
          </a:p>
          <a:p>
            <a:pPr lvl="1"/>
            <a:r>
              <a:rPr lang="en-US"/>
              <a:t>Primitive variables store the value of the data directly</a:t>
            </a:r>
            <a:endParaRPr lang="en-US"/>
          </a:p>
          <a:p>
            <a:pPr lvl="0"/>
            <a:r>
              <a:rPr lang="en-US"/>
              <a:t>References are variables that store memory addresses to values, rather than the values themselves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Often it is desirable that an object contains specific values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Object constructors allow the creation of objects with predefined values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Similar to method overloading, an object can have multiple constructors that define different ways of constructing the object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BearcatGraphics example: canvas width and height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Default constructor makes it unclear what the values are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An additional constructor allows for the explicit assignment of values to these fields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BearcatGraphics canvas1 = new BearcatGraphics() // default constructor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BearcatGraphics canvas2 = new BearcatGraphics(600, 450) // explicit constructor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Recall that assigning a value to a primitive variable directly assigns the value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Assigning an object to a reference variable assigns the memory location of the object to the variable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NOT the value of the object itself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 a consequence, passing primitives through methods directly passes the value of the primitive (pass by value)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Passing objects through methods passes the memory address of the object (pass by reference)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?					myInteger = ?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4					myInteger = ?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4					myInteger = 5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Due to reference variables being memory addresses and not values, equality takes on a different meaning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assignment operator (=) assigns memory addresses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equality operator (==) checks if the memory addresses are equivalent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To check if an object’s values are the same, most objects contain a method called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 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1"/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determines component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Assume Point objects have an X- and a Y- value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Assume Point objects have the following equals method: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boolean equals(Point other){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return other.x == this.x &amp;&amp; other.y == this.y; 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That is, two Point objects are equal if and only if both their X- and Y- values are equal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				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			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			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No - different memory addresses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No - different memory addresses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Yes - same memory address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a special type of object that represent sequences of characters (multiple characters together, like words, passwords, etc)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reference types that are immutable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Immutable: once created, the contents of the object cannot be modified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represented by a pair of double quotes, with the content between them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String myString = “Hello, world!”;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1"/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String yourString = “Goodbye, Gaia?”;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Strings, unlike most reference type variables, allow the use of + and += operators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String Concatenation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 + 123;			// str1 = “123123”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123 + “123”;			// str2 = “123123”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“Hello, ” + “World!”	// str3 = “Hello, World!”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1 + “2” + 3;			// str4 = “123”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str5 = 1 + 2 + “3”;			// str5 = “33”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str6 = “1” + 2 + 3;			// str6 = “123”	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Equality for Strings is done like other reference types: with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“123”;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“234”;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str1;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str2?			str1.equals(str2)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str3?			str1.equals(str3)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str4?			str1.equals(str4)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Equality for Strings is done like other reference types: with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“123”;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“234”;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str1;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str2?		No		str1.equals(str2) == true?		No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str3?	 	No		str1.equals(str3) == true?		Yes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str4?		Yes		str1.equals(str4) == true?		Yes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Useful String Methods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77495" y="1310640"/>
          <a:ext cx="11722100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065"/>
                <a:gridCol w="1435735"/>
                <a:gridCol w="863600"/>
                <a:gridCol w="4037965"/>
                <a:gridCol w="4229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 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Parameters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charAt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 index     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String version of the character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“index” positions in from the leftmost character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“abcdef”.charAt(3);   // “d”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“qwerty”.charAt(0);  // “q”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“waretiy”.charAt(6); // “y”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contains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String* str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boolean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true if and only if the String contains the parameter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“abcdef”.contains(“abc”); // true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“abcdef”.contains(“efg”); // false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startsWith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 prefix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boolean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true if and only if the String starts with the parameter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“abcdef”.startsWith(“ab”); // true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“abcdef”.startsWith(“ef”); // false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endsWith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 suffix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boolean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Returns true if and only if the String ends with the parameter String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“abcdef”.endsWith(“ab”); // false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“abcdef”.endsWith(“ef”); // true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length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N/A             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the number of characters in the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“abcdef”.length();  // 6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 “.length();             // 1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substring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 beginIndex,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int endIndex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the portion of the String starting at beginIndex until the end of the string, or endIndex, if provided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“abcdef”.substring(3);  // “def”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“abcdef”.substring(1, 4); // “bcd”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95935" y="5948680"/>
            <a:ext cx="1129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Indexing starts at the number 0 	String: “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this is it</a:t>
            </a:r>
            <a:r>
              <a:rPr lang="en-US"/>
              <a:t>” </a:t>
            </a:r>
            <a:endParaRPr lang="en-US"/>
          </a:p>
          <a:p>
            <a:pPr marL="1828800" lvl="4" indent="457200"/>
            <a:r>
              <a:rPr lang="en-US"/>
              <a:t>  		Index:  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0123456789</a:t>
            </a: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Methods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following method prints out every other character in a given string: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public void printEveryOther(String str){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int length = str.length();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for(int i = 0; i &lt; length; i+=2){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	System.out.print(str.charAt(i));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printEveryOther(“this is only a test”);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49945" y="3314065"/>
            <a:ext cx="3415030" cy="173228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ti sol  et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Conversion Methods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77495" y="1370965"/>
          <a:ext cx="1114806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187"/>
                <a:gridCol w="2551187"/>
                <a:gridCol w="1527635"/>
                <a:gridCol w="45180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 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 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Integer.parseInt(String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Converts String to Integer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Integer.parseInt(“45”); // 45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Double.parseDouble(String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String to 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Double.parseDouble(“23.456”); // 23.456d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Long.parseLong(String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String to 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Long.parseLong(“123456789”); // 123456789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Integer.toString(Integer i)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Integer to String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Integer.toString(45);                    // “45”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Double.toString(Double d)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Double to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Double.toString(23.456d);         // “23.456”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Long.toString(Long l)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Long to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Long.toString(123456789)         // “123456789”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2005" cy="4351655"/>
          </a:xfrm>
        </p:spPr>
        <p:txBody>
          <a:bodyPr>
            <a:normAutofit lnSpcReduction="10000"/>
          </a:bodyPr>
          <a:p>
            <a:r>
              <a:rPr lang="en-US"/>
              <a:t>Arrays are the way by which collections of related objects are stored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Without arrays (bad)		With arrays (good)</a:t>
            </a:r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num0 = 0;		int[] nums = new int[k]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num1 = 1;		for(int i = 0; i &lt; k; i++;)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num2 = 2;			nums[i] = i;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...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numk = k;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2005" cy="4841875"/>
          </a:xfrm>
        </p:spPr>
        <p:txBody>
          <a:bodyPr>
            <a:normAutofit fontScale="90000" lnSpcReduction="20000"/>
          </a:bodyPr>
          <a:p>
            <a:r>
              <a:rPr lang="en-US"/>
              <a:t>Arrays can hold either object or primitive types, and are created using the same syntax regardless of the stored type: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ObjectType[] variableName = new ObjectType[arraySize];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>
                <a:sym typeface="+mn-ea"/>
              </a:rPr>
              <a:t> In this example,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ObjectType is the data type to be stored (int, String, BearcatGraphic, etc.)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variableName is the name of the array variable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arraySize is the number of ObjectType entries that can be stored in the array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Array indexing, similar to String indexing, starts at 0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Arrays can be created empty (as in the above) or with an initial list of values and size: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ObjectType[] variableName = {e_0, e_1, ..., e_n};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r>
              <a:rPr lang="en-US">
                <a:sym typeface="+mn-ea"/>
              </a:rPr>
              <a:t>In this example, variableName is an array that contains n+1 entries, from e_0 to e_n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Arrays support entry lookup and assignment</a:t>
            </a:r>
            <a:endParaRPr lang="en-US">
              <a:sym typeface="+mn-ea"/>
            </a:endParaRPr>
          </a:p>
          <a:p>
            <a:pPr lvl="0"/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4435" cy="4894580"/>
          </a:xfrm>
        </p:spPr>
        <p:txBody>
          <a:bodyPr>
            <a:normAutofit fontScale="70000"/>
          </a:bodyPr>
          <a:p>
            <a:r>
              <a:rPr lang="en-US"/>
              <a:t>Arrays support entry lookup: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int[] myArr = {3, 9, -123, 64};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>
                <a:sym typeface="+mn-ea"/>
              </a:rPr>
              <a:t>This creates an array of ints with 4 values: 3, 9, -123, and 64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Looking up (accessing) an array is done as follows: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first = myArr[0];	 				//first = 3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last = myArr[3];  					//last = 64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lastAgain = myArr[myArr.length-1]; 		//lastAgain = 64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error = myArr[myArr.length];			//ERROR!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>
                <a:sym typeface="+mn-ea"/>
              </a:rPr>
              <a:t>An error occurs on the last line because error myArr.length = 4, and myArr[4] is outside the bounds assigned to myArr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Analogy: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The contents of an array are playing cards in a pile; myArr[0] is the card on top, myArr[1] is the card underneath, and so on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When asked to deal the card at the bottom of the pile, you deal out myArr[3], and now have no more cards to deal out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myArr[myArr.length] = myArr[4] would be the next card, but the pile is empty, so no card can be returned</a:t>
            </a:r>
            <a:endParaRPr lang="en-US">
              <a:sym typeface="+mn-ea"/>
            </a:endParaRPr>
          </a:p>
          <a:p>
            <a:pPr lvl="1"/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995"/>
            <a:ext cx="11354435" cy="5031740"/>
          </a:xfrm>
        </p:spPr>
        <p:txBody>
          <a:bodyPr>
            <a:noAutofit/>
          </a:bodyPr>
          <a:p>
            <a:r>
              <a:rPr lang="en-US" sz="2000"/>
              <a:t>Arrays support entry assignment:</a:t>
            </a:r>
            <a:endParaRPr lang="en-US" sz="2000"/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int[] myArr = {3, 9, -123, 64};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2000">
                <a:sym typeface="+mn-ea"/>
              </a:rPr>
              <a:t>This creates an array of ints with 4 values: 3, 9, -123, and 64</a:t>
            </a:r>
            <a:endParaRPr lang="en-US" sz="2000">
              <a:sym typeface="+mn-ea"/>
            </a:endParaRPr>
          </a:p>
          <a:p>
            <a:pPr lvl="0"/>
            <a:r>
              <a:rPr lang="en-US" sz="2000">
                <a:sym typeface="+mn-ea"/>
              </a:rPr>
              <a:t>Assigning values to an array is done as follows: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	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int first = myArr[0];					// first = 3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myArr[0] = 256;	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	 				// first = 3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first = myArr[0];						// first = 256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int length = myArr.length;				// length = 4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myArr[4] = -1;						// ERROR!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2000">
                <a:sym typeface="+mn-ea"/>
              </a:rPr>
              <a:t>An error occurs, again because myArr is only allocated 4 spaces, and myArr[4] would be the fifth space in the array</a:t>
            </a:r>
            <a:endParaRPr lang="en-US" sz="2000">
              <a:sym typeface="+mn-ea"/>
            </a:endParaRPr>
          </a:p>
          <a:p>
            <a:pPr lvl="0"/>
            <a:r>
              <a:rPr lang="en-US" sz="2000">
                <a:sym typeface="+mn-ea"/>
              </a:rPr>
              <a:t>In general, assigning a value to the space at index i is done as follows:</a:t>
            </a:r>
            <a:endParaRPr lang="en-US" sz="2000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myArr[i] = value;</a:t>
            </a:r>
            <a:endParaRPr lang="en-US" sz="1800">
              <a:sym typeface="+mn-ea"/>
            </a:endParaRPr>
          </a:p>
          <a:p>
            <a:pPr lvl="0"/>
            <a:r>
              <a:rPr lang="en-US" sz="2000">
                <a:sym typeface="+mn-ea"/>
              </a:rPr>
              <a:t>In general, reading a value at index i is done as follows:</a:t>
            </a:r>
            <a:endParaRPr lang="en-US" sz="2000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myArr[i];</a:t>
            </a:r>
            <a:endParaRPr lang="en-US" sz="1800">
              <a:sym typeface="+mn-ea"/>
            </a:endParaRPr>
          </a:p>
          <a:p>
            <a:pPr lvl="1"/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995"/>
            <a:ext cx="11354435" cy="5031740"/>
          </a:xfrm>
        </p:spPr>
        <p:txBody>
          <a:bodyPr>
            <a:noAutofit/>
          </a:bodyPr>
          <a:p>
            <a:r>
              <a:rPr lang="en-US"/>
              <a:t>Remember that arrays are reference types</a:t>
            </a:r>
            <a:endParaRPr lang="en-US"/>
          </a:p>
          <a:p>
            <a:pPr lvl="1"/>
            <a:r>
              <a:rPr lang="en-US">
                <a:sym typeface="+mn-ea"/>
              </a:rPr>
              <a:t>Array variables store references to memory addresses, not values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Arrays are pass by reference, not pass by value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== is true if and only if two arrays have the same memory address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.equals() is true if and only if two arrays have the same length and matching contents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String[] arr1 = {“yes”};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String[] arr2 = {“yes”};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String[] arr3 = arr1;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arr1 == arr2 		// false: different memory addresses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arr1.equals(arr2)	// true: same length (one element) and content (“yes”)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arr1 == arr3		// true: same memory addresses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arr1.equals(arr3) 	// true: same length and content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995"/>
            <a:ext cx="11354435" cy="5031740"/>
          </a:xfrm>
        </p:spPr>
        <p:txBody>
          <a:bodyPr>
            <a:noAutofit/>
          </a:bodyPr>
          <a:p>
            <a:r>
              <a:rPr lang="en-US"/>
              <a:t>All arrays previously discussed have been one dimensional</a:t>
            </a:r>
            <a:endParaRPr lang="en-US"/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1xn, where n is the number of elements in the array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Arrays can be multidimensional - square, rectangular, cubic, etc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Square: nxn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Rectangular: mxn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Cubic: nxnxn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Arrays - Square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9245" y="1691005"/>
            <a:ext cx="3952875" cy="39528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2700" y="1410335"/>
            <a:ext cx="5222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n = 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int[][] square = new int[n][n];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col = 0; col &lt; n; col++)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row = 0; row &lt; n; row++)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square[col][row] = row+col;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7132320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9780905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8455660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757035" y="656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square[0]	        square[1] 	square[2]</a:t>
            </a:r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212840" y="176720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6212840" y="306641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6212840" y="436562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19320" y="2153285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square[0][0]</a:t>
            </a:r>
            <a:endParaRPr lang="en-US"/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719320" y="3418840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square[0][1]</a:t>
            </a:r>
            <a:endParaRPr lang="en-US"/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719320" y="4708525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square[0][2]</a:t>
            </a:r>
            <a:endParaRPr lang="en-US"/>
          </a:p>
          <a:p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0800000">
            <a:off x="10698480" y="1691005"/>
            <a:ext cx="360045" cy="39528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8455660" y="3929380"/>
            <a:ext cx="360045" cy="39528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895590" y="6309995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/>
              <a:t>row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698480" y="3437255"/>
            <a:ext cx="165227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/>
              <a:t>col(umn)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Arrays - Rectangular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-12700" y="1410335"/>
            <a:ext cx="57486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width = 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height = 2;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int[][] rect = new int[width][height];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col = 0; col &lt; width; col++)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row = 0; row &lt; height; row++)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rect[col][row] = row*col;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7132320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9780905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8455660" y="84582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827520" y="656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rect</a:t>
            </a:r>
            <a:r>
              <a:rPr lang="en-US">
                <a:sym typeface="+mn-ea"/>
              </a:rPr>
              <a:t>[0]	        </a:t>
            </a:r>
            <a:r>
              <a:rPr lang="en-US">
                <a:sym typeface="+mn-ea"/>
              </a:rPr>
              <a:t>rect</a:t>
            </a:r>
            <a:r>
              <a:rPr lang="en-US">
                <a:sym typeface="+mn-ea"/>
              </a:rPr>
              <a:t>[1] 	</a:t>
            </a:r>
            <a:r>
              <a:rPr lang="en-US">
                <a:sym typeface="+mn-ea"/>
              </a:rPr>
              <a:t>rect</a:t>
            </a:r>
            <a:r>
              <a:rPr lang="en-US">
                <a:sym typeface="+mn-ea"/>
              </a:rPr>
              <a:t>[2]</a:t>
            </a:r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6212840" y="176720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6212840" y="306641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91100" y="2153285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rect[0][0]</a:t>
            </a:r>
            <a:endParaRPr lang="en-US"/>
          </a:p>
          <a:p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991100" y="3418840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rect</a:t>
            </a:r>
            <a:r>
              <a:rPr lang="en-US"/>
              <a:t>[0][1]</a:t>
            </a:r>
            <a:endParaRPr lang="en-US"/>
          </a:p>
          <a:p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0800000">
            <a:off x="10698480" y="1691005"/>
            <a:ext cx="360045" cy="26111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8455660" y="2660015"/>
            <a:ext cx="360045" cy="39528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286115" y="5031740"/>
            <a:ext cx="1039495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/>
            <a:r>
              <a:rPr lang="en-US"/>
              <a:t>width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698480" y="2797810"/>
            <a:ext cx="165227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/>
              <a:t>height</a:t>
            </a:r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4160" y="1691005"/>
            <a:ext cx="399796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Arrays - Cubic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-12700" y="1410335"/>
            <a:ext cx="5748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x=1; // width (of row)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y=2; // height (of column)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z=3; // depth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int[][][] cube = new int[x][y][z];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i = 0; i &lt; x; i++)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j = 0; j &lt; y; j++)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for(int k = 0; k &lt; z; k++)				cube[i][j][k] = i+j+k;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5415" y="1176655"/>
            <a:ext cx="2940685" cy="42773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5400000">
            <a:off x="6446520" y="3114675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962650" y="2967990"/>
            <a:ext cx="1407160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square[0][0]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067810"/>
            <a:ext cx="1353185" cy="2651125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5503545" y="412750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10000" y="4479925"/>
            <a:ext cx="1594485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square[0][0][0]</a:t>
            </a:r>
            <a:endParaRPr lang="en-US"/>
          </a:p>
          <a:p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5503545" y="5420360"/>
            <a:ext cx="360045" cy="11658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10000" y="5772785"/>
            <a:ext cx="1594485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square[0][0][1]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Arrays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483995"/>
            <a:ext cx="11354435" cy="5031740"/>
          </a:xfrm>
        </p:spPr>
        <p:txBody>
          <a:bodyPr>
            <a:no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Iterating over all elements in an array is so common that a special for loop exists just for this case: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for(ObjectType variableName : arrayName){...}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ObjectType: data type of object store in array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variableName: name of variable storing the ObjectType value in the current iteration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arrayName: variable name of the array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This loop structure is called the “for-each” loop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Arrays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483995"/>
            <a:ext cx="11354435" cy="50317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For Loop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					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for(int i = 0; i &lt; arr.length; i++){		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ObjectType t = arr[i];				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...						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For-Each Loop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for(ObjectType t : arr){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Collecting input from the user is done via the Scanner class: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(1)import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(2)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(3)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 line = keyboard.nextLine();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(4)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(5)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Create a reference to the Scanner class in order to use it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Create a new Scanner instance that reads input from the standard input (console)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Read the next line typed by a user and store it as a string (type and then hit enter)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Print the line typed by the user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Close the Scanner to confirm it isn’t being used anymore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Common Scanner input methods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nextLine() - returns the next line entered by a user as a String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nextInt() - returns the next line entered by a user as an int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nextDouble() - returns the next line entered by a user as a double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hasNext() - returns true if and only if a user has inputted more text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 line = keyboard.nextInt();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this code execute? Why or why not? If not, how would you fix it?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String line = keyboard.nextInt();</a:t>
            </a:r>
            <a:endParaRPr 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this code execute? Why or why not? If not, how would you fix it?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 code doesn’t work because you can’t store an int in a String variable!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Solution - get the int value, but store it as a String 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String line = String.valueOf(keyboard.nextInt());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this code execute? Why or why not? If not, how would you fix it?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this code execute? Why or why not? If not, how would you fix it?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 code works when you enter an int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What if you enter a letter, word, or symbol that isn’t a valid int?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What if you enter a decimal? 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Input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this code execute? Why or why not? If not, how would you fix it?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 code works when you enter an int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What if you enter a letter, word, or symbol that isn’t a valid int?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What if you enter a decimal? 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8905" y="855980"/>
            <a:ext cx="6334125" cy="9620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Exceptions are a class that define exceptional behavior in a program, such as misformatting numbers, data type mismatch, attempting to divide by zero, attempting to access a null reference, and so on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Code that may generate Exceptions should go in a try block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Try blocks are paired with catch blocks that express how Exceptions are to be handled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try{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BearcatGraphics canvas = null;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canvas.setFillColor(“yellow”);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}  catch (NullPointerException e){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System.err.println(“NullPointerException when accessing BearcatGraphics object”);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8905" y="492125"/>
            <a:ext cx="6334125" cy="9620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6243320"/>
            <a:ext cx="7680325" cy="392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try{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catch(Exception e){...}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the Scanner get closed if an exception occurs?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try{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catch(Exception e){...}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Does the Scanner get closed if an exception occurs? 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1710" b="1">
                <a:latin typeface="Calibri" panose="020F0502020204030204" charset="0"/>
                <a:cs typeface="Calibri" panose="020F0502020204030204" charset="0"/>
                <a:sym typeface="+mn-ea"/>
              </a:rPr>
              <a:t>NO</a:t>
            </a:r>
            <a:r>
              <a:rPr lang="en-US" sz="1710">
                <a:latin typeface="Calibri" panose="020F0502020204030204" charset="0"/>
                <a:cs typeface="Calibri" panose="020F0502020204030204" charset="0"/>
                <a:sym typeface="+mn-ea"/>
              </a:rPr>
              <a:t> - when an exception occurs, execution stops in the try block and jumps to the catch block</a:t>
            </a:r>
            <a:endParaRPr lang="en-US" sz="171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Still need to close the scanner regardless if an exception occurs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Examine the following code: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import java.util.Scanner;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...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Scanner keyboard = new Scanner(System.in);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try{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int line = keyboard.nextInt();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sz="171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System.out.println(line);</a:t>
            </a:r>
            <a:endParaRPr lang="en-US" sz="171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} 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catch(Exception e){...}</a:t>
            </a:r>
            <a:endParaRPr lang="en-US" sz="2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995">
                <a:latin typeface="Courier New" panose="02070309020205020404" charset="0"/>
                <a:cs typeface="Courier New" panose="02070309020205020404" charset="0"/>
                <a:sym typeface="+mn-ea"/>
              </a:rPr>
              <a:t>finally{</a:t>
            </a:r>
            <a:r>
              <a:rPr lang="en-US" sz="1995">
                <a:latin typeface="Courier New" panose="02070309020205020404" charset="0"/>
                <a:cs typeface="Courier New" panose="02070309020205020404" charset="0"/>
                <a:sym typeface="+mn-ea"/>
              </a:rPr>
              <a:t>keyboard.close();</a:t>
            </a:r>
            <a:r>
              <a:rPr lang="en-US" sz="1995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1995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Finally executes after the code in a try block, and after the code in a catch block, if an exception occurs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There are times when a method shouldn’t handle an exception itself, but ‘return’ the exception for someone else to handle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 method “throws” the generated exception back to the method caller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public static int divideBy(int dividend, int divisor) throws ArithmeticException{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if(divisor == 0) 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throw new ArithmeticException(“Dividing by 0”);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return dividend/divisor;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Here, the divideBy method doesn’t handle the case where the caller attempts to divide by 0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Instead, it throws a new ArithmeticException back to the caller in order to inform that such a division was attempted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Notice that divideBy informs you it may throw such an exception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There are times when a method shouldn’t handle an exception itself, but ‘return’ the exception for someone else to handle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 method “throws” the generated exception back to the method caller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public static int divideBy(int dividend, int divisor) throws ArithmeticException{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if(divisor == 0) </a:t>
            </a:r>
            <a:r>
              <a:rPr lang="en-US" sz="1800" b="1">
                <a:latin typeface="Courier New" panose="02070309020205020404" charset="0"/>
                <a:cs typeface="Courier New" panose="02070309020205020404" charset="0"/>
                <a:sym typeface="+mn-ea"/>
              </a:rPr>
              <a:t>throw new ArithmeticException(“Dividing by 0”);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return dividend/divisor;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Here, the divideBy method doesn’t handle the case where the caller attempts to divide by 0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  <a:sym typeface="+mn-ea"/>
              </a:rPr>
              <a:t>Instead, it throws a new ArithmeticException back to the caller in order to inform that such a division was attempted</a:t>
            </a:r>
            <a:endParaRPr lang="en-US" sz="18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Notice that divideBy informs you it may throw such an exception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Exceptions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553845"/>
            <a:ext cx="11354435" cy="4961890"/>
          </a:xfrm>
        </p:spPr>
        <p:txBody>
          <a:bodyPr>
            <a:noAutofit/>
          </a:bodyPr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There are times when a method shouldn’t handle an exception itself, but ‘return’ the exception for someone else to handle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995">
                <a:latin typeface="Calibri" panose="020F0502020204030204" charset="0"/>
                <a:cs typeface="Calibri" panose="020F0502020204030204" charset="0"/>
                <a:sym typeface="+mn-ea"/>
              </a:rPr>
              <a:t>The method “throws” the generated exception back to the method caller</a:t>
            </a:r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1995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public static int divideBy(int dividend, int divisor) </a:t>
            </a:r>
            <a:r>
              <a:rPr lang="en-US" sz="1800" b="1">
                <a:latin typeface="Courier New" panose="02070309020205020404" charset="0"/>
                <a:cs typeface="Courier New" panose="02070309020205020404" charset="0"/>
                <a:sym typeface="+mn-ea"/>
              </a:rPr>
              <a:t>throws ArithmeticException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{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if(divisor == 0) throw new ArithmeticException(“Dividing by 0”);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	return dividend/divisor;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18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Here, the divideBy method doesn’t handle the case where the caller attempts to divide by 0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Instead, it throws a new ArithmeticException back to the caller in order to inform that such a division was attempted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  <a:sym typeface="+mn-ea"/>
              </a:rPr>
              <a:t>Notice that divideBy informs you it may throw such an exception</a:t>
            </a:r>
            <a:endParaRPr lang="en-US" sz="18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Common Exceptions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838200" y="1553845"/>
          <a:ext cx="1097089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8330"/>
                <a:gridCol w="4165600"/>
                <a:gridCol w="3656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ArithmeticException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mathematical error has occurred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 a = 18/0;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NullPointerException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Attempted to reference the null reference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BearcatGraphics c = null; c.clear();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ArrayIndexOutOfBoundsException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Attempted to reference index outside of defined bounds in an array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int[] a = {1}; int b = a[3];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718560" y="555117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5790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71575" y="594550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718560" y="555117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5790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71575" y="594550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865495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7925" y="4375785"/>
            <a:ext cx="2218690" cy="1557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?					a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?					c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23232</Words>
  <Application>WPS Presentation</Application>
  <PresentationFormat>Widescreen</PresentationFormat>
  <Paragraphs>981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Courier New</vt:lpstr>
      <vt:lpstr>Calibri Light</vt:lpstr>
      <vt:lpstr>Microsoft YaHei</vt:lpstr>
      <vt:lpstr>Arial Unicode MS</vt:lpstr>
      <vt:lpstr>Office Theme</vt:lpstr>
      <vt:lpstr>References, Strings, I/O, and Exceptions</vt:lpstr>
      <vt:lpstr>What is a Reference?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Strings</vt:lpstr>
      <vt:lpstr>Strings</vt:lpstr>
      <vt:lpstr>Strings</vt:lpstr>
      <vt:lpstr>Strings</vt:lpstr>
      <vt:lpstr>Useful String Methods</vt:lpstr>
      <vt:lpstr>PowerPoint 演示文稿</vt:lpstr>
      <vt:lpstr>String Conversion Methods</vt:lpstr>
      <vt:lpstr>PowerPoint 演示文稿</vt:lpstr>
      <vt:lpstr>Arrays</vt:lpstr>
      <vt:lpstr>Arrays</vt:lpstr>
      <vt:lpstr>Arrays</vt:lpstr>
      <vt:lpstr>Arrays</vt:lpstr>
      <vt:lpstr>Arrays</vt:lpstr>
      <vt:lpstr>Arrays</vt:lpstr>
      <vt:lpstr>Arrays - Square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References, Strings, I/O, and Exceptions</dc:title>
  <dc:creator/>
  <cp:lastModifiedBy>Mr. Gross</cp:lastModifiedBy>
  <cp:revision>25</cp:revision>
  <dcterms:created xsi:type="dcterms:W3CDTF">2023-10-27T21:53:00Z</dcterms:created>
  <dcterms:modified xsi:type="dcterms:W3CDTF">2023-10-29T21:31:12Z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EA256225C79343DA8E5AB29D3771BF8E_11</vt:lpwstr>
  </property>
  <property fmtid="{D5CDD505-2E9C-101B-9397-08002B2CF9AE}" pid="3" name="KSOProductBuildVer">
    <vt:lpwstr>1033-12.2.0.13266</vt:lpwstr>
  </property>
</Properties>
</file>