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70" r:id="rId10"/>
    <p:sldId id="307" r:id="rId11"/>
    <p:sldId id="306" r:id="rId12"/>
    <p:sldId id="305" r:id="rId13"/>
    <p:sldId id="304" r:id="rId14"/>
    <p:sldId id="303" r:id="rId15"/>
    <p:sldId id="302" r:id="rId16"/>
    <p:sldId id="301" r:id="rId17"/>
    <p:sldId id="300" r:id="rId18"/>
    <p:sldId id="272" r:id="rId19"/>
    <p:sldId id="299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6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AD37-E203-43BB-B6DA-01B1896CB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1DB6-A578-419B-9757-BCCE2135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4682-0850-450B-985D-23D8D787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4354-13EC-4F2C-BA46-9D8DDB9B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4610-C0AB-453A-A5A1-FDC44D28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CAE8-9530-44B0-8DB6-F9D91FD8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E0FC-0335-4DD7-8BCC-3FB9C8CE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01DC-5F8E-4DC8-A12D-BC5276E9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A97B-0B8E-49B6-A363-0ADDAED4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A61D-723E-4C0F-BB38-7E2B6E5F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9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C154E-F0B0-4040-8978-3CBBD265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D000A-B120-4969-817F-795D1563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DC5B3-40D5-4BCF-AAF5-1173E0C9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91EB-92A6-46E0-9BCE-747D3E34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7AC2-9079-44EA-A9CB-FF4DC993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9782-C2EC-438D-88E1-2136A569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3488-0AA8-4162-B043-E0DC6AFB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EFC9-4109-4A4E-9810-2F5C70A5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BC94-C953-46CE-8AAF-86EB6E37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2B03-F8FC-4011-835B-1D1F2BD8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5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371-1A07-4180-A2B4-1D9CEBB9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8F8E-4733-4899-8259-59B420FBC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43A67-203C-4101-B945-D2FABE9E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124C-DD36-44D0-9C38-9687A92E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53F6-615E-4350-863F-950A96D1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46F2-C3AA-404D-9D49-266AF5BD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28824-8504-4B10-AEB1-9A2FEC1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CF561-8159-45C3-A2B1-0F3728A38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487E-34BC-4CBD-98C9-77940E07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03CE3-22E0-42DB-BC72-473E64E8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8F0D-380B-423A-A5BC-7BDA0293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166-6721-4AA2-8A53-7B0B9233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6CCB-32EB-4460-BCF6-7D2EB011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B7135-6FD7-4575-94FB-A5994CA4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34FD4-9CB5-4CC5-A59D-D9624FED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4534-33B8-4DB7-8BE3-F30692060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DB726-FC0B-4536-BE3E-6ABADD41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69482-4B14-457C-96F9-2BE19D61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37C7D-19AC-4C30-B972-8C41F773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507D-DFFB-414C-9AFC-B6CBFFC2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91F10-2F50-47AC-90C8-EB4170B4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408B7-CA5B-45AF-8525-415FFDDC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A5A46-9455-49B6-90F6-E7AD44C3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9FEA-BD4B-49B1-9E3F-8149317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AE4F0-EA9D-44A4-985D-5CBAD9A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B51C-AB06-4A4D-8B9D-6C21C0EF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C09-DA6B-4F0C-87B5-192ABA5B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8BB-F915-4430-8073-BC484E1B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0F3C6-936D-4133-B3D8-0D14F052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DBBC-4742-4954-AB5B-ED0C04D3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6CDA-6CED-4833-9B30-2E9E33EF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8B581-302C-4721-A91B-67CAA8C4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B3D1-81A3-42D0-8D1D-7E74DB0F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8B0B4-CBDE-4EC8-88EE-352F2BBF5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FA0-EABC-43FB-AE4D-7BA20138C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56940-3FF9-429C-BEAD-AAEEE72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03866-A3D6-49DC-8662-D1E72964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FD80-C0D4-4E6E-9EB5-5809970A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1B7F8-BF82-4616-BB92-78F9CCA2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A45A2-A42E-4336-8F6D-A7FBCC0AC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96B2-00DA-4A5D-A787-B2087C6B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4545-C31A-4E48-A487-F4A13C8CF2F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9B3A2-C9A4-4560-9C4A-3839391FE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10FA-3293-40B1-BE43-9EF2CB6B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A9826-DD33-49A6-A226-34CB07D9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rjoshgross.github.io/hellowor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EFE5-ED68-42F0-8521-E55A3312D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Conferencia</a:t>
            </a:r>
            <a:r>
              <a:rPr lang="en-US" dirty="0"/>
              <a:t>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3968B-FFE6-4C3A-92A5-07D8C1356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5713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973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509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95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858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7793373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4736984" y="1683166"/>
            <a:ext cx="4667075" cy="5274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4736985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7703890" y="2240849"/>
            <a:ext cx="2880220" cy="5554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4736984" y="2833538"/>
            <a:ext cx="2880220" cy="5954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57744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5198597" y="1946421"/>
            <a:ext cx="3897277" cy="357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5198597" y="2384854"/>
            <a:ext cx="5630808" cy="398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52406" y="2857468"/>
            <a:ext cx="4155173" cy="392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5924982" y="3384904"/>
            <a:ext cx="2507644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52406" y="3920815"/>
            <a:ext cx="2600192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52406" y="4397241"/>
            <a:ext cx="6161539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5924982" y="4918519"/>
            <a:ext cx="368880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52406" y="5450531"/>
            <a:ext cx="396652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5198597" y="5971597"/>
            <a:ext cx="344449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59563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5198597" y="1946421"/>
            <a:ext cx="3897277" cy="3577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5198597" y="2384854"/>
            <a:ext cx="5630808" cy="3987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5552406" y="2857468"/>
            <a:ext cx="4155173" cy="3924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5924982" y="3384904"/>
            <a:ext cx="2507644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BCFA44-D2FF-469A-8C33-25D005A9C108}"/>
              </a:ext>
            </a:extLst>
          </p:cNvPr>
          <p:cNvSpPr/>
          <p:nvPr/>
        </p:nvSpPr>
        <p:spPr>
          <a:xfrm>
            <a:off x="5552406" y="3920815"/>
            <a:ext cx="2600192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5. Tag de cierre para el título</a:t>
            </a:r>
            <a:endParaRPr lang="en-US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9E868A-8E4E-41BE-89A6-2203D893A936}"/>
              </a:ext>
            </a:extLst>
          </p:cNvPr>
          <p:cNvSpPr/>
          <p:nvPr/>
        </p:nvSpPr>
        <p:spPr>
          <a:xfrm>
            <a:off x="5552406" y="4397241"/>
            <a:ext cx="6161539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6. Tag de apertura para el contenido del cuerpo dentro de la página web</a:t>
            </a:r>
            <a:endParaRPr lang="en-US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214D3F-1F0F-4CAA-955C-3485C7C81FE9}"/>
              </a:ext>
            </a:extLst>
          </p:cNvPr>
          <p:cNvSpPr/>
          <p:nvPr/>
        </p:nvSpPr>
        <p:spPr>
          <a:xfrm>
            <a:off x="5924982" y="4918519"/>
            <a:ext cx="368880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7. Contenido del cuerpo de la página web</a:t>
            </a:r>
            <a:endParaRPr lang="en-US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1CEFB3-3B56-4337-AE71-5DB3611A08B2}"/>
              </a:ext>
            </a:extLst>
          </p:cNvPr>
          <p:cNvSpPr/>
          <p:nvPr/>
        </p:nvSpPr>
        <p:spPr>
          <a:xfrm>
            <a:off x="5552406" y="5450531"/>
            <a:ext cx="3966521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8. Tag de cierre para el contenido del cuerpo</a:t>
            </a:r>
            <a:endParaRPr lang="en-US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8934C-3518-4D46-A7CC-D8480F6269CC}"/>
              </a:ext>
            </a:extLst>
          </p:cNvPr>
          <p:cNvSpPr/>
          <p:nvPr/>
        </p:nvSpPr>
        <p:spPr>
          <a:xfrm>
            <a:off x="5198597" y="5971597"/>
            <a:ext cx="344449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9. Tag de </a:t>
            </a:r>
            <a:r>
              <a:rPr lang="en-US" sz="1600" dirty="0" err="1"/>
              <a:t>cierre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</a:t>
            </a:r>
          </a:p>
        </p:txBody>
      </p:sp>
      <p:sp>
        <p:nvSpPr>
          <p:cNvPr id="13" name="Rectangle: Rounded Corners 12">
            <a:hlinkClick r:id="rId2"/>
            <a:extLst>
              <a:ext uri="{FF2B5EF4-FFF2-40B4-BE49-F238E27FC236}">
                <a16:creationId xmlns:a16="http://schemas.microsoft.com/office/drawing/2014/main" id="{2A599D63-B49D-406B-B705-955A28804847}"/>
              </a:ext>
            </a:extLst>
          </p:cNvPr>
          <p:cNvSpPr/>
          <p:nvPr/>
        </p:nvSpPr>
        <p:spPr>
          <a:xfrm>
            <a:off x="9613783" y="461394"/>
            <a:ext cx="1593909" cy="934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 </a:t>
            </a:r>
            <a:r>
              <a:rPr lang="en-US" dirty="0" err="1"/>
              <a:t>archivo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3889296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Tags de </a:t>
            </a:r>
            <a:r>
              <a:rPr lang="en-US" dirty="0" err="1"/>
              <a:t>Encabezado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CÓDIGO				RESULTADO</a:t>
            </a:r>
          </a:p>
          <a:p>
            <a:pPr marL="0" indent="0">
              <a:buNone/>
            </a:pPr>
            <a:r>
              <a:rPr lang="en-US" dirty="0"/>
              <a:t>&lt;h1&gt;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Grande &lt;/h1&gt;	</a:t>
            </a:r>
            <a:r>
              <a:rPr lang="en-US" sz="3600" b="1" dirty="0" err="1"/>
              <a:t>Encabezado</a:t>
            </a:r>
            <a:r>
              <a:rPr lang="en-US" sz="3600" b="1" dirty="0"/>
              <a:t> </a:t>
            </a:r>
            <a:r>
              <a:rPr lang="en-US" sz="3600" b="1" dirty="0" err="1"/>
              <a:t>más</a:t>
            </a:r>
            <a:r>
              <a:rPr lang="en-US" sz="3600" b="1" dirty="0"/>
              <a:t> Grande</a:t>
            </a:r>
          </a:p>
          <a:p>
            <a:pPr marL="0" indent="0">
              <a:buNone/>
            </a:pPr>
            <a:r>
              <a:rPr lang="en-US" dirty="0"/>
              <a:t>&lt;h2&gt;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Grande &lt;/h2&gt;	</a:t>
            </a:r>
            <a:r>
              <a:rPr lang="en-US" sz="3200" b="1" dirty="0" err="1"/>
              <a:t>Encabezado</a:t>
            </a:r>
            <a:r>
              <a:rPr lang="en-US" sz="3200" b="1" dirty="0"/>
              <a:t> </a:t>
            </a:r>
            <a:r>
              <a:rPr lang="en-US" sz="3200" b="1" dirty="0" err="1"/>
              <a:t>más</a:t>
            </a:r>
            <a:r>
              <a:rPr lang="en-US" sz="3200" b="1" dirty="0"/>
              <a:t> Grande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&lt;h3&gt; </a:t>
            </a:r>
            <a:r>
              <a:rPr lang="en-US" dirty="0" err="1"/>
              <a:t>Encabezado</a:t>
            </a:r>
            <a:r>
              <a:rPr lang="en-US" dirty="0"/>
              <a:t> Grande &lt;/h3&gt;	</a:t>
            </a:r>
            <a:r>
              <a:rPr lang="en-US" b="1" dirty="0" err="1"/>
              <a:t>Encabezado</a:t>
            </a:r>
            <a:r>
              <a:rPr lang="en-US" b="1" dirty="0"/>
              <a:t> Grande</a:t>
            </a:r>
          </a:p>
          <a:p>
            <a:pPr marL="0" indent="0">
              <a:buNone/>
            </a:pPr>
            <a:r>
              <a:rPr lang="en-US" dirty="0"/>
              <a:t>&lt;h4&gt;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&lt;/h4&gt;	</a:t>
            </a:r>
            <a:r>
              <a:rPr lang="en-US" sz="2400" b="1" dirty="0" err="1"/>
              <a:t>Encabezado</a:t>
            </a:r>
            <a:r>
              <a:rPr lang="en-US" sz="2400" b="1" dirty="0"/>
              <a:t> </a:t>
            </a:r>
            <a:r>
              <a:rPr lang="en-US" sz="2400" b="1" dirty="0" err="1"/>
              <a:t>Pequeño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&lt;h5&gt;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&lt;/h5&gt;</a:t>
            </a:r>
            <a:r>
              <a:rPr lang="en-US" sz="2000" b="1" dirty="0" err="1"/>
              <a:t>Encabezado</a:t>
            </a:r>
            <a:r>
              <a:rPr lang="en-US" sz="2000" b="1" dirty="0"/>
              <a:t>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Pequeño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&lt;h6&gt; </a:t>
            </a:r>
            <a:r>
              <a:rPr lang="en-US" dirty="0" err="1"/>
              <a:t>Encabezado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 &lt;/h6&gt;</a:t>
            </a:r>
            <a:r>
              <a:rPr lang="en-US" sz="1800" b="1" dirty="0" err="1"/>
              <a:t>Encabezado</a:t>
            </a:r>
            <a:r>
              <a:rPr lang="en-US" sz="1800" b="1" dirty="0"/>
              <a:t> </a:t>
            </a:r>
            <a:r>
              <a:rPr lang="en-US" sz="1800" b="1" dirty="0" err="1"/>
              <a:t>más</a:t>
            </a:r>
            <a:r>
              <a:rPr lang="en-US" sz="1800" b="1" dirty="0"/>
              <a:t> </a:t>
            </a:r>
            <a:r>
              <a:rPr lang="en-US" sz="1800" b="1" dirty="0" err="1"/>
              <a:t>Pequeño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1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Estilo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CÓDIGO						RESULTADO</a:t>
            </a:r>
          </a:p>
          <a:p>
            <a:pPr marL="0" indent="0">
              <a:buNone/>
            </a:pPr>
            <a:r>
              <a:rPr lang="en-US" dirty="0"/>
              <a:t>&lt;b&gt;</a:t>
            </a:r>
            <a:r>
              <a:rPr lang="en-US" dirty="0" err="1"/>
              <a:t>Negritas</a:t>
            </a:r>
            <a:r>
              <a:rPr lang="en-US" dirty="0"/>
              <a:t>&lt;/b&gt;						</a:t>
            </a:r>
            <a:r>
              <a:rPr lang="en-US" b="1" dirty="0" err="1"/>
              <a:t>Negritas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&lt;u&gt;</a:t>
            </a:r>
            <a:r>
              <a:rPr lang="en-US" dirty="0" err="1"/>
              <a:t>Subrayó</a:t>
            </a:r>
            <a:r>
              <a:rPr lang="en-US" dirty="0"/>
              <a:t>&lt;/u&gt;						</a:t>
            </a:r>
            <a:r>
              <a:rPr lang="en-US" u="sng" dirty="0" err="1"/>
              <a:t>Subrayó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cursiva</a:t>
            </a:r>
            <a:r>
              <a:rPr lang="en-US" dirty="0"/>
              <a:t>&lt;/i&gt;						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cursiva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&lt;s&gt;</a:t>
            </a:r>
            <a:r>
              <a:rPr lang="en-US" dirty="0" err="1"/>
              <a:t>Tachado</a:t>
            </a:r>
            <a:r>
              <a:rPr lang="en-US" dirty="0"/>
              <a:t>&lt;/s&gt;						</a:t>
            </a:r>
            <a:r>
              <a:rPr lang="en-US" strike="sngStrike" dirty="0" err="1"/>
              <a:t>Tachado</a:t>
            </a:r>
            <a:endParaRPr lang="en-US" strike="sngStrike" dirty="0"/>
          </a:p>
          <a:p>
            <a:pPr marL="0" indent="0">
              <a:buNone/>
            </a:pPr>
            <a:r>
              <a:rPr lang="en-US" dirty="0"/>
              <a:t>&lt;mark&gt; </a:t>
            </a:r>
            <a:r>
              <a:rPr lang="en-US" dirty="0" err="1"/>
              <a:t>Destacado</a:t>
            </a:r>
            <a:r>
              <a:rPr lang="en-US" dirty="0"/>
              <a:t> &lt;/mark&gt;				</a:t>
            </a:r>
            <a:r>
              <a:rPr lang="en-US" dirty="0" err="1">
                <a:highlight>
                  <a:srgbClr val="FFFF00"/>
                </a:highlight>
              </a:rPr>
              <a:t>Destacado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8509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</a:t>
            </a:r>
            <a:r>
              <a:rPr lang="en-US" dirty="0" err="1"/>
              <a:t>Insertar</a:t>
            </a:r>
            <a:r>
              <a:rPr lang="en-US" dirty="0"/>
              <a:t> una </a:t>
            </a:r>
            <a:r>
              <a:rPr lang="en-US" dirty="0" err="1"/>
              <a:t>IMaGen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s-ES" dirty="0"/>
              <a:t>El archivo que se va a insertar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width: </a:t>
            </a:r>
            <a:r>
              <a:rPr lang="es-ES" dirty="0"/>
              <a:t>El número de píxeles de ancho en el que se mostrará la imagen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height: </a:t>
            </a:r>
            <a:r>
              <a:rPr lang="es-ES" dirty="0"/>
              <a:t>El número de píxeles de alto en el que se mostrará la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1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759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de </a:t>
            </a:r>
            <a:r>
              <a:rPr lang="en-US" dirty="0" err="1"/>
              <a:t>Común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: </a:t>
            </a:r>
            <a:r>
              <a:rPr lang="en-US" dirty="0" err="1"/>
              <a:t>Insertar</a:t>
            </a:r>
            <a:r>
              <a:rPr lang="en-US" dirty="0"/>
              <a:t> una </a:t>
            </a:r>
            <a:r>
              <a:rPr lang="en-US" dirty="0" err="1"/>
              <a:t>IMaGen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src</a:t>
            </a:r>
            <a:r>
              <a:rPr lang="en-US" dirty="0"/>
              <a:t>: </a:t>
            </a:r>
            <a:r>
              <a:rPr lang="es-ES" dirty="0"/>
              <a:t>El archivo que se va a insertar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width: </a:t>
            </a:r>
            <a:r>
              <a:rPr lang="es-ES" dirty="0"/>
              <a:t>El número de píxeles de ancho en el que se mostrará la imagen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height: </a:t>
            </a:r>
            <a:r>
              <a:rPr lang="es-ES" dirty="0"/>
              <a:t>El número de píxeles de alto en el que se mostrará la imagen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83590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CSS = Cascading Style Sheets – </a:t>
            </a:r>
            <a:r>
              <a:rPr lang="es-ES" dirty="0"/>
              <a:t>lenguaje que describe cómo se estilizan los documentos HTML</a:t>
            </a:r>
            <a:endParaRPr lang="en-US" dirty="0"/>
          </a:p>
          <a:p>
            <a:r>
              <a:rPr lang="en-US" dirty="0" err="1"/>
              <a:t>Tipos</a:t>
            </a:r>
            <a:r>
              <a:rPr lang="en-US" dirty="0"/>
              <a:t> de CSS: </a:t>
            </a:r>
            <a:r>
              <a:rPr lang="es-ES" dirty="0"/>
              <a:t>Interno, Externo y en Línea</a:t>
            </a:r>
            <a:endParaRPr lang="en-US" dirty="0"/>
          </a:p>
          <a:p>
            <a:pPr lvl="1"/>
            <a:r>
              <a:rPr lang="en-US" dirty="0" err="1"/>
              <a:t>Interno</a:t>
            </a:r>
            <a:r>
              <a:rPr lang="en-US" dirty="0"/>
              <a:t>: CSS </a:t>
            </a:r>
            <a:r>
              <a:rPr lang="es-ES" dirty="0"/>
              <a:t>código está en el archivo HTML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a &lt;style&gt; tag</a:t>
            </a:r>
          </a:p>
          <a:p>
            <a:pPr lvl="1"/>
            <a:r>
              <a:rPr lang="en-US" dirty="0" err="1"/>
              <a:t>Externo</a:t>
            </a:r>
            <a:r>
              <a:rPr lang="en-US" dirty="0"/>
              <a:t>: CSS </a:t>
            </a:r>
            <a:r>
              <a:rPr lang="es-ES" dirty="0"/>
              <a:t>código está en un archivo CSS externo</a:t>
            </a:r>
            <a:endParaRPr lang="en-US" dirty="0"/>
          </a:p>
          <a:p>
            <a:pPr lvl="1"/>
            <a:r>
              <a:rPr lang="en-US" dirty="0" err="1"/>
              <a:t>Línea</a:t>
            </a:r>
            <a:r>
              <a:rPr lang="en-US" dirty="0"/>
              <a:t>: CSS </a:t>
            </a:r>
            <a:r>
              <a:rPr lang="es-ES" dirty="0"/>
              <a:t>código está en el archivo HTML</a:t>
            </a:r>
            <a:r>
              <a:rPr lang="en-US" dirty="0"/>
              <a:t>, </a:t>
            </a:r>
            <a:r>
              <a:rPr lang="es-ES" dirty="0"/>
              <a:t>en la etiqueta del elemento afecta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4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Interna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dirty="0"/>
              <a:t>&lt;style&gt;</a:t>
            </a:r>
          </a:p>
          <a:p>
            <a:pPr marL="457200" lvl="1" indent="0">
              <a:buNone/>
            </a:pPr>
            <a:r>
              <a:rPr lang="en-US" dirty="0"/>
              <a:t>	body {</a:t>
            </a:r>
          </a:p>
          <a:p>
            <a:pPr marL="457200" lvl="1" indent="0">
              <a:buNone/>
            </a:pPr>
            <a:r>
              <a:rPr lang="en-US" dirty="0"/>
              <a:t>	    background-color: red;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r>
              <a:rPr lang="en-US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753714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Externo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styles.css): </a:t>
            </a:r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9328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s-ES" dirty="0"/>
              <a:t>Problema: Cambiar el color de fondo del cuerpo de una página web a rojo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Solución</a:t>
            </a:r>
            <a:r>
              <a:rPr lang="en-US" dirty="0"/>
              <a:t> CSS </a:t>
            </a:r>
            <a:r>
              <a:rPr lang="en-US" dirty="0" err="1"/>
              <a:t>Línea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&lt;body style=“background-color: red”&gt;</a:t>
            </a:r>
          </a:p>
          <a:p>
            <a:pPr marL="457200" lvl="1" indent="0">
              <a:buNone/>
            </a:pPr>
            <a:r>
              <a:rPr lang="en-US" dirty="0"/>
              <a:t>	…</a:t>
            </a:r>
          </a:p>
          <a:p>
            <a:pPr marL="457200" lvl="1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64570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body {</a:t>
            </a:r>
          </a:p>
          <a:p>
            <a:pPr marL="457200" lvl="1" indent="0">
              <a:buNone/>
            </a:pPr>
            <a:r>
              <a:rPr lang="en-US" dirty="0"/>
              <a:t>	background-color: red;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 err="1"/>
              <a:t>body</a:t>
            </a:r>
            <a:r>
              <a:rPr lang="es-ES" dirty="0"/>
              <a:t>: el selector (elemento HTML al que aplicar estilo)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declaración: todo entre los {} son declaraciones de estilos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background-color: </a:t>
            </a:r>
            <a:r>
              <a:rPr lang="es-ES" dirty="0"/>
              <a:t>la propiedad HTML para cambiar el estilo 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red: </a:t>
            </a:r>
            <a:r>
              <a:rPr lang="es-ES" dirty="0"/>
              <a:t>el valor HTML que se va a aplicar al estilo relacionado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71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CSS(</a:t>
            </a:r>
            <a:r>
              <a:rPr lang="en-US" dirty="0" err="1"/>
              <a:t>abstracto</a:t>
            </a:r>
            <a:r>
              <a:rPr lang="en-US" dirty="0"/>
              <a:t>)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/>
              <a:t>selectores</a:t>
            </a:r>
            <a:r>
              <a:rPr lang="en-US" dirty="0"/>
              <a:t>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propiedad</a:t>
            </a:r>
            <a:r>
              <a:rPr lang="en-US" dirty="0"/>
              <a:t>: valor;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Tags HTML son </a:t>
            </a:r>
            <a:r>
              <a:rPr lang="en-US" dirty="0" err="1"/>
              <a:t>selectores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Los selectores tienen propiedades que se pueden cambiar</a:t>
            </a:r>
            <a:endParaRPr lang="en-US" dirty="0"/>
          </a:p>
          <a:p>
            <a:pPr marL="457200" lvl="1" indent="0">
              <a:buNone/>
            </a:pPr>
            <a:r>
              <a:rPr lang="es-ES" dirty="0"/>
              <a:t>Los valores son las opciones para asignar a una propiedad específica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/>
              <a:t>Varias declaraciones están separadas por punto y coma	</a:t>
            </a:r>
            <a:r>
              <a:rPr lang="en-US" dirty="0"/>
              <a:t>	; </a:t>
            </a:r>
          </a:p>
        </p:txBody>
      </p:sp>
    </p:spTree>
    <p:extLst>
      <p:ext uri="{BB962C8B-B14F-4D97-AF65-F5344CB8AC3E}">
        <p14:creationId xmlns:p14="http://schemas.microsoft.com/office/powerpoint/2010/main" val="2432496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 err="1"/>
              <a:t>Estructura</a:t>
            </a:r>
            <a:r>
              <a:rPr lang="en-US" dirty="0"/>
              <a:t> de CSS(</a:t>
            </a:r>
            <a:r>
              <a:rPr lang="en-US" dirty="0" err="1"/>
              <a:t>abstracto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selectores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propiedad1: valor1;</a:t>
            </a:r>
          </a:p>
          <a:p>
            <a:pPr marL="0" indent="0">
              <a:buNone/>
            </a:pPr>
            <a:r>
              <a:rPr lang="en-US" dirty="0"/>
              <a:t>	propiedad2: valor2;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propiedadN</a:t>
            </a:r>
            <a:r>
              <a:rPr lang="en-US" dirty="0"/>
              <a:t>: </a:t>
            </a:r>
            <a:r>
              <a:rPr lang="en-US" dirty="0" err="1"/>
              <a:t>valorN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560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En el código HTML anterior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¿</a:t>
            </a:r>
            <a:r>
              <a:rPr lang="es-ES" dirty="0"/>
              <a:t>Qué tipo de CSS se utiliza</a:t>
            </a:r>
            <a:r>
              <a:rPr lang="en-US" dirty="0"/>
              <a:t>(</a:t>
            </a:r>
            <a:r>
              <a:rPr lang="en-US" dirty="0" err="1"/>
              <a:t>Interno</a:t>
            </a:r>
            <a:r>
              <a:rPr lang="en-US" dirty="0"/>
              <a:t>, </a:t>
            </a:r>
            <a:r>
              <a:rPr lang="en-US" dirty="0" err="1"/>
              <a:t>Externo</a:t>
            </a:r>
            <a:r>
              <a:rPr lang="en-US" dirty="0"/>
              <a:t>, o </a:t>
            </a:r>
            <a:r>
              <a:rPr lang="en-US" dirty="0" err="1"/>
              <a:t>Línea</a:t>
            </a:r>
            <a:r>
              <a:rPr lang="en-US" dirty="0"/>
              <a:t>)?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el selector?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las </a:t>
            </a:r>
            <a:r>
              <a:rPr lang="en-US" dirty="0" err="1"/>
              <a:t>propiedades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los </a:t>
            </a:r>
            <a:r>
              <a:rPr lang="en-US" dirty="0" err="1"/>
              <a:t>valores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173250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Insertar</a:t>
            </a:r>
            <a:r>
              <a:rPr lang="en-US" dirty="0"/>
              <a:t> una imagen: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=“dog.png” width=“400px” height=“300px”&gt;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/>
              <a:t>En el código HTML anterior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¿</a:t>
            </a:r>
            <a:r>
              <a:rPr lang="es-ES" dirty="0"/>
              <a:t>Qué tipo de CSS se utiliza</a:t>
            </a:r>
            <a:r>
              <a:rPr lang="en-US" dirty="0"/>
              <a:t>(</a:t>
            </a:r>
            <a:r>
              <a:rPr lang="en-US" dirty="0" err="1"/>
              <a:t>Interno</a:t>
            </a:r>
            <a:r>
              <a:rPr lang="en-US" dirty="0"/>
              <a:t>, </a:t>
            </a:r>
            <a:r>
              <a:rPr lang="en-US" dirty="0" err="1"/>
              <a:t>Externo</a:t>
            </a:r>
            <a:r>
              <a:rPr lang="en-US" dirty="0"/>
              <a:t>, o </a:t>
            </a:r>
            <a:r>
              <a:rPr lang="en-US" dirty="0" err="1"/>
              <a:t>Línea</a:t>
            </a:r>
            <a:r>
              <a:rPr lang="en-US" dirty="0"/>
              <a:t>)? </a:t>
            </a:r>
            <a:r>
              <a:rPr lang="en-US" b="1" dirty="0" err="1"/>
              <a:t>Línea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el selector? </a:t>
            </a:r>
            <a:r>
              <a:rPr lang="en-US" b="1" dirty="0" err="1"/>
              <a:t>Img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las </a:t>
            </a:r>
            <a:r>
              <a:rPr lang="en-US" dirty="0" err="1"/>
              <a:t>propiedades</a:t>
            </a:r>
            <a:r>
              <a:rPr lang="en-US" dirty="0"/>
              <a:t>? </a:t>
            </a:r>
            <a:r>
              <a:rPr lang="en-US" b="1" dirty="0"/>
              <a:t>SRC, WIDTH, HEIGHT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Cuáles</a:t>
            </a:r>
            <a:r>
              <a:rPr lang="en-US" dirty="0"/>
              <a:t> son los </a:t>
            </a:r>
            <a:r>
              <a:rPr lang="en-US" dirty="0" err="1"/>
              <a:t>valores</a:t>
            </a:r>
            <a:r>
              <a:rPr lang="en-US" dirty="0"/>
              <a:t>? </a:t>
            </a:r>
            <a:r>
              <a:rPr lang="en-US" b="1" dirty="0"/>
              <a:t>dog.png, 400px, 300px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3706-6036-4888-96C9-85D1ABEA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9" y="454025"/>
            <a:ext cx="2582717" cy="1371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83B1F-A4F1-4D14-8512-2AD0FCADA9EC}"/>
              </a:ext>
            </a:extLst>
          </p:cNvPr>
          <p:cNvCxnSpPr/>
          <p:nvPr/>
        </p:nvCxnSpPr>
        <p:spPr>
          <a:xfrm>
            <a:off x="5444455" y="917110"/>
            <a:ext cx="1493240" cy="4749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6A3D4B0-D4D1-4BCA-BC6D-2231EE127D71}"/>
              </a:ext>
            </a:extLst>
          </p:cNvPr>
          <p:cNvSpPr txBox="1"/>
          <p:nvPr/>
        </p:nvSpPr>
        <p:spPr>
          <a:xfrm>
            <a:off x="4788017" y="5765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dog.png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4C8FBBE-9F80-4D3C-93EB-CDB15C84732F}"/>
              </a:ext>
            </a:extLst>
          </p:cNvPr>
          <p:cNvSpPr/>
          <p:nvPr/>
        </p:nvSpPr>
        <p:spPr>
          <a:xfrm>
            <a:off x="9260159" y="477043"/>
            <a:ext cx="766850" cy="132556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03D1CED-9E3E-400A-89DE-2AD06136B49E}"/>
              </a:ext>
            </a:extLst>
          </p:cNvPr>
          <p:cNvSpPr/>
          <p:nvPr/>
        </p:nvSpPr>
        <p:spPr>
          <a:xfrm rot="5400000">
            <a:off x="7568633" y="814621"/>
            <a:ext cx="484127" cy="258271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B6CA7-B672-477D-88A4-43A8424D3E04}"/>
              </a:ext>
            </a:extLst>
          </p:cNvPr>
          <p:cNvSpPr txBox="1"/>
          <p:nvPr/>
        </p:nvSpPr>
        <p:spPr>
          <a:xfrm>
            <a:off x="7113864" y="238633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400px ancho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6ED53-DE43-4152-8A21-5DA818EB2B34}"/>
              </a:ext>
            </a:extLst>
          </p:cNvPr>
          <p:cNvSpPr txBox="1"/>
          <p:nvPr/>
        </p:nvSpPr>
        <p:spPr>
          <a:xfrm>
            <a:off x="10143019" y="95515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300px alto</a:t>
            </a:r>
          </a:p>
        </p:txBody>
      </p:sp>
    </p:spTree>
    <p:extLst>
      <p:ext uri="{BB962C8B-B14F-4D97-AF65-F5344CB8AC3E}">
        <p14:creationId xmlns:p14="http://schemas.microsoft.com/office/powerpoint/2010/main" val="21946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</a:t>
            </a:r>
          </a:p>
          <a:p>
            <a:r>
              <a:rPr lang="es-ES" dirty="0"/>
              <a:t>Las páginas web se crean y guardan en documentos HTML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945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4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3BD256-EDE3-4033-874F-EBDBF9094F07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 = </a:t>
            </a:r>
            <a:r>
              <a:rPr lang="en-US" b="1" dirty="0" err="1"/>
              <a:t>párrafo</a:t>
            </a:r>
            <a:r>
              <a:rPr lang="en-US" b="1" dirty="0"/>
              <a:t> &lt;p&gt;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EA57C-51B8-40E1-8B32-ED542A69AC1E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selectores se ven afectados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93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propiedades</a:t>
            </a:r>
            <a:r>
              <a:rPr lang="en-US" b="1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propiedades de los selectores del Paso 1 necesitan estilizarse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2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err="1"/>
              <a:t>valores</a:t>
            </a:r>
            <a:r>
              <a:rPr lang="en-US" b="1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Determinar qué valores deben asignarse a las propiedades encontradas en el Paso 2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6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selector{</a:t>
            </a:r>
          </a:p>
          <a:p>
            <a:pPr marL="457200" lvl="1" indent="0">
              <a:buNone/>
            </a:pPr>
            <a:r>
              <a:rPr lang="en-US" b="1" dirty="0"/>
              <a:t>		propiedad1: valor1;</a:t>
            </a:r>
          </a:p>
          <a:p>
            <a:pPr marL="457200" lvl="1" indent="0">
              <a:buNone/>
            </a:pPr>
            <a:r>
              <a:rPr lang="en-US" b="1" dirty="0"/>
              <a:t>		propiedad2: valor2;</a:t>
            </a:r>
          </a:p>
          <a:p>
            <a:pPr marL="457200" lvl="1" indent="0">
              <a:buNone/>
            </a:pPr>
            <a:r>
              <a:rPr lang="en-US" b="1" dirty="0"/>
              <a:t>		…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b="1" dirty="0" err="1"/>
              <a:t>propiedadN</a:t>
            </a:r>
            <a:r>
              <a:rPr lang="en-US" b="1" dirty="0"/>
              <a:t>: </a:t>
            </a:r>
            <a:r>
              <a:rPr lang="en-US" b="1" dirty="0" err="1"/>
              <a:t>valorN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Construir el CSS usando la estructura abstracto CSS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6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p {</a:t>
            </a:r>
          </a:p>
          <a:p>
            <a:pPr marL="457200" lvl="1" indent="0">
              <a:buNone/>
            </a:pPr>
            <a:r>
              <a:rPr lang="en-US" b="1" dirty="0"/>
              <a:t>		background-color: purple;</a:t>
            </a:r>
          </a:p>
          <a:p>
            <a:pPr marL="457200" lvl="1" indent="0">
              <a:buNone/>
            </a:pPr>
            <a:r>
              <a:rPr lang="en-US" b="1" dirty="0"/>
              <a:t>		color: blue;</a:t>
            </a:r>
          </a:p>
          <a:p>
            <a:pPr marL="457200" lvl="1" indent="0">
              <a:buNone/>
            </a:pPr>
            <a:r>
              <a:rPr lang="en-US" b="1" dirty="0"/>
              <a:t>	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Construir el CSS usando la estructura abstracto CSS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15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Problema: Crear un párrafo con texto azul y un fondo púrpura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selector = </a:t>
            </a:r>
            <a:r>
              <a:rPr lang="en-US" dirty="0" err="1"/>
              <a:t>párrafo</a:t>
            </a:r>
            <a:r>
              <a:rPr lang="en-US" dirty="0"/>
              <a:t> &lt;p&gt;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propiedades</a:t>
            </a:r>
            <a:r>
              <a:rPr lang="en-US" dirty="0"/>
              <a:t> = background-color, color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valores</a:t>
            </a:r>
            <a:r>
              <a:rPr lang="en-US" dirty="0"/>
              <a:t> = purple, blue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 {</a:t>
            </a:r>
          </a:p>
          <a:p>
            <a:pPr marL="457200" lvl="1" indent="0">
              <a:buNone/>
            </a:pPr>
            <a:r>
              <a:rPr lang="en-US" dirty="0"/>
              <a:t>		background-color: purple;</a:t>
            </a:r>
          </a:p>
          <a:p>
            <a:pPr marL="457200" lvl="1" indent="0">
              <a:buNone/>
            </a:pPr>
            <a:r>
              <a:rPr lang="en-US" dirty="0"/>
              <a:t>		color: blue;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s-ES" dirty="0"/>
              <a:t>Lo anterior es el CSS para estilizar párrafos para tener texto azul y un fondo morado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00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0839"/>
            <a:ext cx="12191999" cy="46672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 err="1"/>
              <a:t>Propiedades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b="1" dirty="0"/>
              <a:t>	</a:t>
            </a:r>
            <a:r>
              <a:rPr lang="en-US" b="1" dirty="0" err="1"/>
              <a:t>Descripción</a:t>
            </a:r>
            <a:r>
              <a:rPr lang="en-US" b="1" dirty="0"/>
              <a:t>					</a:t>
            </a:r>
            <a:r>
              <a:rPr lang="en-US" b="1" dirty="0" err="1"/>
              <a:t>Valores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endParaRPr lang="en-US" b="1" dirty="0"/>
          </a:p>
          <a:p>
            <a:pPr marL="457200" lvl="1" indent="0">
              <a:buNone/>
            </a:pPr>
            <a:r>
              <a:rPr lang="en-US" u="sng" dirty="0"/>
              <a:t>background-color		</a:t>
            </a:r>
            <a:r>
              <a:rPr lang="es-ES" u="sng" dirty="0"/>
              <a:t>Color de fondo del elemento</a:t>
            </a:r>
            <a:r>
              <a:rPr lang="en-US" u="sng" dirty="0"/>
              <a:t>			red, green, gold      </a:t>
            </a:r>
          </a:p>
          <a:p>
            <a:pPr marL="457200" lvl="1" indent="0">
              <a:buNone/>
            </a:pPr>
            <a:r>
              <a:rPr lang="en-US" u="sng" dirty="0"/>
              <a:t>color			</a:t>
            </a:r>
            <a:r>
              <a:rPr lang="es-ES" u="sng" dirty="0"/>
              <a:t>Color del texto del elemento</a:t>
            </a:r>
            <a:r>
              <a:rPr lang="en-US" u="sng" dirty="0"/>
              <a:t>			</a:t>
            </a:r>
            <a:r>
              <a:rPr lang="en-US" u="sng" dirty="0" err="1"/>
              <a:t>azul</a:t>
            </a:r>
            <a:r>
              <a:rPr lang="en-US" u="sng" dirty="0"/>
              <a:t>, orange, white</a:t>
            </a:r>
          </a:p>
          <a:p>
            <a:pPr marL="457200" lvl="1" indent="0">
              <a:buNone/>
            </a:pPr>
            <a:r>
              <a:rPr lang="en-US" u="sng" dirty="0"/>
              <a:t>border			</a:t>
            </a:r>
            <a:r>
              <a:rPr lang="es-ES" u="sng" dirty="0"/>
              <a:t>Borde del elemento [ancho estilo color]</a:t>
            </a:r>
            <a:r>
              <a:rPr lang="en-US" u="sng" dirty="0"/>
              <a:t>	“1px solid black”</a:t>
            </a:r>
          </a:p>
          <a:p>
            <a:pPr marL="457200" lvl="1" indent="0">
              <a:buNone/>
            </a:pPr>
            <a:r>
              <a:rPr lang="en-US" u="sng" dirty="0"/>
              <a:t>cursor			</a:t>
            </a:r>
            <a:r>
              <a:rPr lang="es-ES" u="sng" dirty="0"/>
              <a:t>Cursor para mostrar mientras se 		</a:t>
            </a:r>
            <a:r>
              <a:rPr lang="en-US" u="sng" dirty="0"/>
              <a:t> pointer, default, grab</a:t>
            </a:r>
            <a:endParaRPr lang="es-ES" u="sng" dirty="0"/>
          </a:p>
          <a:p>
            <a:pPr marL="457200" lvl="1" indent="0">
              <a:buNone/>
            </a:pPr>
            <a:r>
              <a:rPr lang="es-ES" dirty="0"/>
              <a:t>				</a:t>
            </a:r>
            <a:r>
              <a:rPr lang="es-ES" u="sng" dirty="0"/>
              <a:t>desplaza el cursor</a:t>
            </a:r>
            <a:endParaRPr lang="en-US" u="sng" dirty="0"/>
          </a:p>
          <a:p>
            <a:pPr marL="457200" lvl="1" indent="0">
              <a:buNone/>
            </a:pPr>
            <a:r>
              <a:rPr lang="en-US" u="sng" dirty="0"/>
              <a:t>float			</a:t>
            </a:r>
            <a:r>
              <a:rPr lang="en-US" u="sng" dirty="0" err="1"/>
              <a:t>Lado</a:t>
            </a:r>
            <a:r>
              <a:rPr lang="en-US" u="sng" dirty="0"/>
              <a:t> al </a:t>
            </a:r>
            <a:r>
              <a:rPr lang="en-US" u="sng" dirty="0" err="1"/>
              <a:t>elemento</a:t>
            </a:r>
            <a:r>
              <a:rPr lang="en-US" u="sng" dirty="0"/>
              <a:t> de </a:t>
            </a:r>
            <a:r>
              <a:rPr lang="en-US" u="sng" dirty="0" err="1"/>
              <a:t>anclaje</a:t>
            </a:r>
            <a:r>
              <a:rPr lang="en-US" u="sng" dirty="0"/>
              <a:t> a		left, right, none</a:t>
            </a:r>
          </a:p>
          <a:p>
            <a:pPr marL="457200" lvl="1" indent="0">
              <a:buNone/>
            </a:pPr>
            <a:r>
              <a:rPr lang="en-US" u="sng" dirty="0"/>
              <a:t>font-family			</a:t>
            </a:r>
            <a:r>
              <a:rPr lang="es-ES" u="sng" dirty="0"/>
              <a:t>Fuente de texto del elemento</a:t>
            </a:r>
            <a:r>
              <a:rPr lang="en-US" u="sng" dirty="0"/>
              <a:t>			Courier, Arial, Gothic</a:t>
            </a:r>
          </a:p>
          <a:p>
            <a:pPr marL="457200" lvl="1" indent="0">
              <a:buNone/>
            </a:pPr>
            <a:r>
              <a:rPr lang="en-US" u="sng" dirty="0"/>
              <a:t>font-size			</a:t>
            </a:r>
            <a:r>
              <a:rPr lang="es-ES" u="sng" dirty="0"/>
              <a:t>Tamaño de la fuente del elemento</a:t>
            </a:r>
            <a:r>
              <a:rPr lang="en-US" u="sng" dirty="0"/>
              <a:t>		12px 24px 48px</a:t>
            </a:r>
          </a:p>
          <a:p>
            <a:pPr marL="457200" lvl="1" indent="0">
              <a:buNone/>
            </a:pPr>
            <a:r>
              <a:rPr lang="en-US" u="sng" dirty="0"/>
              <a:t>rotate			</a:t>
            </a:r>
            <a:r>
              <a:rPr lang="en-US" u="sng" dirty="0" err="1"/>
              <a:t>Rotación</a:t>
            </a:r>
            <a:r>
              <a:rPr lang="en-US" u="sng" dirty="0"/>
              <a:t> del </a:t>
            </a:r>
            <a:r>
              <a:rPr lang="en-US" u="sng" dirty="0" err="1"/>
              <a:t>elemento</a:t>
            </a:r>
            <a:r>
              <a:rPr lang="en-US" u="sng" dirty="0"/>
              <a:t>			45deg, 90deg, 180deg</a:t>
            </a:r>
          </a:p>
        </p:txBody>
      </p:sp>
    </p:spTree>
    <p:extLst>
      <p:ext uri="{BB962C8B-B14F-4D97-AF65-F5344CB8AC3E}">
        <p14:creationId xmlns:p14="http://schemas.microsoft.com/office/powerpoint/2010/main" val="2667951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Crear las siguientes estilizaciones CSS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Encabezados (h1) con texto amarillo</a:t>
            </a:r>
            <a:endParaRPr lang="en-US" dirty="0"/>
          </a:p>
          <a:p>
            <a:pPr lvl="1"/>
            <a:r>
              <a:rPr lang="es-ES" dirty="0" err="1"/>
              <a:t>Divs</a:t>
            </a:r>
            <a:r>
              <a:rPr lang="es-ES" dirty="0"/>
              <a:t> (</a:t>
            </a:r>
            <a:r>
              <a:rPr lang="es-ES" dirty="0" err="1"/>
              <a:t>div</a:t>
            </a:r>
            <a:r>
              <a:rPr lang="es-ES" dirty="0"/>
              <a:t>) con texto al revés y fondo gris</a:t>
            </a:r>
            <a:endParaRPr lang="en-US" dirty="0"/>
          </a:p>
          <a:p>
            <a:pPr lvl="1"/>
            <a:r>
              <a:rPr lang="es-ES" dirty="0"/>
              <a:t>Negritas (b) con fuente de 30pt anclada al lado derecho de la pantalla que cambia el cursor a puntero al pasar el cursor al </a:t>
            </a:r>
            <a:r>
              <a:rPr lang="es-ES" dirty="0" err="1"/>
              <a:t>pas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9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Language, o HTML, </a:t>
            </a:r>
            <a:r>
              <a:rPr lang="es-ES" dirty="0"/>
              <a:t>es el lenguaje utilizado para organizar la información en una página web</a:t>
            </a:r>
            <a:r>
              <a:rPr lang="en-US" dirty="0"/>
              <a:t>.</a:t>
            </a:r>
          </a:p>
          <a:p>
            <a:r>
              <a:rPr lang="es-ES" dirty="0"/>
              <a:t>Las páginas web se crean y guardan en documentos HTML</a:t>
            </a:r>
            <a:r>
              <a:rPr lang="en-US" dirty="0"/>
              <a:t>.</a:t>
            </a:r>
          </a:p>
          <a:p>
            <a:r>
              <a:rPr lang="en-US" dirty="0" err="1"/>
              <a:t>Echemos</a:t>
            </a:r>
            <a:r>
              <a:rPr lang="en-US" dirty="0"/>
              <a:t> un </a:t>
            </a:r>
            <a:r>
              <a:rPr lang="en-US" dirty="0" err="1"/>
              <a:t>vistazo</a:t>
            </a:r>
            <a:r>
              <a:rPr lang="en-US" dirty="0"/>
              <a:t> a un </a:t>
            </a:r>
            <a:r>
              <a:rPr lang="en-US" dirty="0" err="1"/>
              <a:t>documento</a:t>
            </a:r>
            <a:r>
              <a:rPr lang="en-US" dirty="0"/>
              <a:t> HTML.</a:t>
            </a:r>
          </a:p>
        </p:txBody>
      </p:sp>
    </p:spTree>
    <p:extLst>
      <p:ext uri="{BB962C8B-B14F-4D97-AF65-F5344CB8AC3E}">
        <p14:creationId xmlns:p14="http://schemas.microsoft.com/office/powerpoint/2010/main" val="3931613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1183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Crear las siguientes estilizaciones CSS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Encabezados (h1) con texto amarillo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h1{</a:t>
            </a:r>
          </a:p>
          <a:p>
            <a:pPr marL="914400" lvl="2" indent="0">
              <a:buNone/>
            </a:pPr>
            <a:r>
              <a:rPr lang="en-US" b="1" dirty="0"/>
              <a:t>	color: yellow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s-ES" dirty="0" err="1"/>
              <a:t>Divs</a:t>
            </a:r>
            <a:r>
              <a:rPr lang="es-ES" dirty="0"/>
              <a:t> (</a:t>
            </a:r>
            <a:r>
              <a:rPr lang="es-ES" dirty="0" err="1"/>
              <a:t>div</a:t>
            </a:r>
            <a:r>
              <a:rPr lang="es-ES" dirty="0"/>
              <a:t>) con texto al revés y fondo gris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div{</a:t>
            </a:r>
          </a:p>
          <a:p>
            <a:pPr marL="914400" lvl="2" indent="0">
              <a:buNone/>
            </a:pPr>
            <a:r>
              <a:rPr lang="en-US" b="1" dirty="0"/>
              <a:t>	rotate: 180deg;</a:t>
            </a:r>
          </a:p>
          <a:p>
            <a:pPr marL="914400" lvl="2" indent="0">
              <a:buNone/>
            </a:pPr>
            <a:r>
              <a:rPr lang="en-US" b="1" dirty="0"/>
              <a:t>	</a:t>
            </a:r>
            <a:r>
              <a:rPr lang="en-US" b="1" dirty="0" err="1"/>
              <a:t>background-color:gray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lvl="1"/>
            <a:r>
              <a:rPr lang="es-ES" dirty="0"/>
              <a:t>Negritas (b) con fuente de tamaño 30 anclada en el lado derecho de la pantalla que cambia el cursor a puntero al pasar el cursor al pasar el cursor</a:t>
            </a:r>
            <a:endParaRPr lang="en-US" dirty="0"/>
          </a:p>
          <a:p>
            <a:pPr marL="914400" lvl="2" indent="0">
              <a:buNone/>
            </a:pPr>
            <a:r>
              <a:rPr lang="en-US" b="1" dirty="0"/>
              <a:t>b{</a:t>
            </a:r>
          </a:p>
          <a:p>
            <a:pPr marL="914400" lvl="2" indent="0">
              <a:buNone/>
            </a:pPr>
            <a:r>
              <a:rPr lang="en-US" b="1" dirty="0"/>
              <a:t>	font-size: 30px;</a:t>
            </a:r>
          </a:p>
          <a:p>
            <a:pPr marL="914400" lvl="2" indent="0">
              <a:buNone/>
            </a:pPr>
            <a:r>
              <a:rPr lang="en-US" b="1" dirty="0"/>
              <a:t>	float: right;</a:t>
            </a:r>
          </a:p>
          <a:p>
            <a:pPr marL="914400" lvl="2" indent="0">
              <a:buNone/>
            </a:pPr>
            <a:r>
              <a:rPr lang="en-US" b="1" dirty="0"/>
              <a:t>	cursor: pointer</a:t>
            </a:r>
          </a:p>
          <a:p>
            <a:pPr marL="914400" lvl="2" indent="0">
              <a:buNone/>
            </a:pPr>
            <a:r>
              <a:rPr lang="en-US" b="1" dirty="0"/>
              <a:t>}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5947B-A90E-4A5F-90CA-BCF4A5E54D51}"/>
              </a:ext>
            </a:extLst>
          </p:cNvPr>
          <p:cNvSpPr txBox="1">
            <a:spLocks/>
          </p:cNvSpPr>
          <p:nvPr/>
        </p:nvSpPr>
        <p:spPr>
          <a:xfrm>
            <a:off x="8557470" y="396903"/>
            <a:ext cx="3245840" cy="57102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CSS: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selectores se ven afectados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propiedades de los selectores del Paso 1 necesitan estilizarse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Determinar qué valores deben asignarse a las propiedades encontradas en el Paso 2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Construir el CSS usando la estructura abstracto CSS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4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&lt;!DOCTYPE html&gt;		</a:t>
            </a:r>
          </a:p>
          <a:p>
            <a:pPr marL="0" indent="0">
              <a:buNone/>
            </a:pPr>
            <a:r>
              <a:rPr lang="en-US" dirty="0"/>
              <a:t>    &lt;html&gt;</a:t>
            </a:r>
          </a:p>
          <a:p>
            <a:pPr marL="0" indent="0">
              <a:buNone/>
            </a:pPr>
            <a:r>
              <a:rPr lang="en-US" dirty="0"/>
              <a:t>        &lt;title&gt;</a:t>
            </a:r>
          </a:p>
          <a:p>
            <a:pPr marL="0" indent="0">
              <a:buNone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0" indent="0">
              <a:buNone/>
            </a:pPr>
            <a:r>
              <a:rPr lang="en-US" dirty="0"/>
              <a:t>        &lt;/title&gt;</a:t>
            </a:r>
          </a:p>
          <a:p>
            <a:pPr marL="0" indent="0">
              <a:buNone/>
            </a:pPr>
            <a:r>
              <a:rPr lang="en-US" dirty="0"/>
              <a:t>        &lt;body&gt;</a:t>
            </a:r>
          </a:p>
          <a:p>
            <a:pPr marL="0" indent="0">
              <a:buNone/>
            </a:pPr>
            <a:r>
              <a:rPr lang="en-US" dirty="0"/>
              <a:t>            Hola Mundo!</a:t>
            </a:r>
          </a:p>
          <a:p>
            <a:pPr marL="0" indent="0">
              <a:buNone/>
            </a:pPr>
            <a:r>
              <a:rPr lang="en-US" dirty="0"/>
              <a:t>        &lt;/body&gt;</a:t>
            </a:r>
          </a:p>
          <a:p>
            <a:pPr marL="0" indent="0">
              <a:buNone/>
            </a:pPr>
            <a:r>
              <a:rPr lang="en-US" dirty="0"/>
              <a:t>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048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&lt;!DOCTYPE html&gt;	</a:t>
            </a:r>
            <a:r>
              <a:rPr lang="en-US" dirty="0"/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15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357224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Primera </a:t>
            </a:r>
            <a:r>
              <a:rPr lang="en-US" dirty="0" err="1"/>
              <a:t>Página</a:t>
            </a:r>
            <a:r>
              <a:rPr lang="en-US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41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101-9518-482B-836B-9BF507CF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AAA8-2E96-4468-A2B0-DB1A0A73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&lt;!DOCTYPE html&gt;		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&lt;html&gt;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           Primera </a:t>
            </a:r>
            <a:r>
              <a:rPr lang="en-US" b="1" dirty="0" err="1"/>
              <a:t>Página</a:t>
            </a:r>
            <a:r>
              <a:rPr lang="en-US" b="1" dirty="0"/>
              <a:t> Web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&lt;/title&gt;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Hola Mundo!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&lt;/body&gt;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&lt;/html&gt;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891B5E-EDA4-4262-AF1F-F1C109AA0865}"/>
              </a:ext>
            </a:extLst>
          </p:cNvPr>
          <p:cNvSpPr/>
          <p:nvPr/>
        </p:nvSpPr>
        <p:spPr>
          <a:xfrm>
            <a:off x="4183310" y="351315"/>
            <a:ext cx="1912690" cy="797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1. </a:t>
            </a:r>
            <a:r>
              <a:rPr lang="es-ES" sz="1600" dirty="0"/>
              <a:t>Declara el archivo como un archivo HTML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B4D01B-FDC7-48A1-9E2E-9C3D283FA204}"/>
              </a:ext>
            </a:extLst>
          </p:cNvPr>
          <p:cNvSpPr/>
          <p:nvPr/>
        </p:nvSpPr>
        <p:spPr>
          <a:xfrm>
            <a:off x="6263780" y="357467"/>
            <a:ext cx="2880220" cy="7977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2. Tag de </a:t>
            </a:r>
            <a:r>
              <a:rPr lang="en-US" sz="1600" dirty="0" err="1"/>
              <a:t>apertura</a:t>
            </a:r>
            <a:r>
              <a:rPr lang="en-US" sz="1600" dirty="0"/>
              <a:t> para </a:t>
            </a:r>
            <a:r>
              <a:rPr lang="en-US" sz="1600" dirty="0" err="1"/>
              <a:t>contenido</a:t>
            </a:r>
            <a:r>
              <a:rPr lang="en-US" sz="1600" dirty="0"/>
              <a:t> HTML dentro de la </a:t>
            </a:r>
            <a:r>
              <a:rPr lang="en-US" sz="1600" dirty="0" err="1"/>
              <a:t>página</a:t>
            </a:r>
            <a:r>
              <a:rPr lang="en-US" sz="1600" dirty="0"/>
              <a:t> web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085642-CB11-4F0E-9718-1B10E04755A6}"/>
              </a:ext>
            </a:extLst>
          </p:cNvPr>
          <p:cNvSpPr/>
          <p:nvPr/>
        </p:nvSpPr>
        <p:spPr>
          <a:xfrm>
            <a:off x="9233483" y="395302"/>
            <a:ext cx="2880220" cy="6326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3. Tag de </a:t>
            </a:r>
            <a:r>
              <a:rPr lang="en-US" sz="1600" dirty="0" err="1"/>
              <a:t>apertura</a:t>
            </a:r>
            <a:r>
              <a:rPr lang="en-US" sz="1600" dirty="0"/>
              <a:t> para el </a:t>
            </a:r>
            <a:r>
              <a:rPr lang="en-US" sz="1600" dirty="0" err="1"/>
              <a:t>título</a:t>
            </a:r>
            <a:r>
              <a:rPr lang="en-US" sz="1600" dirty="0"/>
              <a:t> del </a:t>
            </a:r>
            <a:r>
              <a:rPr lang="en-US" sz="1600" dirty="0" err="1"/>
              <a:t>documento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B394FC-5175-4A05-A447-7653B755AEA8}"/>
              </a:ext>
            </a:extLst>
          </p:cNvPr>
          <p:cNvSpPr/>
          <p:nvPr/>
        </p:nvSpPr>
        <p:spPr>
          <a:xfrm>
            <a:off x="4736984" y="1193021"/>
            <a:ext cx="2880220" cy="392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dirty="0"/>
              <a:t>4. El título de la página web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104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0B5B77A830FC46B2AE00BAF7D52A54" ma:contentTypeVersion="8" ma:contentTypeDescription="Create a new document." ma:contentTypeScope="" ma:versionID="c49ab60c24c5404d00352c7897dfe60e">
  <xsd:schema xmlns:xsd="http://www.w3.org/2001/XMLSchema" xmlns:xs="http://www.w3.org/2001/XMLSchema" xmlns:p="http://schemas.microsoft.com/office/2006/metadata/properties" xmlns:ns3="8c07c512-1ff3-44bd-87df-82ef976e112f" targetNamespace="http://schemas.microsoft.com/office/2006/metadata/properties" ma:root="true" ma:fieldsID="55738ef3edeacc6a5b0aa7ce2a2926d8" ns3:_="">
    <xsd:import namespace="8c07c512-1ff3-44bd-87df-82ef976e11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7c512-1ff3-44bd-87df-82ef976e11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4DC3C4-30AB-4C05-AE8F-83899FA29686}">
  <ds:schemaRefs>
    <ds:schemaRef ds:uri="8c07c512-1ff3-44bd-87df-82ef976e112f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34DC37-16A5-415B-BA82-73F1AF4BAE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E15637-E2E3-4C52-B728-AB4C7B92D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07c512-1ff3-44bd-87df-82ef976e11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2935</Words>
  <Application>Microsoft Office PowerPoint</Application>
  <PresentationFormat>Widescreen</PresentationFormat>
  <Paragraphs>449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Conferencia 8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Tags de Común</vt:lpstr>
      <vt:lpstr>Tags de Común</vt:lpstr>
      <vt:lpstr>Tags de Común</vt:lpstr>
      <vt:lpstr>Tags de Común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Joshua Gross</dc:creator>
  <cp:lastModifiedBy>Joshua Gross</cp:lastModifiedBy>
  <cp:revision>10</cp:revision>
  <dcterms:created xsi:type="dcterms:W3CDTF">2023-09-14T12:47:02Z</dcterms:created>
  <dcterms:modified xsi:type="dcterms:W3CDTF">2023-09-27T20:01:05Z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0x010100560B5B77A830FC46B2AE00BAF7D52A54</vt:lpwstr>
  </property>
</Properties>
</file>