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69" r:id="rId17"/>
    <p:sldId id="270" r:id="rId18"/>
    <p:sldId id="271" r:id="rId19"/>
    <p:sldId id="268" r:id="rId20"/>
    <p:sldId id="282" r:id="rId21"/>
    <p:sldId id="283" r:id="rId22"/>
    <p:sldId id="284" r:id="rId23"/>
    <p:sldId id="285" r:id="rId24"/>
    <p:sldId id="272" r:id="rId25"/>
    <p:sldId id="273" r:id="rId26"/>
    <p:sldId id="274" r:id="rId27"/>
    <p:sldId id="276" r:id="rId28"/>
    <p:sldId id="275" r:id="rId29"/>
    <p:sldId id="277" r:id="rId30"/>
    <p:sldId id="278" r:id="rId31"/>
    <p:sldId id="279" r:id="rId32"/>
    <p:sldId id="281" r:id="rId33"/>
    <p:sldId id="286" r:id="rId34"/>
    <p:sldId id="287" r:id="rId35"/>
    <p:sldId id="288" r:id="rId36"/>
    <p:sldId id="289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9" r:id="rId49"/>
    <p:sldId id="318" r:id="rId50"/>
    <p:sldId id="317" r:id="rId51"/>
    <p:sldId id="316" r:id="rId52"/>
    <p:sldId id="315" r:id="rId53"/>
    <p:sldId id="314" r:id="rId54"/>
    <p:sldId id="313" r:id="rId55"/>
    <p:sldId id="312" r:id="rId56"/>
    <p:sldId id="311" r:id="rId57"/>
    <p:sldId id="310" r:id="rId58"/>
    <p:sldId id="320" r:id="rId59"/>
    <p:sldId id="322" r:id="rId60"/>
    <p:sldId id="323" r:id="rId61"/>
    <p:sldId id="324" r:id="rId62"/>
    <p:sldId id="325" r:id="rId63"/>
    <p:sldId id="326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44" r:id="rId82"/>
    <p:sldId id="363" r:id="rId83"/>
    <p:sldId id="364" r:id="rId84"/>
    <p:sldId id="365" r:id="rId85"/>
    <p:sldId id="368" r:id="rId86"/>
    <p:sldId id="371" r:id="rId87"/>
    <p:sldId id="369" r:id="rId88"/>
    <p:sldId id="370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  <p:sldId id="380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Más Operadores </a:t>
            </a:r>
            <a:r>
              <a:rPr lang="es-ES" dirty="0" err="1"/>
              <a:t>Bitwise</a:t>
            </a:r>
            <a:r>
              <a:rPr lang="es-ES" dirty="0"/>
              <a:t>
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1001b 3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 err="1"/>
              <a:t>Desplazamiento</a:t>
            </a:r>
            <a:r>
              <a:rPr lang="en-US" sz="2800" dirty="0"/>
              <a:t> por n bits es </a:t>
            </a:r>
            <a:r>
              <a:rPr lang="en-US" sz="2800" dirty="0" err="1"/>
              <a:t>equivalente</a:t>
            </a:r>
            <a:r>
              <a:rPr lang="en-US" sz="2800" dirty="0"/>
              <a:t> a </a:t>
            </a:r>
            <a:r>
              <a:rPr lang="en-US" sz="2800" dirty="0" err="1"/>
              <a:t>multiplicar</a:t>
            </a:r>
            <a:r>
              <a:rPr lang="en-US" sz="2800" dirty="0"/>
              <a:t> por 2</a:t>
            </a:r>
            <a:r>
              <a:rPr lang="en-US" sz="2800" baseline="30000" dirty="0"/>
              <a:t>n</a:t>
            </a:r>
          </a:p>
          <a:p>
            <a:pPr lvl="1"/>
            <a:r>
              <a:rPr lang="en-US" dirty="0"/>
              <a:t>1001b = 9</a:t>
            </a:r>
          </a:p>
          <a:p>
            <a:pPr lvl="1"/>
            <a:r>
              <a:rPr lang="en-US" dirty="0"/>
              <a:t>1001000b = 72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725B8E-DD79-4597-9722-969C90EF0205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56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56EEEA-B52A-4332-8F7C-98241AE7F471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50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83012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3CC3E2-31EF-41CA-BFC1-8D59C6A0B5F2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14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82790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Así</a:t>
            </a:r>
            <a:r>
              <a:rPr lang="en-US" dirty="0">
                <a:cs typeface="Courier New" panose="02070309020205020404" charset="0"/>
              </a:rPr>
              <a:t> que, ((101b &amp; 100b) | (10b &lt;&lt; 2)) &amp; 1b = 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3220D8-DFBD-43D7-AAC3-5B208C2DE020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777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Evalúe</a:t>
            </a:r>
            <a:r>
              <a:rPr lang="en-US" dirty="0">
                <a:cs typeface="Courier New" panose="02070309020205020404" charset="0"/>
              </a:rPr>
              <a:t> lo </a:t>
            </a:r>
            <a:r>
              <a:rPr lang="en-US" dirty="0" err="1">
                <a:cs typeface="Courier New" panose="02070309020205020404" charset="0"/>
              </a:rPr>
              <a:t>siguiente</a:t>
            </a:r>
            <a:r>
              <a:rPr lang="en-US" dirty="0">
                <a:cs typeface="Courier New" panose="02070309020205020404" charset="0"/>
              </a:rPr>
              <a:t>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9F7CB8-CC07-460E-AA1F-9F1D32F40A89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8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Evalúe</a:t>
            </a:r>
            <a:r>
              <a:rPr lang="en-US" dirty="0">
                <a:cs typeface="Courier New" panose="02070309020205020404" charset="0"/>
              </a:rPr>
              <a:t> lo </a:t>
            </a:r>
            <a:r>
              <a:rPr lang="en-US" dirty="0" err="1">
                <a:cs typeface="Courier New" panose="02070309020205020404" charset="0"/>
              </a:rPr>
              <a:t>siguiente</a:t>
            </a:r>
            <a:r>
              <a:rPr lang="en-US" dirty="0">
                <a:cs typeface="Courier New" panose="02070309020205020404" charset="0"/>
              </a:rPr>
              <a:t>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1000000b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111b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0108DD-C817-4B43-8B4C-86E6E455FFC0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1001b 3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 err="1"/>
              <a:t>Desplazamiento</a:t>
            </a:r>
            <a:r>
              <a:rPr lang="en-US" sz="2800" dirty="0"/>
              <a:t> por n bits es </a:t>
            </a:r>
            <a:r>
              <a:rPr lang="en-US" sz="2800" dirty="0" err="1"/>
              <a:t>equivalente</a:t>
            </a:r>
            <a:r>
              <a:rPr lang="en-US" sz="2800" dirty="0"/>
              <a:t> a </a:t>
            </a:r>
            <a:r>
              <a:rPr lang="en-US" sz="2800" dirty="0" err="1"/>
              <a:t>multiplicar</a:t>
            </a:r>
            <a:r>
              <a:rPr lang="en-US" sz="2800" dirty="0"/>
              <a:t> por 2</a:t>
            </a:r>
            <a:r>
              <a:rPr lang="en-US" sz="2800" baseline="30000" dirty="0"/>
              <a:t>n</a:t>
            </a:r>
          </a:p>
          <a:p>
            <a:pPr lvl="1"/>
            <a:r>
              <a:rPr lang="en-US" dirty="0"/>
              <a:t>1001b = 9</a:t>
            </a:r>
          </a:p>
          <a:p>
            <a:pPr lvl="1"/>
            <a:r>
              <a:rPr lang="en-US" dirty="0"/>
              <a:t>1001000b = 72</a:t>
            </a:r>
          </a:p>
          <a:p>
            <a:pPr lvl="1"/>
            <a:r>
              <a:rPr lang="en-US" dirty="0"/>
              <a:t>9 * 8 = 72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1001b 3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 err="1"/>
              <a:t>Desplazamiento</a:t>
            </a:r>
            <a:r>
              <a:rPr lang="en-US" sz="2800" dirty="0"/>
              <a:t> por n bits es </a:t>
            </a:r>
            <a:r>
              <a:rPr lang="en-US" sz="2800" dirty="0" err="1"/>
              <a:t>equivalente</a:t>
            </a:r>
            <a:r>
              <a:rPr lang="en-US" sz="2800" dirty="0"/>
              <a:t> a </a:t>
            </a:r>
            <a:r>
              <a:rPr lang="en-US" sz="2800" dirty="0" err="1"/>
              <a:t>multiplicar</a:t>
            </a:r>
            <a:r>
              <a:rPr lang="en-US" sz="2800" dirty="0"/>
              <a:t> por 2</a:t>
            </a:r>
            <a:r>
              <a:rPr lang="en-US" sz="2800" baseline="30000" dirty="0"/>
              <a:t>n</a:t>
            </a:r>
          </a:p>
          <a:p>
            <a:pPr lvl="1"/>
            <a:r>
              <a:rPr lang="en-US" dirty="0"/>
              <a:t>1001b = 9</a:t>
            </a:r>
          </a:p>
          <a:p>
            <a:pPr lvl="1"/>
            <a:r>
              <a:rPr lang="en-US" dirty="0"/>
              <a:t>1001000b = 72</a:t>
            </a:r>
          </a:p>
          <a:p>
            <a:pPr lvl="1"/>
            <a:r>
              <a:rPr lang="en-US" dirty="0"/>
              <a:t>9 * 8 = 72</a:t>
            </a:r>
          </a:p>
          <a:p>
            <a:pPr lvl="1"/>
            <a:r>
              <a:rPr lang="en-US" dirty="0"/>
              <a:t>8 = 2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1110b &lt;&lt;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1110b &lt;&lt; 4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1110b </a:t>
            </a:r>
            <a:r>
              <a:rPr lang="en-US" dirty="0" err="1"/>
              <a:t>cuatro</a:t>
            </a:r>
            <a:r>
              <a:rPr lang="en-US" dirty="0"/>
              <a:t>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1110b &lt;&lt; 4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1110b </a:t>
            </a:r>
            <a:r>
              <a:rPr lang="en-US" dirty="0" err="1"/>
              <a:t>cuatro</a:t>
            </a:r>
            <a:r>
              <a:rPr lang="en-US" dirty="0"/>
              <a:t>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1110</a:t>
            </a:r>
            <a:r>
              <a:rPr lang="en-US" b="1" dirty="0"/>
              <a:t>0000</a:t>
            </a:r>
            <a:r>
              <a:rPr lang="en-US" dirty="0"/>
              <a:t>b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101b &lt;&lt; 2</a:t>
            </a:r>
          </a:p>
          <a:p>
            <a:pPr lvl="1"/>
            <a:r>
              <a:rPr lang="en-US" dirty="0"/>
              <a:t>100110b &lt;&lt; 6</a:t>
            </a:r>
          </a:p>
          <a:p>
            <a:pPr lvl="1"/>
            <a:r>
              <a:rPr lang="en-US" dirty="0"/>
              <a:t>10101010b &lt;&lt; 3</a:t>
            </a:r>
          </a:p>
          <a:p>
            <a:pPr lvl="1"/>
            <a:r>
              <a:rPr lang="en-US" dirty="0"/>
              <a:t>1b &lt;&lt;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101b &lt;&lt; 2 = 101</a:t>
            </a:r>
            <a:r>
              <a:rPr lang="en-US" sz="2400" b="1" dirty="0"/>
              <a:t>00</a:t>
            </a:r>
            <a:r>
              <a:rPr lang="en-US" sz="2400" dirty="0"/>
              <a:t>b</a:t>
            </a:r>
            <a:endParaRPr lang="en-US" sz="2000" dirty="0"/>
          </a:p>
          <a:p>
            <a:pPr lvl="1"/>
            <a:r>
              <a:rPr lang="en-US" dirty="0"/>
              <a:t>100110b &lt;&lt; 6</a:t>
            </a:r>
          </a:p>
          <a:p>
            <a:pPr lvl="1"/>
            <a:r>
              <a:rPr lang="en-US" dirty="0"/>
              <a:t>10101010b &lt;&lt; 3</a:t>
            </a:r>
          </a:p>
          <a:p>
            <a:pPr lvl="1"/>
            <a:r>
              <a:rPr lang="en-US" dirty="0"/>
              <a:t>1b &lt;&lt;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101b &lt;&lt; 2 = 10100b</a:t>
            </a:r>
            <a:endParaRPr lang="en-US" sz="2000" dirty="0"/>
          </a:p>
          <a:p>
            <a:pPr lvl="1"/>
            <a:r>
              <a:rPr lang="en-US" dirty="0"/>
              <a:t>100110b &lt;&lt; 6 = 100110</a:t>
            </a:r>
            <a:r>
              <a:rPr lang="en-US" b="1" dirty="0"/>
              <a:t>000000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10101010b &lt;&lt; 3</a:t>
            </a:r>
          </a:p>
          <a:p>
            <a:pPr lvl="1"/>
            <a:r>
              <a:rPr lang="en-US" dirty="0"/>
              <a:t>1b &lt;&lt;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101b &lt;&lt; 2 = 10100b</a:t>
            </a:r>
            <a:endParaRPr lang="en-US" sz="2000" dirty="0"/>
          </a:p>
          <a:p>
            <a:pPr lvl="1"/>
            <a:r>
              <a:rPr lang="en-US" dirty="0"/>
              <a:t>100110b &lt;&lt; 6 = 100110000000b</a:t>
            </a:r>
          </a:p>
          <a:p>
            <a:pPr lvl="1"/>
            <a:r>
              <a:rPr lang="en-US" dirty="0"/>
              <a:t>10101010b &lt;&lt; 3 = 10101010</a:t>
            </a:r>
            <a:r>
              <a:rPr lang="en-US" b="1" dirty="0"/>
              <a:t>000b</a:t>
            </a:r>
            <a:endParaRPr lang="en-US" dirty="0"/>
          </a:p>
          <a:p>
            <a:pPr lvl="1"/>
            <a:r>
              <a:rPr lang="en-US" dirty="0"/>
              <a:t>1b &lt;&lt;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a </a:t>
            </a:r>
            <a:r>
              <a:rPr lang="en-US" dirty="0" err="1"/>
              <a:t>discutir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  <a:p>
            <a:pPr lvl="1"/>
            <a:r>
              <a:rPr lang="en-US" dirty="0" err="1"/>
              <a:t>Desplazamiento</a:t>
            </a:r>
            <a:r>
              <a:rPr lang="en-US" dirty="0"/>
              <a:t> a la derecho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101b &lt;&lt; 2 = 10100b</a:t>
            </a:r>
            <a:endParaRPr lang="en-US" sz="2000" dirty="0"/>
          </a:p>
          <a:p>
            <a:pPr lvl="1"/>
            <a:r>
              <a:rPr lang="en-US" dirty="0"/>
              <a:t>100110b &lt;&lt; 6 = 100110000000b</a:t>
            </a:r>
          </a:p>
          <a:p>
            <a:pPr lvl="1"/>
            <a:r>
              <a:rPr lang="en-US" dirty="0"/>
              <a:t>10101010b &lt;&lt; 3 = 10101010000b</a:t>
            </a:r>
          </a:p>
          <a:p>
            <a:pPr lvl="1"/>
            <a:r>
              <a:rPr lang="en-US" dirty="0"/>
              <a:t>1b &lt;&lt; 0 = 1b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pPr lvl="0"/>
            <a:r>
              <a:rPr lang="en-US" dirty="0" err="1">
                <a:sym typeface="+mn-ea"/>
              </a:rPr>
              <a:t>Sinxtaxis</a:t>
            </a:r>
            <a:r>
              <a:rPr lang="en-US" dirty="0">
                <a:sym typeface="+mn-ea"/>
              </a:rPr>
              <a:t>: [valor </a:t>
            </a:r>
            <a:r>
              <a:rPr lang="en-US" dirty="0" err="1">
                <a:sym typeface="+mn-ea"/>
              </a:rPr>
              <a:t>binario</a:t>
            </a:r>
            <a:r>
              <a:rPr lang="en-US" dirty="0">
                <a:sym typeface="+mn-ea"/>
              </a:rPr>
              <a:t>] &gt;&gt; [</a:t>
            </a:r>
            <a:r>
              <a:rPr lang="en-US" dirty="0" err="1">
                <a:sym typeface="+mn-ea"/>
              </a:rPr>
              <a:t>importe</a:t>
            </a:r>
            <a:r>
              <a:rPr lang="en-US" dirty="0">
                <a:sym typeface="+mn-ea"/>
              </a:rPr>
              <a:t> de </a:t>
            </a:r>
            <a:r>
              <a:rPr lang="en-US" dirty="0" err="1">
                <a:sym typeface="+mn-ea"/>
              </a:rPr>
              <a:t>desplazamiento</a:t>
            </a:r>
            <a:r>
              <a:rPr lang="en-US" dirty="0">
                <a:sym typeface="+mn-ea"/>
              </a:rPr>
              <a:t>]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pPr lvl="0"/>
            <a:r>
              <a:rPr lang="en-US" dirty="0" err="1">
                <a:sym typeface="+mn-ea"/>
              </a:rPr>
              <a:t>Sinxtaxis</a:t>
            </a:r>
            <a:r>
              <a:rPr lang="en-US" dirty="0">
                <a:sym typeface="+mn-ea"/>
              </a:rPr>
              <a:t>: [valor </a:t>
            </a:r>
            <a:r>
              <a:rPr lang="en-US" dirty="0" err="1">
                <a:sym typeface="+mn-ea"/>
              </a:rPr>
              <a:t>binario</a:t>
            </a:r>
            <a:r>
              <a:rPr lang="en-US" dirty="0">
                <a:sym typeface="+mn-ea"/>
              </a:rPr>
              <a:t>] &gt;&gt; [</a:t>
            </a:r>
            <a:r>
              <a:rPr lang="en-US" dirty="0" err="1">
                <a:sym typeface="+mn-ea"/>
              </a:rPr>
              <a:t>importe</a:t>
            </a:r>
            <a:r>
              <a:rPr lang="en-US" dirty="0">
                <a:sym typeface="+mn-ea"/>
              </a:rPr>
              <a:t> de </a:t>
            </a:r>
            <a:r>
              <a:rPr lang="en-US" dirty="0" err="1">
                <a:sym typeface="+mn-ea"/>
              </a:rPr>
              <a:t>desplazamiento</a:t>
            </a:r>
            <a:r>
              <a:rPr lang="en-US" dirty="0">
                <a:sym typeface="+mn-ea"/>
              </a:rPr>
              <a:t>]</a:t>
            </a:r>
          </a:p>
          <a:p>
            <a:pPr lvl="0"/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11001010b &gt;&gt; 4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pPr lvl="0"/>
            <a:r>
              <a:rPr lang="en-US" dirty="0" err="1">
                <a:sym typeface="+mn-ea"/>
              </a:rPr>
              <a:t>Sinxtaxis</a:t>
            </a:r>
            <a:r>
              <a:rPr lang="en-US" dirty="0">
                <a:sym typeface="+mn-ea"/>
              </a:rPr>
              <a:t>: [valor </a:t>
            </a:r>
            <a:r>
              <a:rPr lang="en-US" dirty="0" err="1">
                <a:sym typeface="+mn-ea"/>
              </a:rPr>
              <a:t>binario</a:t>
            </a:r>
            <a:r>
              <a:rPr lang="en-US" dirty="0">
                <a:sym typeface="+mn-ea"/>
              </a:rPr>
              <a:t>] &gt;&gt; [</a:t>
            </a:r>
            <a:r>
              <a:rPr lang="en-US" dirty="0" err="1">
                <a:sym typeface="+mn-ea"/>
              </a:rPr>
              <a:t>importe</a:t>
            </a:r>
            <a:r>
              <a:rPr lang="en-US" dirty="0">
                <a:sym typeface="+mn-ea"/>
              </a:rPr>
              <a:t> de </a:t>
            </a:r>
            <a:r>
              <a:rPr lang="en-US" dirty="0" err="1">
                <a:sym typeface="+mn-ea"/>
              </a:rPr>
              <a:t>desplazamiento</a:t>
            </a:r>
            <a:r>
              <a:rPr lang="en-US" dirty="0">
                <a:sym typeface="+mn-ea"/>
              </a:rPr>
              <a:t>]</a:t>
            </a:r>
          </a:p>
          <a:p>
            <a:pPr lvl="0"/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11001010b &gt;&gt; 4</a:t>
            </a:r>
          </a:p>
          <a:p>
            <a:pPr lvl="1"/>
            <a:r>
              <a:rPr lang="en-US" sz="2400" dirty="0">
                <a:sym typeface="+mn-ea"/>
              </a:rPr>
              <a:t>“</a:t>
            </a:r>
            <a:r>
              <a:rPr lang="en-US" sz="2400" dirty="0" err="1">
                <a:sym typeface="+mn-ea"/>
              </a:rPr>
              <a:t>Desplazamiento</a:t>
            </a:r>
            <a:r>
              <a:rPr lang="en-US" sz="2400" dirty="0">
                <a:sym typeface="+mn-ea"/>
              </a:rPr>
              <a:t> 11001010b </a:t>
            </a:r>
            <a:r>
              <a:rPr lang="en-US" sz="2400" dirty="0" err="1">
                <a:sym typeface="+mn-ea"/>
              </a:rPr>
              <a:t>cuatro</a:t>
            </a:r>
            <a:r>
              <a:rPr lang="en-US" sz="2400" dirty="0">
                <a:sym typeface="+mn-ea"/>
              </a:rPr>
              <a:t> bits a la </a:t>
            </a:r>
            <a:r>
              <a:rPr lang="en-US" sz="2400" dirty="0" err="1">
                <a:sym typeface="+mn-ea"/>
              </a:rPr>
              <a:t>derecha</a:t>
            </a:r>
            <a:r>
              <a:rPr lang="en-US" sz="2400" dirty="0">
                <a:sym typeface="+mn-ea"/>
              </a:rPr>
              <a:t>”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pPr lvl="0"/>
            <a:r>
              <a:rPr lang="en-US" dirty="0" err="1">
                <a:sym typeface="+mn-ea"/>
              </a:rPr>
              <a:t>Sinxtaxis</a:t>
            </a:r>
            <a:r>
              <a:rPr lang="en-US" dirty="0">
                <a:sym typeface="+mn-ea"/>
              </a:rPr>
              <a:t>: [valor </a:t>
            </a:r>
            <a:r>
              <a:rPr lang="en-US" dirty="0" err="1">
                <a:sym typeface="+mn-ea"/>
              </a:rPr>
              <a:t>binario</a:t>
            </a:r>
            <a:r>
              <a:rPr lang="en-US" dirty="0">
                <a:sym typeface="+mn-ea"/>
              </a:rPr>
              <a:t>] &gt;&gt; [</a:t>
            </a:r>
            <a:r>
              <a:rPr lang="en-US" dirty="0" err="1">
                <a:sym typeface="+mn-ea"/>
              </a:rPr>
              <a:t>importe</a:t>
            </a:r>
            <a:r>
              <a:rPr lang="en-US" dirty="0">
                <a:sym typeface="+mn-ea"/>
              </a:rPr>
              <a:t> de </a:t>
            </a:r>
            <a:r>
              <a:rPr lang="en-US" dirty="0" err="1">
                <a:sym typeface="+mn-ea"/>
              </a:rPr>
              <a:t>desplazamiento</a:t>
            </a:r>
            <a:r>
              <a:rPr lang="en-US" dirty="0">
                <a:sym typeface="+mn-ea"/>
              </a:rPr>
              <a:t>]</a:t>
            </a:r>
          </a:p>
          <a:p>
            <a:pPr lvl="0"/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11001010b &gt;&gt; 4</a:t>
            </a:r>
          </a:p>
          <a:p>
            <a:pPr lvl="1"/>
            <a:r>
              <a:rPr lang="en-US" sz="2400" dirty="0">
                <a:sym typeface="+mn-ea"/>
              </a:rPr>
              <a:t>“</a:t>
            </a:r>
            <a:r>
              <a:rPr lang="en-US" sz="2400" dirty="0" err="1">
                <a:sym typeface="+mn-ea"/>
              </a:rPr>
              <a:t>Desplazamiento</a:t>
            </a:r>
            <a:r>
              <a:rPr lang="en-US" sz="2400" dirty="0">
                <a:sym typeface="+mn-ea"/>
              </a:rPr>
              <a:t> 11001010b </a:t>
            </a:r>
            <a:r>
              <a:rPr lang="en-US" sz="2400" dirty="0" err="1">
                <a:sym typeface="+mn-ea"/>
              </a:rPr>
              <a:t>cuatro</a:t>
            </a:r>
            <a:r>
              <a:rPr lang="en-US" sz="2400" dirty="0">
                <a:sym typeface="+mn-ea"/>
              </a:rPr>
              <a:t> bits a la </a:t>
            </a:r>
            <a:r>
              <a:rPr lang="en-US" sz="2400" dirty="0" err="1">
                <a:sym typeface="+mn-ea"/>
              </a:rPr>
              <a:t>derecha</a:t>
            </a:r>
            <a:r>
              <a:rPr lang="en-US" sz="2400" dirty="0">
                <a:sym typeface="+mn-ea"/>
              </a:rPr>
              <a:t>”</a:t>
            </a:r>
            <a:endParaRPr lang="en-US" dirty="0"/>
          </a:p>
          <a:p>
            <a:pPr lvl="1"/>
            <a:r>
              <a:rPr lang="en-US" dirty="0"/>
              <a:t>1100b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101111b &gt;&gt; 3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101111b &gt;&gt; 3</a:t>
            </a:r>
          </a:p>
          <a:p>
            <a:pPr lvl="1"/>
            <a:r>
              <a:rPr lang="en-US" sz="2400" dirty="0">
                <a:sym typeface="+mn-ea"/>
              </a:rPr>
              <a:t>“</a:t>
            </a:r>
            <a:r>
              <a:rPr lang="en-US" sz="2400" dirty="0" err="1">
                <a:sym typeface="+mn-ea"/>
              </a:rPr>
              <a:t>Desplazamiento</a:t>
            </a:r>
            <a:r>
              <a:rPr lang="en-US" sz="2400" dirty="0">
                <a:sym typeface="+mn-ea"/>
              </a:rPr>
              <a:t> 101111b </a:t>
            </a:r>
            <a:r>
              <a:rPr lang="en-US" sz="2400" dirty="0" err="1">
                <a:sym typeface="+mn-ea"/>
              </a:rPr>
              <a:t>tres</a:t>
            </a:r>
            <a:r>
              <a:rPr lang="en-US" sz="2400" dirty="0">
                <a:sym typeface="+mn-ea"/>
              </a:rPr>
              <a:t> bits a la </a:t>
            </a:r>
            <a:r>
              <a:rPr lang="en-US" sz="2400" dirty="0" err="1">
                <a:sym typeface="+mn-ea"/>
              </a:rPr>
              <a:t>derecha</a:t>
            </a:r>
            <a:r>
              <a:rPr lang="en-US" sz="2400" dirty="0">
                <a:sym typeface="+mn-ea"/>
              </a:rPr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101111b &gt;&gt; 3</a:t>
            </a:r>
          </a:p>
          <a:p>
            <a:pPr lvl="1"/>
            <a:r>
              <a:rPr lang="en-US" sz="2400" dirty="0">
                <a:sym typeface="+mn-ea"/>
              </a:rPr>
              <a:t>“</a:t>
            </a:r>
            <a:r>
              <a:rPr lang="en-US" sz="2400" dirty="0" err="1">
                <a:sym typeface="+mn-ea"/>
              </a:rPr>
              <a:t>Desplazamiento</a:t>
            </a:r>
            <a:r>
              <a:rPr lang="en-US" sz="2400" dirty="0">
                <a:sym typeface="+mn-ea"/>
              </a:rPr>
              <a:t> 101111b </a:t>
            </a:r>
            <a:r>
              <a:rPr lang="en-US" sz="2400" dirty="0" err="1">
                <a:sym typeface="+mn-ea"/>
              </a:rPr>
              <a:t>tres</a:t>
            </a:r>
            <a:r>
              <a:rPr lang="en-US" sz="2400" dirty="0">
                <a:sym typeface="+mn-ea"/>
              </a:rPr>
              <a:t> bits a la </a:t>
            </a:r>
            <a:r>
              <a:rPr lang="en-US" sz="2400" dirty="0" err="1">
                <a:sym typeface="+mn-ea"/>
              </a:rPr>
              <a:t>derecha</a:t>
            </a:r>
            <a:r>
              <a:rPr lang="en-US" sz="2400" dirty="0">
                <a:sym typeface="+mn-ea"/>
              </a:rPr>
              <a:t>”</a:t>
            </a:r>
            <a:endParaRPr lang="en-US" dirty="0"/>
          </a:p>
          <a:p>
            <a:pPr lvl="1"/>
            <a:r>
              <a:rPr lang="en-US" dirty="0"/>
              <a:t>101b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11110010b &gt;&gt; 6</a:t>
            </a:r>
          </a:p>
          <a:p>
            <a:pPr lvl="1"/>
            <a:r>
              <a:rPr lang="en-US" sz="2400" dirty="0"/>
              <a:t>1001b &gt;&gt; 3</a:t>
            </a:r>
          </a:p>
          <a:p>
            <a:pPr lvl="1"/>
            <a:r>
              <a:rPr lang="en-US" sz="2400" dirty="0"/>
              <a:t>1100101010011000 &gt;&gt; 10</a:t>
            </a:r>
          </a:p>
          <a:p>
            <a:pPr lvl="1"/>
            <a:r>
              <a:rPr lang="en-US" sz="2400" dirty="0"/>
              <a:t>01b &gt;&gt; 1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11</a:t>
            </a:r>
            <a:r>
              <a:rPr lang="en-US" sz="2400" strike="sngStrike" dirty="0"/>
              <a:t>110010</a:t>
            </a:r>
            <a:r>
              <a:rPr lang="en-US" sz="2400" dirty="0"/>
              <a:t>b &gt;&gt; 6 = 11b</a:t>
            </a:r>
          </a:p>
          <a:p>
            <a:pPr lvl="1"/>
            <a:r>
              <a:rPr lang="en-US" sz="2400" dirty="0"/>
              <a:t>1001b &gt;&gt; 3</a:t>
            </a:r>
          </a:p>
          <a:p>
            <a:pPr lvl="1"/>
            <a:r>
              <a:rPr lang="en-US" sz="2400" dirty="0"/>
              <a:t>1100101010011000 &gt;&gt; 10</a:t>
            </a:r>
          </a:p>
          <a:p>
            <a:pPr lvl="1"/>
            <a:r>
              <a:rPr lang="en-US" sz="2400" dirty="0"/>
              <a:t>01b &gt;&gt; 1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11</a:t>
            </a:r>
            <a:r>
              <a:rPr lang="en-US" sz="2400" strike="sngStrike" dirty="0"/>
              <a:t>110010</a:t>
            </a:r>
            <a:r>
              <a:rPr lang="en-US" sz="2400" dirty="0"/>
              <a:t>b &gt;&gt; 6 = 11b</a:t>
            </a:r>
          </a:p>
          <a:p>
            <a:pPr lvl="1"/>
            <a:r>
              <a:rPr lang="en-US" sz="2400" dirty="0"/>
              <a:t>1</a:t>
            </a:r>
            <a:r>
              <a:rPr lang="en-US" sz="2400" strike="sngStrike" dirty="0"/>
              <a:t>001</a:t>
            </a:r>
            <a:r>
              <a:rPr lang="en-US" sz="2400" dirty="0"/>
              <a:t>b &gt;&gt; 3 = 1b</a:t>
            </a:r>
          </a:p>
          <a:p>
            <a:pPr lvl="1"/>
            <a:r>
              <a:rPr lang="en-US" sz="2400" dirty="0"/>
              <a:t>1100101010011000 &gt;&gt; 10</a:t>
            </a:r>
          </a:p>
          <a:p>
            <a:pPr lvl="1"/>
            <a:r>
              <a:rPr lang="en-US" sz="2400" dirty="0"/>
              <a:t>01b &gt;&gt; 1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11</a:t>
            </a:r>
            <a:r>
              <a:rPr lang="en-US" sz="2400" strike="sngStrike" dirty="0"/>
              <a:t>110010</a:t>
            </a:r>
            <a:r>
              <a:rPr lang="en-US" sz="2400" dirty="0"/>
              <a:t>b &gt;&gt; 6 = 11b</a:t>
            </a:r>
          </a:p>
          <a:p>
            <a:pPr lvl="1"/>
            <a:r>
              <a:rPr lang="en-US" sz="2400" dirty="0"/>
              <a:t>1</a:t>
            </a:r>
            <a:r>
              <a:rPr lang="en-US" sz="2400" strike="sngStrike" dirty="0"/>
              <a:t>001</a:t>
            </a:r>
            <a:r>
              <a:rPr lang="en-US" sz="2400" dirty="0"/>
              <a:t>b &gt;&gt; 3 = 1b</a:t>
            </a:r>
          </a:p>
          <a:p>
            <a:pPr lvl="1"/>
            <a:r>
              <a:rPr lang="en-US" sz="2400" dirty="0"/>
              <a:t>110010</a:t>
            </a:r>
            <a:r>
              <a:rPr lang="en-US" sz="2400" strike="sngStrike" dirty="0"/>
              <a:t>1010011000</a:t>
            </a:r>
            <a:r>
              <a:rPr lang="en-US" sz="2400" dirty="0"/>
              <a:t> &gt;&gt; 10 = 110010b</a:t>
            </a:r>
          </a:p>
          <a:p>
            <a:pPr lvl="1"/>
            <a:r>
              <a:rPr lang="en-US" sz="2400" dirty="0"/>
              <a:t>01b &gt;&gt; 1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Derecha</a:t>
            </a:r>
            <a:r>
              <a:rPr lang="en-US" b="1" dirty="0"/>
              <a:t> </a:t>
            </a:r>
            <a:r>
              <a:rPr lang="en-US" dirty="0"/>
              <a:t>a valor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 dirty="0" err="1"/>
              <a:t>quita</a:t>
            </a:r>
            <a:r>
              <a:rPr lang="en-US" dirty="0"/>
              <a:t> bits</a:t>
            </a:r>
          </a:p>
          <a:p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11</a:t>
            </a:r>
            <a:r>
              <a:rPr lang="en-US" sz="2400" strike="sngStrike" dirty="0"/>
              <a:t>110010</a:t>
            </a:r>
            <a:r>
              <a:rPr lang="en-US" sz="2400" dirty="0"/>
              <a:t>b &gt;&gt; 6 = 11b</a:t>
            </a:r>
          </a:p>
          <a:p>
            <a:pPr lvl="1"/>
            <a:r>
              <a:rPr lang="en-US" sz="2400" dirty="0"/>
              <a:t>1</a:t>
            </a:r>
            <a:r>
              <a:rPr lang="en-US" sz="2400" strike="sngStrike" dirty="0"/>
              <a:t>001</a:t>
            </a:r>
            <a:r>
              <a:rPr lang="en-US" sz="2400" dirty="0"/>
              <a:t>b &gt;&gt; 3 = 1b</a:t>
            </a:r>
          </a:p>
          <a:p>
            <a:pPr lvl="1"/>
            <a:r>
              <a:rPr lang="en-US" sz="2400" dirty="0"/>
              <a:t>110010</a:t>
            </a:r>
            <a:r>
              <a:rPr lang="en-US" sz="2400" strike="sngStrike" dirty="0"/>
              <a:t>1010011000</a:t>
            </a:r>
            <a:r>
              <a:rPr lang="en-US" sz="2400" dirty="0"/>
              <a:t> &gt;&gt; 10 = 110010b</a:t>
            </a:r>
          </a:p>
          <a:p>
            <a:pPr lvl="1"/>
            <a:r>
              <a:rPr lang="en-US" sz="2400" dirty="0"/>
              <a:t>0</a:t>
            </a:r>
            <a:r>
              <a:rPr lang="en-US" sz="2400" strike="sngStrike" dirty="0"/>
              <a:t>1</a:t>
            </a:r>
            <a:r>
              <a:rPr lang="en-US" sz="2400" dirty="0"/>
              <a:t>b &gt;&gt; 1 = 0b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Bitwise AND</a:t>
            </a:r>
            <a:r>
              <a:rPr lang="en-US" dirty="0"/>
              <a:t> </a:t>
            </a:r>
            <a:r>
              <a:rPr lang="es-ES" dirty="0"/>
              <a:t>es una operación en la que cada bit de dos cadenas binarias se unen para crear una tercera cadena binaria</a:t>
            </a: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Bitwise AND</a:t>
            </a:r>
            <a:r>
              <a:rPr lang="en-US" dirty="0"/>
              <a:t> </a:t>
            </a:r>
            <a:r>
              <a:rPr lang="es-ES" dirty="0"/>
              <a:t>es una operación en la que cada bit de dos cadenas binarias se unen para crear una tercera cadena binaria</a:t>
            </a:r>
            <a:endParaRPr lang="en-US" dirty="0"/>
          </a:p>
          <a:p>
            <a:pPr lvl="1"/>
            <a:r>
              <a:rPr lang="en-US" dirty="0" err="1"/>
              <a:t>Sinxtaxis</a:t>
            </a:r>
            <a:r>
              <a:rPr lang="en-US" dirty="0"/>
              <a:t>: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1] &amp;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2]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Bitwise AND</a:t>
            </a:r>
            <a:r>
              <a:rPr lang="en-US" dirty="0"/>
              <a:t> </a:t>
            </a:r>
            <a:r>
              <a:rPr lang="es-ES" dirty="0"/>
              <a:t>es una operación en la que cada bit de dos cadenas binarias se unen para crear una tercera cadena binaria</a:t>
            </a:r>
            <a:endParaRPr lang="en-US" dirty="0"/>
          </a:p>
          <a:p>
            <a:pPr lvl="1"/>
            <a:r>
              <a:rPr lang="en-US" dirty="0" err="1"/>
              <a:t>Sinxtaxis</a:t>
            </a:r>
            <a:r>
              <a:rPr lang="en-US" dirty="0"/>
              <a:t>: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1] &amp;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2]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485250862"/>
              </p:ext>
            </p:extLst>
          </p:nvPr>
        </p:nvGraphicFramePr>
        <p:xfrm>
          <a:off x="883813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&amp;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Escribir las cadenas binarias apiladas verticalmente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&amp;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 para que las cadenas binarias estén alineadas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&amp;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Escribir el resultado de </a:t>
            </a:r>
            <a:r>
              <a:rPr lang="es-ES" b="1" dirty="0" err="1"/>
              <a:t>ANDing</a:t>
            </a:r>
            <a:r>
              <a:rPr lang="es-ES" b="1" dirty="0"/>
              <a:t> los bits de posición 0 debajo del bit de posición 0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&amp;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&amp;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&amp;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 err="1">
                <a:sym typeface="+mn-ea"/>
              </a:rPr>
              <a:t>Así</a:t>
            </a:r>
            <a:r>
              <a:rPr lang="en-US" dirty="0">
                <a:sym typeface="+mn-ea"/>
              </a:rPr>
              <a:t> que, 1101b &amp; 100b = 0100b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Escribir las cadenas binarias apiladas verticalmente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 para que las cadenas binarias estén alineadas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Escribir el resultado de </a:t>
            </a:r>
            <a:r>
              <a:rPr lang="es-ES" b="1" dirty="0" err="1"/>
              <a:t>ANDing</a:t>
            </a:r>
            <a:r>
              <a:rPr lang="es-ES" b="1" dirty="0"/>
              <a:t> los bits de posición 0 debajo del bit de posición 0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1000001b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 err="1">
                <a:sym typeface="+mn-ea"/>
              </a:rPr>
              <a:t>Así</a:t>
            </a:r>
            <a:r>
              <a:rPr lang="en-US" dirty="0">
                <a:sym typeface="+mn-ea"/>
              </a:rPr>
              <a:t> que, 11100111b &amp; 1010001b = 01000001b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&amp; 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&amp;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&amp; 10100111b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&amp; 101b 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&amp; 101b = 0000b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&amp; 100b =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&amp; 10100111b = 10100101b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&amp; 101b = 101b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ANDing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Bitwise OR</a:t>
            </a:r>
            <a:r>
              <a:rPr lang="en-US" dirty="0"/>
              <a:t> </a:t>
            </a:r>
            <a:r>
              <a:rPr lang="es-ES" dirty="0"/>
              <a:t>es una operación en la que cada bit en dos cadenas binarias se </a:t>
            </a:r>
            <a:r>
              <a:rPr lang="es-ES" dirty="0" err="1"/>
              <a:t>ORed</a:t>
            </a:r>
            <a:r>
              <a:rPr lang="es-ES" dirty="0"/>
              <a:t> juntos para crear una tercera cadena binaria</a:t>
            </a: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Bitwise OR </a:t>
            </a:r>
            <a:r>
              <a:rPr lang="es-ES" dirty="0"/>
              <a:t>es una operación en la que cada bit en dos cadenas binarias se </a:t>
            </a:r>
            <a:r>
              <a:rPr lang="es-ES" dirty="0" err="1"/>
              <a:t>ORed</a:t>
            </a:r>
            <a:r>
              <a:rPr lang="es-ES" dirty="0"/>
              <a:t> juntos para crear una tercera cadena binaria</a:t>
            </a:r>
            <a:endParaRPr lang="en-US" dirty="0"/>
          </a:p>
          <a:p>
            <a:pPr lvl="1"/>
            <a:r>
              <a:rPr lang="en-US" dirty="0" err="1"/>
              <a:t>Sinxtaxis</a:t>
            </a:r>
            <a:r>
              <a:rPr lang="en-US" dirty="0"/>
              <a:t>: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1] |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2]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Bitwise OR</a:t>
            </a:r>
            <a:r>
              <a:rPr lang="en-US" dirty="0"/>
              <a:t> </a:t>
            </a:r>
            <a:r>
              <a:rPr lang="es-ES" dirty="0"/>
              <a:t>es una operación en la que cada bit en dos cadenas binarias se </a:t>
            </a:r>
            <a:r>
              <a:rPr lang="es-ES" dirty="0" err="1"/>
              <a:t>ORed</a:t>
            </a:r>
            <a:r>
              <a:rPr lang="es-ES" dirty="0"/>
              <a:t> juntos para crear una tercera cadena binaria</a:t>
            </a:r>
            <a:endParaRPr lang="en-US" dirty="0"/>
          </a:p>
          <a:p>
            <a:pPr lvl="1"/>
            <a:r>
              <a:rPr lang="en-US" dirty="0" err="1"/>
              <a:t>Sinxtaxis</a:t>
            </a:r>
            <a:r>
              <a:rPr lang="en-US" dirty="0"/>
              <a:t>: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1] | [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2]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461452283"/>
              </p:ext>
            </p:extLst>
          </p:nvPr>
        </p:nvGraphicFramePr>
        <p:xfrm>
          <a:off x="8828505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1001b 3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|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Escribir las cadenas binarias apiladas verticalmente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35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 para que las cadenas binarias estén alineadas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69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Escribir el resultado de </a:t>
            </a:r>
            <a:r>
              <a:rPr lang="es-ES" b="1" dirty="0" err="1"/>
              <a:t>ORing</a:t>
            </a:r>
            <a:r>
              <a:rPr lang="es-ES" b="1" dirty="0"/>
              <a:t> los bits de posición 0 debajo del bit de posición 0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86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9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/>
              <a:t>Así</a:t>
            </a:r>
            <a:r>
              <a:rPr lang="en-US" dirty="0"/>
              <a:t> que, 1101b | 100b = 1101b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1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98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Escribir las cadenas binarias apiladas verticalmente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13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 para que las cadenas binarias estén alineadas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1001b 3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1001</a:t>
            </a:r>
            <a:r>
              <a:rPr lang="en-US" b="1" dirty="0"/>
              <a:t>000</a:t>
            </a:r>
            <a:r>
              <a:rPr lang="en-US" dirty="0"/>
              <a:t>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Escribir el resultado de </a:t>
            </a:r>
            <a:r>
              <a:rPr lang="es-ES" b="1" dirty="0" err="1"/>
              <a:t>ORing</a:t>
            </a:r>
            <a:r>
              <a:rPr lang="es-ES" b="1" dirty="0"/>
              <a:t> los bits de posición 0 debajo del bit de posición 0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0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5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7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31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5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19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11110111b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/>
              <a:t>Así</a:t>
            </a:r>
            <a:r>
              <a:rPr lang="en-US" dirty="0"/>
              <a:t> que, 11100111b | 1010001b = 11110111b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/>
              <a:t>Repita el paso 3 para todos los bits de las cadenas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62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26553703"/>
              </p:ext>
            </p:extLst>
          </p:nvPr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Evalúe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 = 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 = 110110b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 = 1011101111b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= 111111b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Algoritmo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Escribir las cadenas binarias apiladas verticalmente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 para que las cadenas binarias estén alineadas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Escribir el resultado de </a:t>
            </a:r>
            <a:r>
              <a:rPr lang="es-ES" dirty="0" err="1"/>
              <a:t>ORing</a:t>
            </a:r>
            <a:r>
              <a:rPr lang="es-ES" dirty="0"/>
              <a:t> los bits de posición 0 debajo del bit de posición 0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Repita el paso 3 para todos los bits de las cadenas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1001b 3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 err="1"/>
              <a:t>Desplazamiento</a:t>
            </a:r>
            <a:r>
              <a:rPr lang="en-US" sz="2800" dirty="0"/>
              <a:t> por n bits es </a:t>
            </a:r>
            <a:r>
              <a:rPr lang="en-US" sz="2800" dirty="0" err="1"/>
              <a:t>equivalente</a:t>
            </a:r>
            <a:r>
              <a:rPr lang="en-US" sz="2800" dirty="0"/>
              <a:t> a </a:t>
            </a:r>
            <a:r>
              <a:rPr lang="en-US" sz="2800" dirty="0" err="1"/>
              <a:t>multiplicar</a:t>
            </a:r>
            <a:r>
              <a:rPr lang="en-US" sz="2800" dirty="0"/>
              <a:t> por 2</a:t>
            </a:r>
            <a:r>
              <a:rPr lang="en-US" sz="2800" baseline="30000" dirty="0"/>
              <a:t>n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4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(101b | 010b)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4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101b | 010b ya que está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7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101b | 010b ya que está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Escriba el resultado de la evaluación en lugar de la expresión en sí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9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101b | 010b ya que está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Escriba el resultado de la evaluación en lugar de la expresión en sí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cs typeface="Courier New" panose="02070309020205020404" charset="0"/>
              </a:rPr>
              <a:t>Evaluar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esta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expresión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8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101b | 010b ya que está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Escriba el resultado de la evaluación en lugar de la expresión en sí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cs typeface="Courier New" panose="02070309020205020404" charset="0"/>
              </a:rPr>
              <a:t>Evaluar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esta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expresión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Así</a:t>
            </a:r>
            <a:r>
              <a:rPr lang="en-US" dirty="0">
                <a:cs typeface="Courier New" panose="02070309020205020404" charset="0"/>
              </a:rPr>
              <a:t> que, (101b | 010b)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4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4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04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Desplazamiento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Desplazamiento</a:t>
            </a:r>
            <a:r>
              <a:rPr lang="en-US" b="1" dirty="0"/>
              <a:t> a la </a:t>
            </a:r>
            <a:r>
              <a:rPr lang="en-US" b="1" dirty="0" err="1"/>
              <a:t>Izquierda</a:t>
            </a:r>
            <a:r>
              <a:rPr lang="en-US" b="1" dirty="0"/>
              <a:t> </a:t>
            </a:r>
            <a:r>
              <a:rPr lang="es-ES" dirty="0"/>
              <a:t>un valor binario anexa 0s al valor</a:t>
            </a:r>
            <a:endParaRPr lang="en-US" dirty="0"/>
          </a:p>
          <a:p>
            <a:r>
              <a:rPr lang="en-US" dirty="0" err="1"/>
              <a:t>Sinxtaxis</a:t>
            </a:r>
            <a:r>
              <a:rPr lang="en-US" dirty="0"/>
              <a:t>: [valor </a:t>
            </a:r>
            <a:r>
              <a:rPr lang="en-US" dirty="0" err="1"/>
              <a:t>binario</a:t>
            </a:r>
            <a:r>
              <a:rPr lang="en-US" dirty="0"/>
              <a:t>] &lt;&lt; [</a:t>
            </a:r>
            <a:r>
              <a:rPr lang="en-US" dirty="0" err="1"/>
              <a:t>importe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Desplazamiento</a:t>
            </a:r>
            <a:r>
              <a:rPr lang="en-US" dirty="0"/>
              <a:t> 1001b 3 bits a la </a:t>
            </a:r>
            <a:r>
              <a:rPr lang="en-US" dirty="0" err="1"/>
              <a:t>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 err="1"/>
              <a:t>Desplazamiento</a:t>
            </a:r>
            <a:r>
              <a:rPr lang="en-US" sz="2800" dirty="0"/>
              <a:t> por n bits es </a:t>
            </a:r>
            <a:r>
              <a:rPr lang="en-US" sz="2800" dirty="0" err="1"/>
              <a:t>equivalente</a:t>
            </a:r>
            <a:r>
              <a:rPr lang="en-US" sz="2800" dirty="0"/>
              <a:t> a </a:t>
            </a:r>
            <a:r>
              <a:rPr lang="en-US" sz="2800" dirty="0" err="1"/>
              <a:t>multiplicar</a:t>
            </a:r>
            <a:r>
              <a:rPr lang="en-US" sz="2800" dirty="0"/>
              <a:t> por 2</a:t>
            </a:r>
            <a:r>
              <a:rPr lang="en-US" sz="2800" baseline="30000" dirty="0"/>
              <a:t>n</a:t>
            </a:r>
          </a:p>
          <a:p>
            <a:pPr lvl="1"/>
            <a:r>
              <a:rPr lang="en-US" dirty="0"/>
              <a:t>1001b = 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1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21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cs typeface="Courier New" panose="02070309020205020404" charset="0"/>
              </a:rPr>
              <a:t>Evaluar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esta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expresión</a:t>
            </a: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3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cs typeface="Courier New" panose="02070309020205020404" charset="0"/>
              </a:rPr>
              <a:t>Evaluar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esta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expresión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85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cs typeface="Courier New" panose="02070309020205020404" charset="0"/>
              </a:rPr>
              <a:t>La evaluación de varias operaciones en una expresión depende del orden de las expresiones.</a:t>
            </a:r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>
                <a:cs typeface="Courier New" panose="02070309020205020404" charset="0"/>
              </a:rPr>
              <a:t>Evaluar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esta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n-US" dirty="0" err="1">
                <a:cs typeface="Courier New" panose="02070309020205020404" charset="0"/>
              </a:rPr>
              <a:t>expresión</a:t>
            </a:r>
            <a:endParaRPr lang="en-US" dirty="0">
              <a:cs typeface="Courier New" panose="02070309020205020404" charset="0"/>
            </a:endParaRP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  <a:p>
            <a:pPr lvl="3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 err="1">
                <a:cs typeface="Courier New" panose="02070309020205020404" charset="0"/>
              </a:rPr>
              <a:t>Así</a:t>
            </a:r>
            <a:r>
              <a:rPr lang="en-US" dirty="0">
                <a:cs typeface="Courier New" panose="02070309020205020404" charset="0"/>
              </a:rPr>
              <a:t> que, (11001b &amp; 1b) | (10100b &amp; 11101b)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0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8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555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20A602-21F1-4CDA-8A34-539ECB5B21AA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77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86CCDC-2024-48D8-961C-44FA8C74E2FC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0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Ejemplo</a:t>
            </a:r>
            <a:r>
              <a:rPr lang="en-US" dirty="0">
                <a:cs typeface="Courier New" panose="02070309020205020404" charset="0"/>
              </a:rPr>
              <a:t>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2D748-48E7-4005-99D6-46DF4591C56E}"/>
              </a:ext>
            </a:extLst>
          </p:cNvPr>
          <p:cNvSpPr txBox="1">
            <a:spLocks/>
          </p:cNvSpPr>
          <p:nvPr/>
        </p:nvSpPr>
        <p:spPr>
          <a:xfrm>
            <a:off x="7894040" y="1253172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cs typeface="Courier New" panose="02070309020205020404" charset="0"/>
              </a:rPr>
              <a:t>Algoritmo</a:t>
            </a:r>
            <a:r>
              <a:rPr lang="en-US" dirty="0">
                <a:cs typeface="Courier New" panose="02070309020205020404" charset="0"/>
              </a:rPr>
              <a:t> </a:t>
            </a:r>
            <a:r>
              <a:rPr lang="es-ES" dirty="0">
                <a:cs typeface="Courier New" panose="02070309020205020404" charset="0"/>
              </a:rPr>
              <a:t>para resolver expresiones con varias operaciones</a:t>
            </a:r>
            <a:r>
              <a:rPr lang="en-US" dirty="0">
                <a:cs typeface="Courier New" panose="02070309020205020404" charset="0"/>
              </a:rPr>
              <a:t>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Comience por evaluar las expresiones entre paréntesis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Reemplazar las expresiones evaluadas con sus resultados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cs typeface="Courier New" panose="02070309020205020404" charset="0"/>
              </a:rPr>
              <a:t>Repita los pasos 1 y 2 hasta que se hayan evaluado todas las expresiones</a:t>
            </a:r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F685D9-9D05-4042-B390-AEE4AFDEDE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E43FF1-A22D-44F7-A62B-21D6F78E565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01575B-EE13-4883-BFB9-0258C553C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6064</Words>
  <Application>Microsoft Office PowerPoint</Application>
  <PresentationFormat>Widescreen</PresentationFormat>
  <Paragraphs>1580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Office Theme</vt:lpstr>
      <vt:lpstr>Conferencia 5</vt:lpstr>
      <vt:lpstr>Introducción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Izquierda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Desplazamiento a la Derecha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  <vt:lpstr>Combinación de Operaciones Bitwise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Joshua Gross</cp:lastModifiedBy>
  <cp:revision>20</cp:revision>
  <dcterms:created xsi:type="dcterms:W3CDTF">2023-09-04T19:38:00Z</dcterms:created>
  <dcterms:modified xsi:type="dcterms:W3CDTF">2023-09-20T19:40:05Z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  <property fmtid="{D5CDD505-2E9C-101B-9397-08002B2CF9AE}" pid="4" name="ContentTypeId">
    <vt:lpwstr>0x010100560B5B77A830FC46B2AE00BAF7D52A54</vt:lpwstr>
  </property>
</Properties>
</file>