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6" r:id="rId7"/>
    <p:sldId id="269" r:id="rId8"/>
    <p:sldId id="260" r:id="rId9"/>
    <p:sldId id="261" r:id="rId10"/>
    <p:sldId id="267" r:id="rId11"/>
    <p:sldId id="270" r:id="rId12"/>
    <p:sldId id="262" r:id="rId13"/>
    <p:sldId id="264" r:id="rId14"/>
    <p:sldId id="268" r:id="rId15"/>
    <p:sldId id="271" r:id="rId16"/>
    <p:sldId id="263" r:id="rId17"/>
    <p:sldId id="265" r:id="rId18"/>
    <p:sldId id="272" r:id="rId19"/>
    <p:sldId id="273" r:id="rId20"/>
    <p:sldId id="276" r:id="rId21"/>
    <p:sldId id="277" r:id="rId22"/>
    <p:sldId id="279" r:id="rId23"/>
    <p:sldId id="274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Lecture 11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Introduction to Functions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Example - Code: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isEven = (number) =&gt; {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if (number % 2 == 0) return true;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return false;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Example: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setFillColor = (color) =&gt; {...}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Purpose: ?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Parameters: ?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Returns: ?</a:t>
            </a:r>
            <a:endParaRPr lang="en-US" sz="1800">
              <a:latin typeface="Courier New" panose="02070309020205020404" charset="0"/>
              <a:cs typeface="Courier New" panose="02070309020205020404" charset="0"/>
            </a:endParaRPr>
          </a:p>
          <a:p>
            <a:pPr lvl="1"/>
            <a:endParaRPr lang="en-US" sz="18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Example: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setFillColor = (color) =&gt; {...}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Purpose: Change the inside (fill) coloring of new canvas shapes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Parameters: the name of the color to change to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Returns: nothing</a:t>
            </a:r>
            <a:endParaRPr lang="en-US" sz="18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endParaRPr lang="en-US" sz="2160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  <a:sym typeface="+mn-ea"/>
              </a:rPr>
              <a:t>setFillColor(“red”)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849235" y="6249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bold text is a function call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Example 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- Psuedocode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setFillColor = (color) =&gt; {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set the canvas fill color to color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Example 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- Code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setFillColor = (color) =&gt; {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canvas.fillColor = color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415" cy="4351655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Example: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function drawRectangle(x, y, width, height, style, rotation){...}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Purpose: ?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Parameters: ?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Returns: ?</a:t>
            </a:r>
            <a:endParaRPr lang="en-US" sz="1800">
              <a:latin typeface="Courier New" panose="02070309020205020404" charset="0"/>
              <a:cs typeface="Courier New" panose="02070309020205020404" charset="0"/>
            </a:endParaRPr>
          </a:p>
          <a:p>
            <a:pPr lvl="1"/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lvl="1"/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9785" cy="4351655"/>
          </a:xfrm>
        </p:spPr>
        <p:txBody>
          <a:bodyPr>
            <a:normAutofit lnSpcReduction="10000"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Example: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function drawRectangle(x, y, width, height</a:t>
            </a: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, style, rotation</a:t>
            </a: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){...}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Purpose: Draw a rectangle that is: </a:t>
            </a:r>
            <a:endParaRPr lang="en-US" sz="18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3"/>
            <a:r>
              <a:rPr lang="en-US" sz="1620">
                <a:latin typeface="Calibri" panose="020F0502020204030204" charset="0"/>
                <a:cs typeface="Calibri" panose="020F0502020204030204" charset="0"/>
                <a:sym typeface="+mn-ea"/>
              </a:rPr>
              <a:t>centered at (x, y)</a:t>
            </a:r>
            <a:endParaRPr lang="en-US" sz="162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3"/>
            <a:r>
              <a:rPr lang="en-US" sz="1620">
                <a:latin typeface="Calibri" panose="020F0502020204030204" charset="0"/>
                <a:cs typeface="Calibri" panose="020F0502020204030204" charset="0"/>
                <a:sym typeface="+mn-ea"/>
              </a:rPr>
              <a:t>“width” pixels wide</a:t>
            </a:r>
            <a:endParaRPr lang="en-US" sz="162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3"/>
            <a:r>
              <a:rPr lang="en-US" sz="1620">
                <a:latin typeface="Calibri" panose="020F0502020204030204" charset="0"/>
                <a:cs typeface="Calibri" panose="020F0502020204030204" charset="0"/>
                <a:sym typeface="+mn-ea"/>
              </a:rPr>
              <a:t>“height” pixels tall</a:t>
            </a:r>
            <a:endParaRPr lang="en-US" sz="162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3"/>
            <a:r>
              <a:rPr lang="en-US" sz="1620">
                <a:latin typeface="Calibri" panose="020F0502020204030204" charset="0"/>
                <a:cs typeface="Calibri" panose="020F0502020204030204" charset="0"/>
                <a:sym typeface="+mn-ea"/>
              </a:rPr>
              <a:t>the draw style of either filled, framed, or both filled and framed</a:t>
            </a:r>
            <a:endParaRPr lang="en-US" sz="162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3"/>
            <a:r>
              <a:rPr lang="en-US" sz="1620">
                <a:latin typeface="Calibri" panose="020F0502020204030204" charset="0"/>
                <a:cs typeface="Calibri" panose="020F0502020204030204" charset="0"/>
                <a:sym typeface="+mn-ea"/>
              </a:rPr>
              <a:t>rotated by “rotation” degrees</a:t>
            </a:r>
            <a:endParaRPr lang="en-US" sz="162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Parameters: the X coordinate, the Y coordinate, the width, the height, the draw style, and the rotation amount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Returns: nothing</a:t>
            </a:r>
            <a:endParaRPr lang="en-US" sz="18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2"/>
            <a:endParaRPr lang="en-US" sz="18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lvl="1" indent="457200">
              <a:buNone/>
            </a:pPr>
            <a:r>
              <a:rPr lang="en-US" b="1">
                <a:latin typeface="Courier New" panose="02070309020205020404" charset="0"/>
                <a:cs typeface="Courier New" panose="02070309020205020404" charset="0"/>
                <a:sym typeface="+mn-ea"/>
              </a:rPr>
              <a:t>drawRectangle(200, 300, 50, 75, FILLFRAME, 45)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lvl="1"/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849235" y="6249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bold text is a function call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9785" cy="4351655"/>
          </a:xfrm>
        </p:spPr>
        <p:txBody>
          <a:bodyPr>
            <a:normAutofit lnSpcReduction="10000"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Example 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- Psuedocode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function drawRectangle(x, y, width, height</a:t>
            </a: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, style, rotation</a:t>
            </a: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){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if rotation is not 0 then rotate the canvas by rotation degrees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travel to the point (x, y)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find the 4 points that represent the corners of the rectangle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if the draw style includes frame then draw the outline 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if the draw style includes fill then fill the shape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if rotation is not 0 then undo the canvas rotation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9785" cy="4351655"/>
          </a:xfrm>
        </p:spPr>
        <p:txBody>
          <a:bodyPr>
            <a:normAutofit lnSpcReduction="10000"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Example - 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Code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function drawRectangle(x, y, width, height</a:t>
            </a: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, style, rotation</a:t>
            </a: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){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if (rotation != 0) </a:t>
            </a:r>
            <a:r>
              <a:rPr lang="en-US" sz="1400" b="1">
                <a:latin typeface="Courier New" panose="02070309020205020404" charset="0"/>
                <a:cs typeface="Courier New" panose="02070309020205020404" charset="0"/>
              </a:rPr>
              <a:t>rotate(x, y, rotation)</a:t>
            </a: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if(style == FILL) 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914400" lvl="2" indent="457200">
              <a:buNone/>
            </a:pPr>
            <a:r>
              <a:rPr lang="en-US" sz="1400" b="1">
                <a:latin typeface="Courier New" panose="02070309020205020404" charset="0"/>
                <a:cs typeface="Courier New" panose="02070309020205020404" charset="0"/>
              </a:rPr>
              <a:t>fillRect(x - width / 2, y - height / 2, width, height)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else if(style == FRAME) 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914400" lvl="2" indent="457200">
              <a:buNone/>
            </a:pPr>
            <a:r>
              <a:rPr lang="en-US" sz="1400" b="1">
                <a:latin typeface="Courier New" panose="02070309020205020404" charset="0"/>
                <a:cs typeface="Courier New" panose="02070309020205020404" charset="0"/>
              </a:rPr>
              <a:t>strokeRect(x - width / 2, y - height / 2, width, height)</a:t>
            </a:r>
            <a:endParaRPr lang="en-US" sz="1400" b="1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else if(style == FILLFRAME){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914400" lvl="2" indent="457200">
              <a:buNone/>
            </a:pPr>
            <a:r>
              <a:rPr lang="en-US" sz="1400" b="1">
                <a:latin typeface="Courier New" panose="02070309020205020404" charset="0"/>
                <a:cs typeface="Courier New" panose="02070309020205020404" charset="0"/>
              </a:rPr>
              <a:t>strokeRect(x - width / 2, y - height / 2, width, height);</a:t>
            </a:r>
            <a:endParaRPr lang="en-US" sz="1400" b="1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lang="en-US" sz="1400" b="1">
                <a:latin typeface="Courier New" panose="02070309020205020404" charset="0"/>
                <a:cs typeface="Courier New" panose="02070309020205020404" charset="0"/>
              </a:rPr>
              <a:t>fillRect(x - width / 2, y - height / 2, width, height);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if (rotation != 0) </a:t>
            </a:r>
            <a:r>
              <a:rPr lang="en-US" sz="1400" b="1">
                <a:latin typeface="Courier New" panose="02070309020205020404" charset="0"/>
                <a:cs typeface="Courier New" panose="02070309020205020404" charset="0"/>
              </a:rPr>
              <a:t>resetCanvasRotation()</a:t>
            </a: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849235" y="6249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bold text are function calls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9785" cy="4351655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Function Anatomy: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Functions have a header and a body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function drawRectangle(x, y, width, height</a:t>
            </a: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, style, rotation</a:t>
            </a: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){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if (rotation != 0) rotate(x, y, rotation);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if(style === FILL) 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914400" lvl="2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fillRect(x - width / 2, y - height / 2, width, height)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else if(style === FRAME) 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914400" lvl="2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strokeRect(x - width / 2, y - height / 2, width, height)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else if(style === FILLFRAME){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914400" lvl="2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strokeRect(x - width / 2, y - height / 2, width, height);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   fillRect(x - width / 2, y - height / 2, width, height);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if (rotation != 0) resetCanvasRotation();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0085"/>
          </a:xfrm>
        </p:spPr>
        <p:txBody>
          <a:bodyPr>
            <a:normAutofit fontScale="90000" lnSpcReduction="20000"/>
          </a:bodyPr>
          <a:p>
            <a:r>
              <a:rPr lang="en-US"/>
              <a:t>Functions contain code that together accomplish a task</a:t>
            </a:r>
            <a:endParaRPr lang="en-US"/>
          </a:p>
          <a:p>
            <a:r>
              <a:rPr lang="en-US"/>
              <a:t>Functions take in 0 or more inputs and return 0 or 1 outputs</a:t>
            </a:r>
            <a:endParaRPr lang="en-US"/>
          </a:p>
          <a:p>
            <a:pPr lvl="1"/>
            <a:r>
              <a:rPr lang="en-US"/>
              <a:t>Inputs are referred to as “parameters”</a:t>
            </a:r>
            <a:endParaRPr lang="en-US"/>
          </a:p>
          <a:p>
            <a:endParaRPr lang="en-US"/>
          </a:p>
          <a:p>
            <a:r>
              <a:rPr lang="en-US"/>
              <a:t>Function Creation Syntax:</a:t>
            </a:r>
            <a:endParaRPr lang="en-US"/>
          </a:p>
          <a:p>
            <a:pPr marL="0" indent="45720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function functionName(input1, input2, ... inputN){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// code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0" indent="45720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} 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780"/>
              <a:t>To call a function is to tell it to execute its code: </a:t>
            </a:r>
            <a:endParaRPr lang="en-US" sz="2780"/>
          </a:p>
          <a:p>
            <a:pPr marL="0" indent="457200">
              <a:buNone/>
            </a:pPr>
            <a:r>
              <a:rPr lang="en-US" sz="1745">
                <a:latin typeface="Courier New" panose="02070309020205020404" charset="0"/>
                <a:cs typeface="Courier New" panose="02070309020205020404" charset="0"/>
                <a:sym typeface="+mn-ea"/>
              </a:rPr>
              <a:t>functionName(input1, input2, ... inputN);</a:t>
            </a:r>
            <a:endParaRPr lang="en-US" sz="1745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indent="457200">
              <a:buNone/>
            </a:pPr>
            <a:endParaRPr lang="en-US" sz="1745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r>
              <a:rPr lang="en-US"/>
              <a:t>You don’t need to always pass a value for every parameter</a:t>
            </a:r>
            <a:endParaRPr lang="en-US"/>
          </a:p>
          <a:p>
            <a:pPr marL="0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9785" cy="4351655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Function Anatomy: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Functions have a header </a:t>
            </a:r>
            <a:endParaRPr lang="en-US" sz="240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function drawRectangle(x, y, width, height</a:t>
            </a:r>
            <a:r>
              <a:rPr lang="en-US" sz="2000">
                <a:latin typeface="Courier New" panose="02070309020205020404" charset="0"/>
                <a:cs typeface="Courier New" panose="02070309020205020404" charset="0"/>
                <a:sym typeface="+mn-ea"/>
              </a:rPr>
              <a:t>, style, rotation</a:t>
            </a: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)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9785" cy="4351655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Function Anatomy: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2400">
                <a:latin typeface="Calibri" panose="020F0502020204030204" charset="0"/>
                <a:cs typeface="Calibri" panose="020F0502020204030204" charset="0"/>
              </a:rPr>
              <a:t>Functions have a body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{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if (rotation != 0) rotate(x, y, rotation);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if(style === FILL) 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914400" lvl="2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fillRect(x - width / 2, y - height / 2, width, height)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else if(style === FRAME) 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914400" lvl="2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strokeRect(x - width / 2, y - height / 2, width, height)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else if(style === FILLFRAME){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914400" lvl="2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strokeRect(x - width / 2, y - height / 2, width, height);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   fillRect(x - width / 2, y - height / 2, width, height);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if (rotation != 0) resetCanvasRotation();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9785" cy="4351655"/>
          </a:xfrm>
        </p:spPr>
        <p:txBody>
          <a:bodyPr>
            <a:normAutofit fontScale="90000" lnSpcReduction="20000"/>
          </a:bodyPr>
          <a:p>
            <a:r>
              <a:rPr lang="en-US">
                <a:sym typeface="+mn-ea"/>
              </a:rPr>
              <a:t>Exercises:</a:t>
            </a:r>
            <a:endParaRPr lang="en-US">
              <a:sym typeface="+mn-ea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</a:rPr>
              <a:t>Write the function header of a function called findMaximumNumber that has two parameters: number1 and number2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>
                <a:latin typeface="Calibri" panose="020F0502020204030204" charset="0"/>
                <a:cs typeface="Calibri" panose="020F0502020204030204" charset="0"/>
              </a:rPr>
              <a:t>This function is to return the larger of the two parameters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>
                <a:latin typeface="Calibri" panose="020F0502020204030204" charset="0"/>
                <a:cs typeface="Calibri" panose="020F0502020204030204" charset="0"/>
              </a:rPr>
              <a:t>Write the psuedocode function body of the above function header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>
                <a:latin typeface="Calibri" panose="020F0502020204030204" charset="0"/>
                <a:cs typeface="Calibri" panose="020F0502020204030204" charset="0"/>
              </a:rPr>
              <a:t>Write the code function body of the above function header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</a:rPr>
              <a:t>Write the function header of a function called setBorderColor that has one parameter: color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This function sets the property strokeColor on the canvas variable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>
                <a:latin typeface="Calibri" panose="020F0502020204030204" charset="0"/>
                <a:cs typeface="Calibri" panose="020F0502020204030204" charset="0"/>
              </a:rPr>
              <a:t>Write the psuedocode function body of the above function header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>
                <a:latin typeface="Calibri" panose="020F0502020204030204" charset="0"/>
                <a:cs typeface="Calibri" panose="020F0502020204030204" charset="0"/>
              </a:rPr>
              <a:t>Write the code function body of the above function header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</a:rPr>
              <a:t>Write the function header of a function called reverseWord that has one parameter: word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>
                <a:latin typeface="Calibri" panose="020F0502020204030204" charset="0"/>
                <a:cs typeface="Calibri" panose="020F0502020204030204" charset="0"/>
              </a:rPr>
              <a:t>This function returns the word reversed - that is, the first letter is now the last letter, the second letter is now the second last letter, and so on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>
                <a:latin typeface="Calibri" panose="020F0502020204030204" charset="0"/>
                <a:cs typeface="Calibri" panose="020F0502020204030204" charset="0"/>
              </a:rPr>
              <a:t>Write the psuedocode function body of the above function header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9785" cy="4351655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Exercises:</a:t>
            </a:r>
            <a:endParaRPr lang="en-US">
              <a:sym typeface="+mn-ea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</a:rPr>
              <a:t>Write the function header of a function called findMaximumNumber that has two parameters: number1 and number2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>
                <a:latin typeface="Calibri" panose="020F0502020204030204" charset="0"/>
                <a:cs typeface="Calibri" panose="020F0502020204030204" charset="0"/>
              </a:rPr>
              <a:t>This function is to return the larger of the two parameters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>
                <a:latin typeface="Calibri" panose="020F0502020204030204" charset="0"/>
                <a:cs typeface="Calibri" panose="020F0502020204030204" charset="0"/>
              </a:rPr>
              <a:t>Write the psuedocode function body of the above function header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>
                <a:latin typeface="Calibri" panose="020F0502020204030204" charset="0"/>
                <a:cs typeface="Calibri" panose="020F0502020204030204" charset="0"/>
              </a:rPr>
              <a:t>Write the code function body of the above function header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914400" lvl="2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2710" y="5659120"/>
            <a:ext cx="69456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function findMaximumNumber(number1, number2){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if(number1 &lt; number2) return number1;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return number2;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en-US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2710" y="4366895"/>
            <a:ext cx="66548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function findMaximumNumber(number1, number2){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if number1 &lt; number2 then return number1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else return number2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en-US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747510" y="43668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psuedocode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747510" y="56591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code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9785" cy="4351655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Exercises:</a:t>
            </a:r>
            <a:endParaRPr lang="en-US">
              <a:sym typeface="+mn-ea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</a:rPr>
              <a:t>Write the function header of a function called setBorderColor that has one parameter: color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2000">
                <a:latin typeface="Calibri" panose="020F0502020204030204" charset="0"/>
                <a:cs typeface="Calibri" panose="020F0502020204030204" charset="0"/>
              </a:rPr>
              <a:t>This function sets the property strokeColor on the canvas variable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>
                <a:latin typeface="Calibri" panose="020F0502020204030204" charset="0"/>
                <a:cs typeface="Calibri" panose="020F0502020204030204" charset="0"/>
              </a:rPr>
              <a:t>Write the psuedocode function body of the above function header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>
                <a:latin typeface="Calibri" panose="020F0502020204030204" charset="0"/>
                <a:cs typeface="Calibri" panose="020F0502020204030204" charset="0"/>
              </a:rPr>
              <a:t>Write the code function body of the above function header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0" y="4139565"/>
            <a:ext cx="62452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function setBorderColor(color){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45720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set the canvas border color to color</a:t>
            </a:r>
            <a:endParaRPr lang="en-US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en-US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0" y="5161280"/>
            <a:ext cx="62452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function setBorderColor(color){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45720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canvas.strokeColor = color;</a:t>
            </a:r>
            <a:endParaRPr lang="en-US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en-US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861685" y="42265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psuedocode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861685" y="55187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code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9785" cy="4351655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Exercises:</a:t>
            </a:r>
            <a:endParaRPr lang="en-US">
              <a:sym typeface="+mn-ea"/>
            </a:endParaRPr>
          </a:p>
          <a:p>
            <a:pPr lvl="1"/>
            <a:r>
              <a:rPr lang="en-US">
                <a:latin typeface="Calibri" panose="020F0502020204030204" charset="0"/>
                <a:cs typeface="Calibri" panose="020F0502020204030204" charset="0"/>
              </a:rPr>
              <a:t>Write the function header of a function called reverseWord that has one parameter: word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>
                <a:latin typeface="Calibri" panose="020F0502020204030204" charset="0"/>
                <a:cs typeface="Calibri" panose="020F0502020204030204" charset="0"/>
              </a:rPr>
              <a:t>This function returns the word reversed - that is, the first letter is now the last letter, the second letter is now the second last letter, and so on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>
                <a:latin typeface="Calibri" panose="020F0502020204030204" charset="0"/>
                <a:cs typeface="Calibri" panose="020F0502020204030204" charset="0"/>
              </a:rPr>
              <a:t>Write the psuedocode function body of the above function header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52120" y="4310380"/>
            <a:ext cx="116027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function reverseWord(word){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0" lvl="0" indent="45720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return a new word where </a:t>
            </a:r>
            <a:endParaRPr lang="en-US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lvl="0" indent="45720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the first and last letter in the word are swapped</a:t>
            </a:r>
            <a:endParaRPr lang="en-US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lvl="0" indent="45720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the second and second to last letters are swapped</a:t>
            </a:r>
            <a:endParaRPr lang="en-US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lvl="0" indent="45720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the third and third to last letters are swapped, </a:t>
            </a:r>
            <a:endParaRPr lang="en-US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lvl="0" indent="45720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and so on, for every pair of letters in the word</a:t>
            </a:r>
            <a:endParaRPr lang="en-US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lvl="0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  <a:endParaRPr lang="en-US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861685" y="42265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psuedocode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Example: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function findMinimumNumber(number1, number2, number3){...}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Purpose: ?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Parameters: ?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Returns: ?</a:t>
            </a:r>
            <a:endParaRPr lang="en-US" sz="18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Example: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function findMinimumNumber(number1, number2, number3){...}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Purpose: identify the smallest of 3 numbers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Parameters: number1, number2, number3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</a:rPr>
              <a:t>Returns: the smallest of the 3 numbers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lvl="2"/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console.log(</a:t>
            </a:r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findMinimumNumber(8, 10, -9)</a:t>
            </a:r>
            <a:r>
              <a:rPr lang="en-US" sz="2400">
                <a:latin typeface="Courier New" panose="02070309020205020404" charset="0"/>
                <a:cs typeface="Courier New" panose="02070309020205020404" charset="0"/>
              </a:rPr>
              <a:t>);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4170680" y="5081270"/>
            <a:ext cx="3608070" cy="109601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Courier New" panose="02070309020205020404" charset="0"/>
                <a:cs typeface="Courier New" panose="02070309020205020404" charset="0"/>
              </a:rPr>
              <a:t>Output: -9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849235" y="6249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bold text is a function call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9155" cy="4351655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Example 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- Psuedocode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function findMinimumNumber(number1, number2, number3){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if number1 &lt; number2 and number1 &lt; number3 then return number1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else if number2 &lt; number 3 then return number2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else return number3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9155" cy="4351655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Example </a:t>
            </a:r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- Code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function findMinimumNumber(number1, number2, number3){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if ((number1 &lt; number2) &amp;&amp; (number1 &lt; number3)) return number1;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else if (number2 &lt; number 3) return number2;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else return number3;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 sz="24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Example: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isEven = (number) =&gt; {...}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Purpose: ?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Parameters: ?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Returns: ?</a:t>
            </a:r>
            <a:endParaRPr lang="en-US" sz="18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endParaRPr lang="en-US" sz="18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Example: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isEven = (number) =&gt; {...}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Purpose: Determine if the given number is even or odd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Parameters: number</a:t>
            </a:r>
            <a:endParaRPr lang="en-US" sz="180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lang="en-US" sz="1800">
                <a:latin typeface="Calibri" panose="020F0502020204030204" charset="0"/>
                <a:cs typeface="Calibri" panose="020F0502020204030204" charset="0"/>
                <a:sym typeface="+mn-ea"/>
              </a:rPr>
              <a:t>Returns: true if the number is even, false if the number is odd</a:t>
            </a:r>
            <a:endParaRPr lang="en-US" sz="18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endParaRPr lang="en-US" sz="1800">
              <a:latin typeface="Courier New" panose="02070309020205020404" charset="0"/>
              <a:cs typeface="Courier New" panose="02070309020205020404" charset="0"/>
            </a:endParaRPr>
          </a:p>
          <a:p>
            <a:pPr marL="0" lvl="1" indent="45720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console.</a:t>
            </a:r>
            <a:r>
              <a:rPr lang="en-US" b="1">
                <a:latin typeface="Courier New" panose="02070309020205020404" charset="0"/>
                <a:cs typeface="Courier New" panose="02070309020205020404" charset="0"/>
                <a:sym typeface="+mn-ea"/>
              </a:rPr>
              <a:t>log(</a:t>
            </a:r>
            <a:r>
              <a:rPr lang="en-US" b="1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isEven(12)</a:t>
            </a:r>
            <a:r>
              <a:rPr lang="en-US" b="1">
                <a:latin typeface="Courier New" panose="02070309020205020404" charset="0"/>
                <a:cs typeface="Courier New" panose="02070309020205020404" charset="0"/>
                <a:sym typeface="+mn-ea"/>
              </a:rPr>
              <a:t>)</a:t>
            </a:r>
            <a:r>
              <a:rPr lang="en-US">
                <a:latin typeface="Courier New" panose="02070309020205020404" charset="0"/>
                <a:cs typeface="Courier New" panose="02070309020205020404" charset="0"/>
                <a:sym typeface="+mn-ea"/>
              </a:rPr>
              <a:t>;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4170680" y="5081270"/>
            <a:ext cx="3608070" cy="109601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Courier New" panose="02070309020205020404" charset="0"/>
                <a:cs typeface="Courier New" panose="02070309020205020404" charset="0"/>
              </a:rPr>
              <a:t>Output: true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849235" y="6249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bold texts are function calls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8190" cy="4351655"/>
          </a:xfrm>
        </p:spPr>
        <p:txBody>
          <a:bodyPr>
            <a:normAutofit/>
          </a:bodyPr>
          <a:p>
            <a:r>
              <a:rPr lang="en-US">
                <a:latin typeface="Calibri" panose="020F0502020204030204" charset="0"/>
                <a:cs typeface="Calibri" panose="020F0502020204030204" charset="0"/>
              </a:rPr>
              <a:t>Example - Psuedocode: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None/>
            </a:pPr>
            <a:r>
              <a:rPr lang="en-US" sz="2000">
                <a:latin typeface="Courier New" panose="02070309020205020404" charset="0"/>
                <a:cs typeface="Courier New" panose="02070309020205020404" charset="0"/>
              </a:rPr>
              <a:t>isEven = (number) =&gt; {</a:t>
            </a:r>
            <a:endParaRPr lang="en-US" sz="2000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if number ends in a 0, 2, 4, 6, or 8 then return true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45720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else return false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  <a:p>
            <a:pPr marL="457200" lvl="1" indent="0">
              <a:buNone/>
            </a:pPr>
            <a:r>
              <a:rPr lang="en-US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7200</Words>
  <Application>WPS Presentation</Application>
  <PresentationFormat>Widescreen</PresentationFormat>
  <Paragraphs>310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Courier New</vt:lpstr>
      <vt:lpstr>Bahnschrift</vt:lpstr>
      <vt:lpstr>Arial Black</vt:lpstr>
      <vt:lpstr>Office Theme</vt:lpstr>
      <vt:lpstr>PowerPoint 演示文稿</vt:lpstr>
      <vt:lpstr>PowerPoint 演示文稿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Mr. Gross</dc:creator>
  <cp:lastModifiedBy>Mr. Gross</cp:lastModifiedBy>
  <cp:revision>7</cp:revision>
  <dcterms:created xsi:type="dcterms:W3CDTF">2023-10-26T00:54:12Z</dcterms:created>
  <dcterms:modified xsi:type="dcterms:W3CDTF">2023-10-26T01:59:25Z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FA9D711FB89D4041A94D4CB00442183A_11</vt:lpwstr>
  </property>
  <property fmtid="{D5CDD505-2E9C-101B-9397-08002B2CF9AE}" pid="3" name="KSOProductBuildVer">
    <vt:lpwstr>1033-12.2.0.13266</vt:lpwstr>
  </property>
</Properties>
</file>