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50" r:id="rId30"/>
    <p:sldId id="351" r:id="rId31"/>
    <p:sldId id="352" r:id="rId32"/>
    <p:sldId id="354" r:id="rId33"/>
    <p:sldId id="353" r:id="rId34"/>
    <p:sldId id="355" r:id="rId35"/>
    <p:sldId id="286" r:id="rId36"/>
    <p:sldId id="282" r:id="rId37"/>
    <p:sldId id="285" r:id="rId38"/>
    <p:sldId id="284" r:id="rId39"/>
    <p:sldId id="317" r:id="rId40"/>
    <p:sldId id="318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customXml" Target="../customXml/item3.xml"/><Relationship Id="rId76" Type="http://schemas.openxmlformats.org/officeDocument/2006/relationships/customXml" Target="../customXml/item2.xml"/><Relationship Id="rId75" Type="http://schemas.openxmlformats.org/officeDocument/2006/relationships/customXml" Target="../customXml/item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1" Type="http://schemas.openxmlformats.org/officeDocument/2006/relationships/hyperlink" Target="https://google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slashdot.or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blank.or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www.ycs.k12.pa.us/Domain/1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&lt;li&gt;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  <a:endParaRPr lang="en-US" dirty="0"/>
          </a:p>
          <a:p>
            <a:r>
              <a:rPr lang="en-US" dirty="0"/>
              <a:t>Tables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  <a:endParaRPr lang="en-US" dirty="0"/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  <a:endParaRPr lang="en-US" dirty="0"/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  <a:endParaRPr lang="en-US" dirty="0"/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  <a:endParaRPr lang="en-US" dirty="0"/>
          </a:p>
          <a:p>
            <a:pPr marL="1371600" lvl="3" indent="0">
              <a:buNone/>
            </a:pPr>
            <a:r>
              <a:rPr lang="en-US" b="1" dirty="0"/>
              <a:t>Code			Result</a:t>
            </a:r>
            <a:endParaRPr lang="en-US" b="1" dirty="0"/>
          </a:p>
          <a:p>
            <a:pPr marL="457200" lvl="1" indent="0">
              <a:buNone/>
            </a:pPr>
            <a:r>
              <a:rPr lang="en-US" sz="1800" dirty="0"/>
              <a:t>&lt;ul&gt;				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  <a:endParaRPr lang="en-US" dirty="0"/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  <a:endParaRPr lang="en-US" dirty="0"/>
          </a:p>
          <a:p>
            <a:pPr marL="1371600" lvl="3" indent="0">
              <a:buNone/>
            </a:pPr>
            <a:r>
              <a:rPr lang="en-US" b="1" dirty="0"/>
              <a:t>Code			Result</a:t>
            </a:r>
            <a:endParaRPr lang="en-US" b="1" dirty="0"/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p>
            <a:r>
              <a:rPr lang="en-US"/>
              <a:t>Hyperlinks are clickable text that link to other files</a:t>
            </a:r>
            <a:endParaRPr lang="en-US"/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  <a:endParaRPr lang="en-US">
              <a:sym typeface="+mn-ea"/>
            </a:endParaRPr>
          </a:p>
          <a:p>
            <a:r>
              <a:rPr lang="en-US"/>
              <a:t>The href attribute is the document to link to</a:t>
            </a:r>
            <a:endParaRPr lang="en-US"/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  <a:endParaRPr lang="en-US"/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1" tooltip="" action="ppaction://hlinkfile"/>
              </a:rPr>
              <a:t>https://google.com</a:t>
            </a:r>
            <a:r>
              <a:rPr lang="en-US"/>
              <a:t> links to Google’s homepage</a:t>
            </a:r>
            <a:endParaRPr lang="en-US"/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tooltip="" action="ppaction://hlinkfile"/>
              </a:rPr>
              <a:t>Cat Photo</a:t>
            </a:r>
            <a:r>
              <a:rPr lang="en-US"/>
              <a:t> links to a cat photo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  <a:endParaRPr lang="en-US" b="1"/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1" tooltip="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1" tooltip="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p>
            <a:r>
              <a:rPr lang="en-US"/>
              <a:t>Algorithm to create a hyperlink: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&lt;a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href=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link in quotes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&gt;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&lt;a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href=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link in quotes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&gt;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  <a:endParaRPr lang="en-US" dirty="0"/>
          </a:p>
          <a:p>
            <a:pPr lvl="1"/>
            <a:r>
              <a:rPr lang="en-US" dirty="0"/>
              <a:t>Ordered</a:t>
            </a:r>
            <a:endParaRPr lang="en-US" dirty="0"/>
          </a:p>
          <a:p>
            <a:pPr lvl="1"/>
            <a:r>
              <a:rPr lang="en-US" dirty="0"/>
              <a:t>Unordered</a:t>
            </a:r>
            <a:endParaRPr lang="en-US" dirty="0"/>
          </a:p>
          <a:p>
            <a:r>
              <a:rPr lang="en-US" dirty="0"/>
              <a:t>Two tags together make up an HTML list: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  <a:endParaRPr lang="en-US" dirty="0"/>
          </a:p>
          <a:p>
            <a:r>
              <a:rPr lang="en-US" dirty="0"/>
              <a:t>For both types of lists:</a:t>
            </a:r>
            <a:endParaRPr lang="en-US" dirty="0"/>
          </a:p>
          <a:p>
            <a:pPr lvl="1"/>
            <a:r>
              <a:rPr lang="en-US" dirty="0"/>
              <a:t>The opening list item tag is &lt;li&gt;</a:t>
            </a:r>
            <a:endParaRPr lang="en-US" dirty="0"/>
          </a:p>
          <a:p>
            <a:pPr lvl="1"/>
            <a:r>
              <a:rPr lang="en-US" dirty="0"/>
              <a:t>The closing list item tag is &lt;/li&gt;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  <a:endParaRPr lang="en-US" sz="1800">
              <a:sym typeface="+mn-ea"/>
            </a:endParaRP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  <a:hlinkClick r:id="rId1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&lt;a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href=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link in quotes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&gt;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  <a:endParaRPr lang="en-US" sz="1800">
              <a:sym typeface="+mn-ea"/>
            </a:endParaRP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  <a:hlinkClick r:id="rId1" tooltip="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&lt;a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href=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link in quotes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&gt;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Create a hyperlink that links to “</a:t>
            </a:r>
            <a:r>
              <a:rPr lang="en-US">
                <a:sym typeface="+mn-ea"/>
              </a:rPr>
              <a:t>https://www.ycs.k12.pa.us/Domain/19</a:t>
            </a:r>
            <a:r>
              <a:rPr lang="en-US">
                <a:sym typeface="+mn-ea"/>
              </a:rPr>
              <a:t>” with the display text “William Penn Senior High School”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</a:t>
            </a:r>
            <a:r>
              <a:rPr lang="en-US" sz="1800">
                <a:sym typeface="+mn-ea"/>
              </a:rPr>
              <a:t>https://www.ycs.k12.pa.us/Domain/19</a:t>
            </a:r>
            <a:r>
              <a:rPr lang="en-US" sz="1800">
                <a:sym typeface="+mn-ea"/>
              </a:rPr>
              <a:t>”&gt;William Penn Senior High School&lt;/a&gt;</a:t>
            </a:r>
            <a:endParaRPr lang="en-US" sz="1800">
              <a:sym typeface="+mn-ea"/>
            </a:endParaRP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  <a:endParaRPr lang="en-US" b="1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  <a:hlinkClick r:id="rId1" tooltip="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&lt;a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href=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link in quotes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place &gt;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  <a:endParaRPr lang="en-US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  <a:endParaRPr lang="en-US" dirty="0"/>
          </a:p>
          <a:p>
            <a:pPr lvl="2"/>
            <a:r>
              <a:rPr lang="en-US" dirty="0"/>
              <a:t>Closing tag: &lt;/table&gt;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  <a:endParaRPr lang="en-US" dirty="0"/>
          </a:p>
          <a:p>
            <a:pPr lvl="2"/>
            <a:r>
              <a:rPr lang="en-US" dirty="0"/>
              <a:t>Closing tag: &lt;/table&gt;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/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  <a:endParaRPr lang="en-US" dirty="0"/>
          </a:p>
          <a:p>
            <a:pPr lvl="2"/>
            <a:r>
              <a:rPr lang="en-US" dirty="0"/>
              <a:t>Closing tag: &lt;/table&gt;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/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  <a:endParaRPr lang="en-US" dirty="0"/>
          </a:p>
          <a:p>
            <a:pPr lvl="2"/>
            <a:r>
              <a:rPr lang="en-US" dirty="0"/>
              <a:t>Closing tag: &lt;/tr&gt;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  <a:endParaRPr lang="en-US" dirty="0"/>
          </a:p>
          <a:p>
            <a:pPr lvl="2"/>
            <a:r>
              <a:rPr lang="en-US" dirty="0"/>
              <a:t>Closing tag: &lt;/table&gt;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/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  <a:endParaRPr lang="en-US" dirty="0"/>
          </a:p>
          <a:p>
            <a:pPr lvl="2"/>
            <a:r>
              <a:rPr lang="en-US" dirty="0"/>
              <a:t>Closing tag: &lt;/tr&gt;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  <a:endParaRPr lang="en-US" dirty="0"/>
          </a:p>
          <a:p>
            <a:pPr lvl="2"/>
            <a:r>
              <a:rPr lang="en-US" dirty="0"/>
              <a:t>Closing tag: &lt;/td&gt;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092" y="365125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  <a:endParaRPr lang="en-US" dirty="0"/>
          </a:p>
          <a:p>
            <a:pPr lvl="2"/>
            <a:r>
              <a:rPr lang="en-US" dirty="0"/>
              <a:t>Closing tag: &lt;/table&gt;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/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  <a:endParaRPr lang="en-US" dirty="0"/>
          </a:p>
          <a:p>
            <a:pPr lvl="2"/>
            <a:r>
              <a:rPr lang="en-US" dirty="0"/>
              <a:t>Closing tag: &lt;/tr&gt;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  <a:endParaRPr lang="en-US" dirty="0"/>
          </a:p>
          <a:p>
            <a:pPr lvl="2"/>
            <a:r>
              <a:rPr lang="en-US" dirty="0"/>
              <a:t>Closing tag: &lt;/td&gt;</a:t>
            </a:r>
            <a:endParaRPr lang="en-US" dirty="0"/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9844" y="1941784"/>
          <a:ext cx="7215230" cy="352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/>
                <a:gridCol w="1443046"/>
                <a:gridCol w="1443046"/>
                <a:gridCol w="1443046"/>
                <a:gridCol w="1443046"/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</a:t>
                      </a:r>
                      <a:endParaRPr lang="en-US" b="0" dirty="0"/>
                    </a:p>
                  </a:txBody>
                  <a:tcPr anchor="ctr"/>
                </a:tc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</a:t>
                      </a:r>
                      <a:endParaRPr lang="en-US" b="0" dirty="0"/>
                    </a:p>
                  </a:txBody>
                  <a:tcPr anchor="ctr"/>
                </a:tc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</a:t>
                      </a:r>
                      <a:endParaRPr lang="en-US" b="0" dirty="0"/>
                    </a:p>
                  </a:txBody>
                  <a:tcPr anchor="ctr"/>
                </a:tc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</a:t>
                      </a:r>
                      <a:endParaRPr lang="en-US" b="0" dirty="0"/>
                    </a:p>
                  </a:txBody>
                  <a:tcPr anchor="ctr"/>
                </a:tc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</a:t>
                      </a:r>
                      <a:endParaRPr lang="en-US" b="0" dirty="0"/>
                    </a:p>
                  </a:txBody>
                  <a:tcPr anchor="ctr"/>
                </a:tc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0955" y="1295453"/>
            <a:ext cx="15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</a:t>
            </a:r>
            <a:endParaRPr lang="en-US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&lt;tr&gt;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&lt;/tr&gt;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&lt;tr&gt;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&lt;/tr&gt;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&lt;tr&gt;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/>
                <a:gridCol w="1352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  <a:endParaRPr lang="en-US" dirty="0"/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&lt;tr&gt;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/>
                <a:gridCol w="1317500"/>
                <a:gridCol w="1698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  <a:endParaRPr lang="en-US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  <a:endParaRPr lang="en-US" dirty="0"/>
          </a:p>
          <a:p>
            <a:pPr lvl="1"/>
            <a:r>
              <a:rPr lang="en-US" dirty="0"/>
              <a:t>The opening tag for an unordered list is &lt;ul&gt;</a:t>
            </a:r>
            <a:endParaRPr lang="en-US" dirty="0"/>
          </a:p>
          <a:p>
            <a:pPr lvl="1"/>
            <a:r>
              <a:rPr lang="en-US" dirty="0"/>
              <a:t>The closing tag for an unordered list is &lt;/ul&gt;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&lt;ul&gt;				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&lt;/ul&gt;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/>
                <a:gridCol w="914597"/>
                <a:gridCol w="1843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&lt;/tr&gt;</a:t>
            </a:r>
            <a:endParaRPr lang="en-US" sz="18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  <a:endParaRPr lang="en-US" sz="18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/>
                <a:gridCol w="951814"/>
                <a:gridCol w="1882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/>
                <a:gridCol w="979623"/>
                <a:gridCol w="1787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  <a:endParaRPr lang="en-US" sz="2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/>
                <a:gridCol w="1362075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  <a:endParaRPr lang="en-US" sz="2000" dirty="0"/>
          </a:p>
          <a:p>
            <a:r>
              <a:rPr lang="en-US" sz="2000" dirty="0"/>
              <a:t>List type = ordered; list items = [“Duma Key”, “The Long Walk”, “Desperation”, “Maximum Overdrive”]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  <a:endParaRPr lang="en-US" sz="2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5 6 0 B 5 B 7 7 A 8 3 0 F C 4 6 B 2 A E 0 0 B A F 7 D 5 2 A 5 4 "   m a : c o n t e n t T y p e V e r s i o n = " 7 "   m a : c o n t e n t T y p e D e s c r i p t i o n = " C r e a t e   a   n e w   d o c u m e n t . "   m a : c o n t e n t T y p e S c o p e = " "   m a : v e r s i o n I D = " b 4 5 0 5 a f 7 3 8 9 e 3 0 5 5 b f 2 8 6 c 4 7 1 b 4 3 5 a b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f 0 5 8 5 4 9 a d d d a 5 6 9 4 c b d 4 e 3 1 0 9 5 b 4 2 c b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8 c 0 7 c 5 1 2 - 1 f f 3 - 4 4 b d - 8 7 d f - 8 2 e f 9 7 6 e 1 1 2 f " >  
 < x s d : i m p o r t   n a m e s p a c e = " 8 c 0 7 c 5 1 2 - 1 f f 3 - 4 4 b d - 8 7 d f - 8 2 e f 9 7 6 e 1 1 2 f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M e d i a S e r v i c e S e a r c h P r o p e r t i e s "   m i n O c c u r s = " 0 " / >  
 < x s d : e l e m e n t   r e f = " n s 3 : M e d i a S e r v i c e O b j e c t D e t e c t o r V e r s i o n s "   m i n O c c u r s = " 0 " / >  
 < x s d : e l e m e n t   r e f = " n s 3 : M e d i a S e r v i c e A u t o T a g s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c 0 7 c 5 1 2 - 1 f f 3 - 4 4 b d - 8 7 d f - 8 2 e f 9 7 6 e 1 1 2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1 0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1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T a g s "   m a : i n d e x = " 1 2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.xml><?xml version="1.0" encoding="utf-8"?>
<ds:datastoreItem xmlns:ds="http://schemas.openxmlformats.org/officeDocument/2006/customXml" ds:itemID="{F6EBF9CA-45EC-471D-B983-16B33DE4F8F1}">
  <ds:schemaRefs/>
</ds:datastoreItem>
</file>

<file path=customXml/itemProps2.xml><?xml version="1.0" encoding="utf-8"?>
<ds:datastoreItem xmlns:ds="http://schemas.openxmlformats.org/officeDocument/2006/customXml" ds:itemID="{D9C6A28A-FF99-45E2-BD81-1294F493655F}">
  <ds:schemaRefs/>
</ds:datastoreItem>
</file>

<file path=customXml/itemProps3.xml><?xml version="1.0" encoding="utf-8"?>
<ds:datastoreItem xmlns:ds="http://schemas.openxmlformats.org/officeDocument/2006/customXml" ds:itemID="{7B71DD71-ACA1-4082-BE4D-7CA95D1E0DD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42951</Words>
  <Application>WPS Presentation</Application>
  <PresentationFormat>Widescreen</PresentationFormat>
  <Paragraphs>1971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Mr. Gross</cp:lastModifiedBy>
  <cp:revision>14</cp:revision>
  <dcterms:created xsi:type="dcterms:W3CDTF">2023-09-22T20:20:00Z</dcterms:created>
  <dcterms:modified xsi:type="dcterms:W3CDTF">2023-09-24T23:17:39Z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