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A74F-442C-4F66-A6A5-62F952B8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90255-2B1B-4A4C-AC4F-78E293FEA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3B54-3692-44BD-BB3C-ADAF299B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F93E-3986-46C0-A00B-46E50F20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83AE-97C1-4A58-845E-FF8EEB3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62D9-4DD4-41DE-90E4-22930C1A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EDB4B-CCC0-4478-8D4B-76190AC8A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4757-3A19-4BE7-8ACB-69BD3DBE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C7EC-14E3-4730-8A5C-3FE893EC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7DFD-F479-444D-97A8-1D48F42A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F69FD-C78E-4B02-8F08-E94589214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4E8A4-982D-4581-8B56-59D09902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D1A8-23BE-43B2-9358-862E66AD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19B7-B133-4B31-B028-307B75D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87-039C-468F-8F64-E2DEF9A8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DAAA-9AB6-4E76-8644-15ADF0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AF14-AFF1-412E-953A-398F8A20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AE3C-585A-4B1E-9E71-B8B8C3E0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1F8E-D2F4-4AF6-9BB0-7B93D65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8F0B-DC41-463C-8C07-CED1AAC6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B066-A7A5-487D-86D2-3F106846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00D9-813D-4DCF-B759-31077CFC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EE07-D0E7-48A5-83A0-74B5CCD8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4D80-3C09-476A-8BA5-98261176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C213-C770-481F-982F-38C02907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C1ED-7C80-4D22-BEC5-441EEFB9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2C73-1B16-481B-A963-182A34810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EF94-879F-4133-A0A0-E88B01C1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B3CAA-6378-4760-A432-9664AB31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B892-E94D-4190-9F2D-ABA921D3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B02CA-730D-4B7C-B89A-4D780A26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2EC6-EE08-4498-8F54-7A4FF1A5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CE56-5AF4-4E4A-AD25-DDBB8F19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70B71-1AAC-42ED-BA25-BE8965922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392F6-5885-4981-BC8B-37448305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646A-E308-46B7-9AB6-E21F8AF62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2FDF3-D02B-4F14-A3B5-109B7A40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EC869-8E94-4DA5-8869-5FEF83F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7B13B-33BD-4932-86C0-E032218A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5AD-F078-462F-AF06-A4D5B22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0637A-D6A0-4AE6-A0F3-208E8C7F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4FBFF-61A3-4B30-999A-261BCE3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A8AD-D63F-4FCF-8CCE-68344F9A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9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2DFBD-6696-4971-8039-3DD212A3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54023-F146-4A98-80D1-5D2C10EE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9BF8A-CF9A-4C22-B1F0-2FC151B0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351-1FEB-4EE9-8EBB-8D460D7A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EA84-C31A-41D6-92E4-D6A3A54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81A3-DD08-4686-86CA-BE10398B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E66A-CF57-4BBE-A803-A271EB43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40F6C-2654-46E9-9B8D-EBD911C4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C94DD-EDBE-401A-BB65-D8DD264B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0CF8-3613-4A29-A7B6-73211F59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C0BA-0D0B-492C-8105-242F2039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88AF-6C01-4D8C-85F2-727B082A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9EEC-ADF1-498B-86A9-B9AE1D48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1B0C2-7F28-4F9F-80D8-8D1908C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0B11-0BA8-46CF-9752-71AD72E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572CE-959E-400A-9865-3455F66D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7473-4B83-48AD-A4E8-8011A3545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7CA5-C511-435A-A84D-6213511A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C331-5330-499C-A1B9-7840B9D5777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A9B7-963A-4FE1-82BD-D33A753C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D353-8250-4921-A011-028E8E1B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BD52-8629-4BF8-A46C-31B7D2D2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706-A9F8-43B9-809A-58141FAC4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and 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5331A-769F-477D-9316-9ECA4988D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915" cy="4351338"/>
          </a:xfrm>
        </p:spPr>
        <p:txBody>
          <a:bodyPr>
            <a:normAutofit/>
          </a:bodyPr>
          <a:lstStyle/>
          <a:p>
            <a:r>
              <a:rPr lang="en-US" dirty="0"/>
              <a:t>Given a set A and an element x, A contains x if x is in 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{1, 2, 3} 		x = 2		A contains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 = {1, 2, 4}		x = 3		B does not contain 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 -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915" cy="4351338"/>
          </a:xfrm>
        </p:spPr>
        <p:txBody>
          <a:bodyPr>
            <a:normAutofit/>
          </a:bodyPr>
          <a:lstStyle/>
          <a:p>
            <a:r>
              <a:rPr lang="en-US" dirty="0"/>
              <a:t>Given two sets A and B, A is a subset of B if all elements in A are also in 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{1, 2, 3, 4}	B = {1, 2, 3, 4, 5, 6}		A is a subset of B</a:t>
            </a:r>
          </a:p>
          <a:p>
            <a:pPr marL="0" indent="0">
              <a:buNone/>
            </a:pPr>
            <a:r>
              <a:rPr lang="en-US" dirty="0"/>
              <a:t>A = {1, 2, 3, 4}	B = {1, 2, 3}			B is a subset of A</a:t>
            </a:r>
          </a:p>
          <a:p>
            <a:pPr marL="0" indent="0">
              <a:buNone/>
            </a:pPr>
            <a:r>
              <a:rPr lang="en-US" dirty="0"/>
              <a:t>A = {1, 2, 3, 4}	B = {1, 2, 3, 4}		A is a subset of B and </a:t>
            </a:r>
          </a:p>
          <a:p>
            <a:pPr marL="0" indent="0">
              <a:buNone/>
            </a:pPr>
            <a:r>
              <a:rPr lang="en-US" dirty="0"/>
              <a:t>							B is a subset of A</a:t>
            </a:r>
          </a:p>
        </p:txBody>
      </p:sp>
    </p:spTree>
    <p:extLst>
      <p:ext uri="{BB962C8B-B14F-4D97-AF65-F5344CB8AC3E}">
        <p14:creationId xmlns:p14="http://schemas.microsoft.com/office/powerpoint/2010/main" val="18812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 – Strict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915" cy="4351338"/>
          </a:xfrm>
        </p:spPr>
        <p:txBody>
          <a:bodyPr>
            <a:normAutofit/>
          </a:bodyPr>
          <a:lstStyle/>
          <a:p>
            <a:r>
              <a:rPr lang="en-US" dirty="0"/>
              <a:t>Given two sets A and B, A is a strict subset of B if A is a subset of B and B contains elements not in 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{1, 2, 3, 4}	B = {1, 2, 3, 4, 5, 6}		A is a strict subset of B</a:t>
            </a:r>
          </a:p>
          <a:p>
            <a:pPr marL="0" indent="0">
              <a:buNone/>
            </a:pPr>
            <a:r>
              <a:rPr lang="en-US" dirty="0"/>
              <a:t>A = {1, 2, 3, 4}	B = {1, 2, 3}			B is a strict subset of A</a:t>
            </a:r>
          </a:p>
          <a:p>
            <a:pPr marL="0" indent="0">
              <a:buNone/>
            </a:pPr>
            <a:r>
              <a:rPr lang="en-US" dirty="0"/>
              <a:t>A = {1, 2, 3, 4}	B = {1, 2, 3, 4}		A is a subset of B but</a:t>
            </a:r>
          </a:p>
          <a:p>
            <a:pPr marL="0" indent="0">
              <a:buNone/>
            </a:pPr>
            <a:r>
              <a:rPr lang="en-US" dirty="0"/>
              <a:t>							not a strict subset</a:t>
            </a:r>
          </a:p>
        </p:txBody>
      </p:sp>
    </p:spTree>
    <p:extLst>
      <p:ext uri="{BB962C8B-B14F-4D97-AF65-F5344CB8AC3E}">
        <p14:creationId xmlns:p14="http://schemas.microsoft.com/office/powerpoint/2010/main" val="6723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set </a:t>
            </a:r>
            <a:r>
              <a:rPr lang="en-US" dirty="0"/>
              <a:t>of numbers is a collection of numbers called elements</a:t>
            </a:r>
          </a:p>
          <a:p>
            <a:pPr lvl="1"/>
            <a:r>
              <a:rPr lang="en-US" dirty="0"/>
              <a:t>Finite or Infinite</a:t>
            </a:r>
          </a:p>
          <a:p>
            <a:r>
              <a:rPr lang="en-US" dirty="0"/>
              <a:t>Elements exist only once in a set</a:t>
            </a:r>
          </a:p>
          <a:p>
            <a:pPr lvl="1"/>
            <a:r>
              <a:rPr lang="en-US" dirty="0"/>
              <a:t>A = {1,2,2,1,3} = {1, 2, 2, 2, 2, 2, 3} = {1, 2, 3}</a:t>
            </a:r>
          </a:p>
          <a:p>
            <a:r>
              <a:rPr lang="en-US" dirty="0"/>
              <a:t>Common Sets: Natural Numbers, Integers, Rationals, Irrationals,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5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9FFC-A287-4D23-8148-6A689DE4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Roster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FC5E-9DDB-4669-8C3E-9F56D452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Roster Notation </a:t>
            </a:r>
            <a:r>
              <a:rPr lang="en-US" dirty="0"/>
              <a:t>shows the numbers in a set</a:t>
            </a:r>
          </a:p>
          <a:p>
            <a:pPr lvl="1"/>
            <a:r>
              <a:rPr lang="en-US" dirty="0"/>
              <a:t>Ex. A = {1,2,3,4,5}	B = {-2, 0, 2} 		C = {-823, -91, -6, 21, 192321}</a:t>
            </a:r>
          </a:p>
        </p:txBody>
      </p:sp>
    </p:spTree>
    <p:extLst>
      <p:ext uri="{BB962C8B-B14F-4D97-AF65-F5344CB8AC3E}">
        <p14:creationId xmlns:p14="http://schemas.microsoft.com/office/powerpoint/2010/main" val="415145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393B-EECE-4027-9F4D-9D11E9DC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E616-0F8F-4BFA-B936-6E9EBCE0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Builder Notation</a:t>
            </a:r>
            <a:r>
              <a:rPr lang="en-US" dirty="0"/>
              <a:t> describes how to construct a set from a rule</a:t>
            </a:r>
          </a:p>
          <a:p>
            <a:pPr lvl="1"/>
            <a:r>
              <a:rPr lang="en-US" dirty="0"/>
              <a:t>Ex. A = {all even integers}			A = {… -6, -4, -2, 0, 2, 4, 6, …}</a:t>
            </a:r>
          </a:p>
          <a:p>
            <a:pPr lvl="1"/>
            <a:r>
              <a:rPr lang="en-US" dirty="0"/>
              <a:t>Ex. B = {all integers greater than three}		B = {4, 5, 6, 7, 8, 9, 10, …}</a:t>
            </a:r>
          </a:p>
          <a:p>
            <a:pPr lvl="1"/>
            <a:r>
              <a:rPr lang="en-US" dirty="0"/>
              <a:t>Ex. C = {all natural numbers less than 5}	C = {0, 1, 2, 3, 4}</a:t>
            </a:r>
          </a:p>
        </p:txBody>
      </p:sp>
    </p:spTree>
    <p:extLst>
      <p:ext uri="{BB962C8B-B14F-4D97-AF65-F5344CB8AC3E}">
        <p14:creationId xmlns:p14="http://schemas.microsoft.com/office/powerpoint/2010/main" val="5040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sets A and B are equal if every element in A is also in B, and every element in B is also in 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= {1, 2, 3}		B = {1, 2, 3}</a:t>
            </a:r>
          </a:p>
          <a:p>
            <a:pPr marL="0" indent="0">
              <a:buNone/>
            </a:pPr>
            <a:r>
              <a:rPr lang="en-US" dirty="0"/>
              <a:t>In this case, sets A and B are equal</a:t>
            </a:r>
          </a:p>
          <a:p>
            <a:endParaRPr lang="en-US" dirty="0"/>
          </a:p>
          <a:p>
            <a:r>
              <a:rPr lang="en-US" dirty="0"/>
              <a:t>A = {1, 2, 3, 4}		B = {1, 2, 4}</a:t>
            </a:r>
          </a:p>
          <a:p>
            <a:pPr marL="0" indent="0">
              <a:buNone/>
            </a:pPr>
            <a:r>
              <a:rPr lang="en-US" dirty="0"/>
              <a:t>In this case, sets A and B are not equal as 3 is not in B and 4 is not in A</a:t>
            </a:r>
          </a:p>
        </p:txBody>
      </p:sp>
    </p:spTree>
    <p:extLst>
      <p:ext uri="{BB962C8B-B14F-4D97-AF65-F5344CB8AC3E}">
        <p14:creationId xmlns:p14="http://schemas.microsoft.com/office/powerpoint/2010/main" val="43200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cardinality of A, denoted |A|, is the number of elements in A</a:t>
            </a:r>
          </a:p>
          <a:p>
            <a:r>
              <a:rPr lang="en-US" dirty="0"/>
              <a:t>A = {1, 2, 3}  		|A| = 3</a:t>
            </a:r>
          </a:p>
          <a:p>
            <a:r>
              <a:rPr lang="en-US" dirty="0"/>
              <a:t>B = {-1, 0, 1, 3, 18}	|B| = 5</a:t>
            </a:r>
          </a:p>
          <a:p>
            <a:r>
              <a:rPr lang="en-US" dirty="0"/>
              <a:t>C = { }			|C| =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a set contains 0 elements, it is called the </a:t>
            </a:r>
            <a:r>
              <a:rPr lang="en-US" b="1" dirty="0"/>
              <a:t>empty set</a:t>
            </a:r>
          </a:p>
        </p:txBody>
      </p:sp>
    </p:spTree>
    <p:extLst>
      <p:ext uri="{BB962C8B-B14F-4D97-AF65-F5344CB8AC3E}">
        <p14:creationId xmlns:p14="http://schemas.microsoft.com/office/powerpoint/2010/main" val="412057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-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sets A and B, the intersection of A and B is the set containing all elements that are in both A and B</a:t>
            </a:r>
          </a:p>
          <a:p>
            <a:endParaRPr lang="en-US" dirty="0"/>
          </a:p>
          <a:p>
            <a:r>
              <a:rPr lang="en-US" dirty="0"/>
              <a:t>A = {1, 2, 3} 	B = {2, 4, 6} 		A intersect B = {2}</a:t>
            </a:r>
          </a:p>
          <a:p>
            <a:endParaRPr lang="en-US" dirty="0"/>
          </a:p>
          <a:p>
            <a:r>
              <a:rPr lang="en-US" dirty="0"/>
              <a:t>A = {1, 2, 3}	B = {4, 5, 6}		A intersect B = { }</a:t>
            </a:r>
          </a:p>
        </p:txBody>
      </p:sp>
    </p:spTree>
    <p:extLst>
      <p:ext uri="{BB962C8B-B14F-4D97-AF65-F5344CB8AC3E}">
        <p14:creationId xmlns:p14="http://schemas.microsoft.com/office/powerpoint/2010/main" val="47560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-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sets A and B, the union of A and B is the set containing all elements that are only in A, only in B, or in both A and 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= {1, 2, 3} 	B = {2, 4, 6} 		A union B = {1, 2, 3, 4, 6}</a:t>
            </a:r>
          </a:p>
          <a:p>
            <a:endParaRPr lang="en-US" dirty="0"/>
          </a:p>
          <a:p>
            <a:r>
              <a:rPr lang="en-US" dirty="0"/>
              <a:t>A = {1, 2, 3}	B = {4, 5, 6}		A union B =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274043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B2E-A65D-4265-A3ED-07D1FA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-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C3B0-3267-4B44-BA3A-627EABD1E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915" cy="4351338"/>
          </a:xfrm>
        </p:spPr>
        <p:txBody>
          <a:bodyPr>
            <a:normAutofit/>
          </a:bodyPr>
          <a:lstStyle/>
          <a:p>
            <a:r>
              <a:rPr lang="en-US" dirty="0"/>
              <a:t>Given two sets A and B, the difference of A and B is the set containing all elements that are in A that are not also in 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= {1, 2, 3} 	B = {2, 4, 6} 		A diff B = {1, 3}</a:t>
            </a:r>
          </a:p>
          <a:p>
            <a:endParaRPr lang="en-US" dirty="0"/>
          </a:p>
          <a:p>
            <a:r>
              <a:rPr lang="en-US" dirty="0"/>
              <a:t>A = {1, 2, 3}	B = {4, 5, 6}		A diff B = {1, 2, 3}</a:t>
            </a:r>
          </a:p>
          <a:p>
            <a:endParaRPr lang="en-US" dirty="0"/>
          </a:p>
          <a:p>
            <a:r>
              <a:rPr lang="en-US" dirty="0"/>
              <a:t>Two sets A and B are disjoint if A diff B and B diff A equal the empty set</a:t>
            </a:r>
          </a:p>
        </p:txBody>
      </p:sp>
    </p:spTree>
    <p:extLst>
      <p:ext uri="{BB962C8B-B14F-4D97-AF65-F5344CB8AC3E}">
        <p14:creationId xmlns:p14="http://schemas.microsoft.com/office/powerpoint/2010/main" val="10299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11" ma:contentTypeDescription="Create a new document." ma:contentTypeScope="" ma:versionID="62f34cf8c482820f63eb16df3e12431b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04224bf05d0ae9261ba132ba21b59b37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B572F-08AC-47FB-9304-1B906CB081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DCF71E-8DC9-4EE2-9FB1-16ADDEC8D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32B83-D3E8-4D37-90CC-0F225C3BC9F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1048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Sets and Set Operations</vt:lpstr>
      <vt:lpstr>Sets</vt:lpstr>
      <vt:lpstr>Roster Notation</vt:lpstr>
      <vt:lpstr>Set Builder Notation</vt:lpstr>
      <vt:lpstr>Set Equality</vt:lpstr>
      <vt:lpstr>Set Cardinality</vt:lpstr>
      <vt:lpstr>Set Operators - Intersection</vt:lpstr>
      <vt:lpstr>Set Operators - Union</vt:lpstr>
      <vt:lpstr>Set Operators - Difference</vt:lpstr>
      <vt:lpstr>Set Containment</vt:lpstr>
      <vt:lpstr>Set Relations - Subset</vt:lpstr>
      <vt:lpstr>Set Relations – Strict Subset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Set Operations</dc:title>
  <dc:creator>Joshua Gross</dc:creator>
  <cp:lastModifiedBy>Joshua Gross</cp:lastModifiedBy>
  <cp:revision>8</cp:revision>
  <dcterms:created xsi:type="dcterms:W3CDTF">2024-01-03T13:04:03Z</dcterms:created>
  <dcterms:modified xsi:type="dcterms:W3CDTF">2024-01-03T14:21:52Z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