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92" r:id="rId20"/>
    <p:sldId id="289" r:id="rId21"/>
    <p:sldId id="290" r:id="rId22"/>
    <p:sldId id="288" r:id="rId23"/>
    <p:sldId id="293" r:id="rId24"/>
    <p:sldId id="294" r:id="rId25"/>
    <p:sldId id="295" r:id="rId26"/>
    <p:sldId id="297" r:id="rId27"/>
    <p:sldId id="296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9" r:id="rId49"/>
    <p:sldId id="320" r:id="rId50"/>
    <p:sldId id="321" r:id="rId51"/>
    <p:sldId id="322" r:id="rId52"/>
    <p:sldId id="323" r:id="rId53"/>
    <p:sldId id="324" r:id="rId54"/>
    <p:sldId id="325" r:id="rId55"/>
    <p:sldId id="326" r:id="rId56"/>
    <p:sldId id="327" r:id="rId57"/>
    <p:sldId id="328" r:id="rId58"/>
    <p:sldId id="329" r:id="rId59"/>
    <p:sldId id="330" r:id="rId60"/>
    <p:sldId id="331" r:id="rId61"/>
    <p:sldId id="332" r:id="rId62"/>
    <p:sldId id="333" r:id="rId63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35" autoAdjust="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microsoft.com/office/2016/11/relationships/changesInfo" Target="changesInfos/changesInfo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Gross" userId="7bb6a70e-9d37-46e4-96de-748557707bd0" providerId="ADAL" clId="{C93E949C-B07A-44E3-8F7B-B2BCA3D172D8}"/>
    <pc:docChg chg="custSel addSld modSld">
      <pc:chgData name="Joshua Gross" userId="7bb6a70e-9d37-46e4-96de-748557707bd0" providerId="ADAL" clId="{C93E949C-B07A-44E3-8F7B-B2BCA3D172D8}" dt="2023-08-23T13:12:39.976" v="1004" actId="20577"/>
      <pc:docMkLst>
        <pc:docMk/>
      </pc:docMkLst>
      <pc:sldChg chg="addSp modSp">
        <pc:chgData name="Joshua Gross" userId="7bb6a70e-9d37-46e4-96de-748557707bd0" providerId="ADAL" clId="{C93E949C-B07A-44E3-8F7B-B2BCA3D172D8}" dt="2023-08-23T13:04:01.459" v="30" actId="20577"/>
        <pc:sldMkLst>
          <pc:docMk/>
          <pc:sldMk cId="1312745512" sldId="321"/>
        </pc:sldMkLst>
        <pc:spChg chg="mod">
          <ac:chgData name="Joshua Gross" userId="7bb6a70e-9d37-46e4-96de-748557707bd0" providerId="ADAL" clId="{C93E949C-B07A-44E3-8F7B-B2BCA3D172D8}" dt="2023-08-23T13:03:43.819" v="19" actId="20577"/>
          <ac:spMkLst>
            <pc:docMk/>
            <pc:sldMk cId="1312745512" sldId="321"/>
            <ac:spMk id="129" creationId="{00000000-0000-0000-0000-000000000000}"/>
          </ac:spMkLst>
        </pc:spChg>
        <pc:graphicFrameChg chg="add mod modGraphic">
          <ac:chgData name="Joshua Gross" userId="7bb6a70e-9d37-46e4-96de-748557707bd0" providerId="ADAL" clId="{C93E949C-B07A-44E3-8F7B-B2BCA3D172D8}" dt="2023-08-23T13:04:01.459" v="30" actId="20577"/>
          <ac:graphicFrameMkLst>
            <pc:docMk/>
            <pc:sldMk cId="1312745512" sldId="321"/>
            <ac:graphicFrameMk id="2" creationId="{07EDE641-2CCE-4813-A9D5-1CE49B573743}"/>
          </ac:graphicFrameMkLst>
        </pc:graphicFrameChg>
      </pc:sldChg>
      <pc:sldChg chg="delSp modSp add">
        <pc:chgData name="Joshua Gross" userId="7bb6a70e-9d37-46e4-96de-748557707bd0" providerId="ADAL" clId="{C93E949C-B07A-44E3-8F7B-B2BCA3D172D8}" dt="2023-08-23T13:05:12.779" v="244" actId="20577"/>
        <pc:sldMkLst>
          <pc:docMk/>
          <pc:sldMk cId="1626203688" sldId="322"/>
        </pc:sldMkLst>
        <pc:spChg chg="mod">
          <ac:chgData name="Joshua Gross" userId="7bb6a70e-9d37-46e4-96de-748557707bd0" providerId="ADAL" clId="{C93E949C-B07A-44E3-8F7B-B2BCA3D172D8}" dt="2023-08-23T13:05:12.779" v="244" actId="20577"/>
          <ac:spMkLst>
            <pc:docMk/>
            <pc:sldMk cId="1626203688" sldId="322"/>
            <ac:spMk id="129" creationId="{00000000-0000-0000-0000-000000000000}"/>
          </ac:spMkLst>
        </pc:spChg>
        <pc:graphicFrameChg chg="del">
          <ac:chgData name="Joshua Gross" userId="7bb6a70e-9d37-46e4-96de-748557707bd0" providerId="ADAL" clId="{C93E949C-B07A-44E3-8F7B-B2BCA3D172D8}" dt="2023-08-23T13:04:09.203" v="32" actId="478"/>
          <ac:graphicFrameMkLst>
            <pc:docMk/>
            <pc:sldMk cId="1626203688" sldId="322"/>
            <ac:graphicFrameMk id="2" creationId="{07EDE641-2CCE-4813-A9D5-1CE49B573743}"/>
          </ac:graphicFrameMkLst>
        </pc:graphicFrameChg>
      </pc:sldChg>
      <pc:sldChg chg="modSp add">
        <pc:chgData name="Joshua Gross" userId="7bb6a70e-9d37-46e4-96de-748557707bd0" providerId="ADAL" clId="{C93E949C-B07A-44E3-8F7B-B2BCA3D172D8}" dt="2023-08-23T13:06:10.937" v="460" actId="20577"/>
        <pc:sldMkLst>
          <pc:docMk/>
          <pc:sldMk cId="2837949777" sldId="323"/>
        </pc:sldMkLst>
        <pc:spChg chg="mod">
          <ac:chgData name="Joshua Gross" userId="7bb6a70e-9d37-46e4-96de-748557707bd0" providerId="ADAL" clId="{C93E949C-B07A-44E3-8F7B-B2BCA3D172D8}" dt="2023-08-23T13:06:10.937" v="460" actId="20577"/>
          <ac:spMkLst>
            <pc:docMk/>
            <pc:sldMk cId="2837949777" sldId="323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3T13:06:27.178" v="512" actId="20577"/>
        <pc:sldMkLst>
          <pc:docMk/>
          <pc:sldMk cId="2050315867" sldId="324"/>
        </pc:sldMkLst>
        <pc:spChg chg="mod">
          <ac:chgData name="Joshua Gross" userId="7bb6a70e-9d37-46e4-96de-748557707bd0" providerId="ADAL" clId="{C93E949C-B07A-44E3-8F7B-B2BCA3D172D8}" dt="2023-08-23T13:06:27.178" v="512" actId="20577"/>
          <ac:spMkLst>
            <pc:docMk/>
            <pc:sldMk cId="2050315867" sldId="324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3T13:06:55.507" v="631" actId="20577"/>
        <pc:sldMkLst>
          <pc:docMk/>
          <pc:sldMk cId="725641330" sldId="325"/>
        </pc:sldMkLst>
        <pc:spChg chg="mod">
          <ac:chgData name="Joshua Gross" userId="7bb6a70e-9d37-46e4-96de-748557707bd0" providerId="ADAL" clId="{C93E949C-B07A-44E3-8F7B-B2BCA3D172D8}" dt="2023-08-23T13:06:55.507" v="631" actId="20577"/>
          <ac:spMkLst>
            <pc:docMk/>
            <pc:sldMk cId="725641330" sldId="325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3T13:07:49.338" v="755" actId="20577"/>
        <pc:sldMkLst>
          <pc:docMk/>
          <pc:sldMk cId="1183966541" sldId="326"/>
        </pc:sldMkLst>
        <pc:spChg chg="mod">
          <ac:chgData name="Joshua Gross" userId="7bb6a70e-9d37-46e4-96de-748557707bd0" providerId="ADAL" clId="{C93E949C-B07A-44E3-8F7B-B2BCA3D172D8}" dt="2023-08-23T13:07:49.338" v="755" actId="20577"/>
          <ac:spMkLst>
            <pc:docMk/>
            <pc:sldMk cId="1183966541" sldId="326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3T13:07:52.746" v="756" actId="20577"/>
        <pc:sldMkLst>
          <pc:docMk/>
          <pc:sldMk cId="1744182384" sldId="327"/>
        </pc:sldMkLst>
        <pc:spChg chg="mod">
          <ac:chgData name="Joshua Gross" userId="7bb6a70e-9d37-46e4-96de-748557707bd0" providerId="ADAL" clId="{C93E949C-B07A-44E3-8F7B-B2BCA3D172D8}" dt="2023-08-23T13:07:52.746" v="756" actId="20577"/>
          <ac:spMkLst>
            <pc:docMk/>
            <pc:sldMk cId="1744182384" sldId="327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3T13:08:01.370" v="776" actId="20577"/>
        <pc:sldMkLst>
          <pc:docMk/>
          <pc:sldMk cId="3318706264" sldId="328"/>
        </pc:sldMkLst>
        <pc:spChg chg="mod">
          <ac:chgData name="Joshua Gross" userId="7bb6a70e-9d37-46e4-96de-748557707bd0" providerId="ADAL" clId="{C93E949C-B07A-44E3-8F7B-B2BCA3D172D8}" dt="2023-08-23T13:08:01.370" v="776" actId="20577"/>
          <ac:spMkLst>
            <pc:docMk/>
            <pc:sldMk cId="3318706264" sldId="328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3T13:08:28.914" v="795" actId="20577"/>
        <pc:sldMkLst>
          <pc:docMk/>
          <pc:sldMk cId="3384979219" sldId="329"/>
        </pc:sldMkLst>
        <pc:spChg chg="mod">
          <ac:chgData name="Joshua Gross" userId="7bb6a70e-9d37-46e4-96de-748557707bd0" providerId="ADAL" clId="{C93E949C-B07A-44E3-8F7B-B2BCA3D172D8}" dt="2023-08-23T13:08:28.914" v="795" actId="20577"/>
          <ac:spMkLst>
            <pc:docMk/>
            <pc:sldMk cId="3384979219" sldId="329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3T13:08:31.833" v="799" actId="20577"/>
        <pc:sldMkLst>
          <pc:docMk/>
          <pc:sldMk cId="2032415397" sldId="330"/>
        </pc:sldMkLst>
        <pc:spChg chg="mod">
          <ac:chgData name="Joshua Gross" userId="7bb6a70e-9d37-46e4-96de-748557707bd0" providerId="ADAL" clId="{C93E949C-B07A-44E3-8F7B-B2BCA3D172D8}" dt="2023-08-23T13:08:31.833" v="799" actId="20577"/>
          <ac:spMkLst>
            <pc:docMk/>
            <pc:sldMk cId="2032415397" sldId="330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3T13:10:14.346" v="871" actId="20577"/>
        <pc:sldMkLst>
          <pc:docMk/>
          <pc:sldMk cId="2052406797" sldId="331"/>
        </pc:sldMkLst>
        <pc:spChg chg="mod">
          <ac:chgData name="Joshua Gross" userId="7bb6a70e-9d37-46e4-96de-748557707bd0" providerId="ADAL" clId="{C93E949C-B07A-44E3-8F7B-B2BCA3D172D8}" dt="2023-08-23T13:10:14.346" v="871" actId="20577"/>
          <ac:spMkLst>
            <pc:docMk/>
            <pc:sldMk cId="2052406797" sldId="331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3T13:10:38.161" v="896" actId="20577"/>
        <pc:sldMkLst>
          <pc:docMk/>
          <pc:sldMk cId="3379362684" sldId="332"/>
        </pc:sldMkLst>
        <pc:spChg chg="mod">
          <ac:chgData name="Joshua Gross" userId="7bb6a70e-9d37-46e4-96de-748557707bd0" providerId="ADAL" clId="{C93E949C-B07A-44E3-8F7B-B2BCA3D172D8}" dt="2023-08-23T13:10:38.161" v="896" actId="20577"/>
          <ac:spMkLst>
            <pc:docMk/>
            <pc:sldMk cId="3379362684" sldId="332"/>
            <ac:spMk id="129" creationId="{00000000-0000-0000-0000-000000000000}"/>
          </ac:spMkLst>
        </pc:spChg>
      </pc:sldChg>
      <pc:sldChg chg="addSp modSp add">
        <pc:chgData name="Joshua Gross" userId="7bb6a70e-9d37-46e4-96de-748557707bd0" providerId="ADAL" clId="{C93E949C-B07A-44E3-8F7B-B2BCA3D172D8}" dt="2023-08-23T13:12:39.976" v="1004" actId="20577"/>
        <pc:sldMkLst>
          <pc:docMk/>
          <pc:sldMk cId="749834321" sldId="333"/>
        </pc:sldMkLst>
        <pc:spChg chg="mod">
          <ac:chgData name="Joshua Gross" userId="7bb6a70e-9d37-46e4-96de-748557707bd0" providerId="ADAL" clId="{C93E949C-B07A-44E3-8F7B-B2BCA3D172D8}" dt="2023-08-23T13:11:43.794" v="972" actId="20577"/>
          <ac:spMkLst>
            <pc:docMk/>
            <pc:sldMk cId="749834321" sldId="333"/>
            <ac:spMk id="129" creationId="{00000000-0000-0000-0000-000000000000}"/>
          </ac:spMkLst>
        </pc:spChg>
        <pc:graphicFrameChg chg="add mod modGraphic">
          <ac:chgData name="Joshua Gross" userId="7bb6a70e-9d37-46e4-96de-748557707bd0" providerId="ADAL" clId="{C93E949C-B07A-44E3-8F7B-B2BCA3D172D8}" dt="2023-08-23T13:12:39.976" v="1004" actId="20577"/>
          <ac:graphicFrameMkLst>
            <pc:docMk/>
            <pc:sldMk cId="749834321" sldId="333"/>
            <ac:graphicFrameMk id="2" creationId="{2EEAC070-88BB-4228-97CB-C0B46B140214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F836357-66E0-44F1-A084-976807EC1E7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F07C24D-C498-47B2-BEDA-317AE03E60C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F10DC2D-9CA9-4052-9932-68F018163686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35D324B-3310-4DCF-9382-C83A1C8F433A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C1B9611-44FE-4243-95EC-46AA78A9DAD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1156216-52FE-44B1-9C2C-317C95527D7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866526E-0063-4021-9DA8-F33E6E1DCCF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4A40317-EF9D-4C98-AE44-255B36B3224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E51EF4F-DD2D-45D4-8A12-ABBAD92D282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EBC59DA-A76A-43EB-BAA8-5116F0BF852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3A2D3C1-EB6B-4845-AB56-D19500E0A51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C7978D9-F8DC-4DDF-B866-6027236C38D8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D0EE46E-E544-44A4-A071-6C5DDBB3897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E9C4814-5A2A-48B6-8EDE-E8D929963F2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2962AD5-A717-493D-96D1-4328BADEDB8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2CF45E5-E03E-4A29-AFBF-1E5F4F4EA3B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41982AE-0A61-4C45-9AF8-FF2E5A174EC3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AC21B9A-045C-43C9-8481-E7E034BE5E3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646203C-FA54-4A6C-9AFD-E85B877B01E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D905F8D-FC64-4B92-BFA7-90EE58050C8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1602421-67FE-4B7A-AC45-0B81E5077CE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C0D33FF-D2F9-4CC3-B356-C470E8388C3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B13F985-1F0F-41C2-A324-B649D1336E4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02DE2C0-3960-44EA-80C4-128E8083F1D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 algn="ctr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BEDB78B-DB26-4E71-8205-55E4288F0019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Edit Master text styles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9DD6A18-9D9D-4361-A794-A929C48BF2D8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 algn="ctr">
              <a:lnSpc>
                <a:spcPct val="90000"/>
              </a:lnSpc>
              <a:buNone/>
            </a:pPr>
            <a:r>
              <a:rPr lang="en-US" sz="6000" b="0" strike="noStrike" spc="-1" dirty="0">
                <a:solidFill>
                  <a:srgbClr val="000000"/>
                </a:solidFill>
                <a:latin typeface="Calibri Light"/>
              </a:rPr>
              <a:t>Lecture 2</a:t>
            </a:r>
            <a:endParaRPr lang="en-US" sz="6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Binary, Logic, and Logical Operators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Binary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b="1" strike="noStrike" spc="-1" dirty="0">
                <a:solidFill>
                  <a:srgbClr val="000000"/>
                </a:solidFill>
                <a:latin typeface="Calibri"/>
              </a:rPr>
              <a:t>Everything </a:t>
            </a:r>
            <a:r>
              <a:rPr lang="en-US" strike="noStrike" spc="-1" dirty="0">
                <a:solidFill>
                  <a:srgbClr val="000000"/>
                </a:solidFill>
                <a:latin typeface="Calibri"/>
              </a:rPr>
              <a:t>on a computer simplifies to 0’s and 1’s – a binary system</a:t>
            </a:r>
          </a:p>
        </p:txBody>
      </p:sp>
    </p:spTree>
    <p:extLst>
      <p:ext uri="{BB962C8B-B14F-4D97-AF65-F5344CB8AC3E}">
        <p14:creationId xmlns:p14="http://schemas.microsoft.com/office/powerpoint/2010/main" val="4007486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Binary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b="1" strike="noStrike" spc="-1" dirty="0">
                <a:solidFill>
                  <a:srgbClr val="000000"/>
                </a:solidFill>
                <a:latin typeface="Calibri"/>
              </a:rPr>
              <a:t>Everything </a:t>
            </a:r>
            <a:r>
              <a:rPr lang="en-US" strike="noStrike" spc="-1" dirty="0">
                <a:solidFill>
                  <a:srgbClr val="000000"/>
                </a:solidFill>
                <a:latin typeface="Calibri"/>
              </a:rPr>
              <a:t>on a computer simplifies to 0’s and 1’s – a binary system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trike="noStrike" spc="-1" dirty="0">
                <a:solidFill>
                  <a:srgbClr val="000000"/>
                </a:solidFill>
                <a:latin typeface="Calibri"/>
              </a:rPr>
              <a:t>Recall other binary systems and how 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their values can be interpreted:</a:t>
            </a:r>
            <a:endParaRPr lang="en-US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6173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Binary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b="1" strike="noStrike" spc="-1" dirty="0">
                <a:solidFill>
                  <a:srgbClr val="000000"/>
                </a:solidFill>
                <a:latin typeface="Calibri"/>
              </a:rPr>
              <a:t>Everything </a:t>
            </a:r>
            <a:r>
              <a:rPr lang="en-US" strike="noStrike" spc="-1" dirty="0">
                <a:solidFill>
                  <a:srgbClr val="000000"/>
                </a:solidFill>
                <a:latin typeface="Calibri"/>
              </a:rPr>
              <a:t>on a computer simplifies to 0’s and 1’s – a binary system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trike="noStrike" spc="-1" dirty="0">
                <a:solidFill>
                  <a:srgbClr val="000000"/>
                </a:solidFill>
                <a:latin typeface="Calibri"/>
              </a:rPr>
              <a:t>Recall other binary systems and how 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their values can be interpreted: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trike="noStrike" spc="-1" dirty="0">
                <a:solidFill>
                  <a:srgbClr val="000000"/>
                </a:solidFill>
                <a:latin typeface="Calibri"/>
              </a:rPr>
              <a:t>Flip a coin – 0 is tails, 1 is heads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9486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Binary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b="1" strike="noStrike" spc="-1" dirty="0">
                <a:solidFill>
                  <a:srgbClr val="000000"/>
                </a:solidFill>
                <a:latin typeface="Calibri"/>
              </a:rPr>
              <a:t>Everything </a:t>
            </a:r>
            <a:r>
              <a:rPr lang="en-US" strike="noStrike" spc="-1" dirty="0">
                <a:solidFill>
                  <a:srgbClr val="000000"/>
                </a:solidFill>
                <a:latin typeface="Calibri"/>
              </a:rPr>
              <a:t>on a computer simplifies to 0’s and 1’s – a binary system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trike="noStrike" spc="-1" dirty="0">
                <a:solidFill>
                  <a:srgbClr val="000000"/>
                </a:solidFill>
                <a:latin typeface="Calibri"/>
              </a:rPr>
              <a:t>Recall other binary systems and how 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their values can be interpreted: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trike="noStrike" spc="-1" dirty="0">
                <a:solidFill>
                  <a:srgbClr val="000000"/>
                </a:solidFill>
                <a:latin typeface="Calibri"/>
              </a:rPr>
              <a:t>Flip a coin – 0 is tails, 1 is heads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Light switch – 0 is off, 1 is on</a:t>
            </a:r>
            <a:endParaRPr lang="en-US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701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Binary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b="1" strike="noStrike" spc="-1" dirty="0">
                <a:solidFill>
                  <a:srgbClr val="000000"/>
                </a:solidFill>
                <a:latin typeface="Calibri"/>
              </a:rPr>
              <a:t>Everything </a:t>
            </a:r>
            <a:r>
              <a:rPr lang="en-US" strike="noStrike" spc="-1" dirty="0">
                <a:solidFill>
                  <a:srgbClr val="000000"/>
                </a:solidFill>
                <a:latin typeface="Calibri"/>
              </a:rPr>
              <a:t>on a computer simplifies to 0’s and 1’s – a binary system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trike="noStrike" spc="-1" dirty="0">
                <a:solidFill>
                  <a:srgbClr val="000000"/>
                </a:solidFill>
                <a:latin typeface="Calibri"/>
              </a:rPr>
              <a:t>Recall other binary systems and how 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their values can be interpreted: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trike="noStrike" spc="-1" dirty="0">
                <a:solidFill>
                  <a:srgbClr val="000000"/>
                </a:solidFill>
                <a:latin typeface="Calibri"/>
              </a:rPr>
              <a:t>Flip a coin – 0 is tails, 1 is heads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Light switch – 0 is off, 1 is on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trike="noStrike" spc="-1" dirty="0">
                <a:solidFill>
                  <a:srgbClr val="000000"/>
                </a:solidFill>
                <a:latin typeface="Calibri"/>
              </a:rPr>
              <a:t>Clicker pen – 0 is nib in, 1 is nib out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3320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Binary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Recall other binary systems and how their values can be interpreted: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Flip a coin – 0 is tails, 1 is heads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Light switch – 0 is off, 1 is on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Clicker pen – 0 is nib in, 1 is nib out</a:t>
            </a:r>
            <a:endParaRPr lang="en-US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trike="noStrike" spc="-1" dirty="0">
                <a:solidFill>
                  <a:srgbClr val="000000"/>
                </a:solidFill>
                <a:latin typeface="Calibri"/>
              </a:rPr>
              <a:t>What if you want to represent the act of flipping heads, turning off the light, and being able to write with a clicker pen?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3924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Binary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Recall other binary systems and how their values can be interpreted: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Flip a coin – 0 is tails, 1 is heads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Light switch – 0 is off, 1 is on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Clicker pen – 0 is nib in, 1 is nib out</a:t>
            </a:r>
            <a:endParaRPr lang="en-US" sz="200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trike="noStrike" spc="-1" dirty="0">
                <a:solidFill>
                  <a:srgbClr val="000000"/>
                </a:solidFill>
                <a:latin typeface="Calibri"/>
              </a:rPr>
              <a:t>What if you want to represent the act of flipping heads, turning off the light, and being able to write with a clicker pen?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trike="noStrike" spc="-1" dirty="0">
                <a:solidFill>
                  <a:srgbClr val="000000"/>
                </a:solidFill>
                <a:latin typeface="Calibri"/>
              </a:rPr>
              <a:t>Natural language answer: </a:t>
            </a:r>
          </a:p>
          <a:p>
            <a:pPr marL="1143000" lvl="1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Flip a coin and land on heads</a:t>
            </a:r>
          </a:p>
          <a:p>
            <a:pPr marL="1143000" lvl="1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 sz="2000" strike="noStrike" spc="-1" dirty="0">
                <a:solidFill>
                  <a:srgbClr val="000000"/>
                </a:solidFill>
                <a:latin typeface="Calibri"/>
              </a:rPr>
              <a:t>Turn off the light</a:t>
            </a:r>
          </a:p>
          <a:p>
            <a:pPr marL="1143000" lvl="1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Click out the nib</a:t>
            </a:r>
            <a:endParaRPr lang="en-US" sz="200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8609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Binary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Recall other binary systems and how their values can be interpreted: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Flip a coin – 0 is tails, 1 is heads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Light switch – 0 is off, 1 is on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Clicker pen – 0 is nib in, 1 is nib out</a:t>
            </a:r>
            <a:endParaRPr lang="en-US" sz="200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trike="noStrike" spc="-1" dirty="0">
                <a:solidFill>
                  <a:srgbClr val="000000"/>
                </a:solidFill>
                <a:latin typeface="Calibri"/>
              </a:rPr>
              <a:t>What if you want to represent the act of flipping heads, turning off the light, and being able to write with a clicker pen?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trike="noStrike" spc="-1" dirty="0">
                <a:solidFill>
                  <a:srgbClr val="000000"/>
                </a:solidFill>
                <a:latin typeface="Calibri"/>
              </a:rPr>
              <a:t>Binary answer: 101</a:t>
            </a:r>
            <a:endParaRPr lang="en-US" sz="160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7258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Binary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How?</a:t>
            </a:r>
            <a:endParaRPr lang="en-US" sz="240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trike="noStrike" spc="-1" dirty="0">
                <a:solidFill>
                  <a:srgbClr val="000000"/>
                </a:solidFill>
                <a:latin typeface="Calibri"/>
              </a:rPr>
              <a:t>Binary answer: 			101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b="1" spc="-1" dirty="0">
                <a:solidFill>
                  <a:srgbClr val="FF0000"/>
                </a:solidFill>
                <a:latin typeface="Calibri"/>
              </a:rPr>
              <a:t>1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01: Coin heads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 1</a:t>
            </a:r>
            <a:r>
              <a:rPr lang="en-US" sz="2400" b="1" spc="-1" dirty="0">
                <a:solidFill>
                  <a:srgbClr val="FF0000"/>
                </a:solidFill>
                <a:latin typeface="Calibri"/>
              </a:rPr>
              <a:t>0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1: Light off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 10</a:t>
            </a:r>
            <a:r>
              <a:rPr lang="en-US" sz="2400" b="1" spc="-1" dirty="0">
                <a:solidFill>
                  <a:srgbClr val="FF0000"/>
                </a:solidFill>
                <a:latin typeface="Calibri"/>
              </a:rPr>
              <a:t>1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Nib out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160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7A8938-25B4-4263-80FA-D0B3EB562577}"/>
              </a:ext>
            </a:extLst>
          </p:cNvPr>
          <p:cNvSpPr txBox="1"/>
          <p:nvPr/>
        </p:nvSpPr>
        <p:spPr>
          <a:xfrm>
            <a:off x="4128116" y="2894120"/>
            <a:ext cx="1091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Coin heads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7BE9BC-67FC-486C-826E-8592F9C546E6}"/>
              </a:ext>
            </a:extLst>
          </p:cNvPr>
          <p:cNvSpPr txBox="1"/>
          <p:nvPr/>
        </p:nvSpPr>
        <p:spPr>
          <a:xfrm>
            <a:off x="5317724" y="3263194"/>
            <a:ext cx="1091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Light off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FBC4EF-68F1-45B6-B9DC-333564E1BA97}"/>
              </a:ext>
            </a:extLst>
          </p:cNvPr>
          <p:cNvSpPr txBox="1"/>
          <p:nvPr/>
        </p:nvSpPr>
        <p:spPr>
          <a:xfrm>
            <a:off x="6276510" y="2911127"/>
            <a:ext cx="1091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Nib out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F00FA7C-CF06-4563-85E0-110A79B52EC3}"/>
              </a:ext>
            </a:extLst>
          </p:cNvPr>
          <p:cNvCxnSpPr>
            <a:cxnSpLocks/>
          </p:cNvCxnSpPr>
          <p:nvPr/>
        </p:nvCxnSpPr>
        <p:spPr>
          <a:xfrm flipV="1">
            <a:off x="4998128" y="2641489"/>
            <a:ext cx="403932" cy="252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A15069-1907-4B55-A2F7-1629C44640C0}"/>
              </a:ext>
            </a:extLst>
          </p:cNvPr>
          <p:cNvCxnSpPr/>
          <p:nvPr/>
        </p:nvCxnSpPr>
        <p:spPr>
          <a:xfrm flipV="1">
            <a:off x="5766045" y="2654424"/>
            <a:ext cx="0" cy="564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89CC373-10B8-4D10-9E66-5C397B657A94}"/>
              </a:ext>
            </a:extLst>
          </p:cNvPr>
          <p:cNvCxnSpPr>
            <a:cxnSpLocks/>
          </p:cNvCxnSpPr>
          <p:nvPr/>
        </p:nvCxnSpPr>
        <p:spPr>
          <a:xfrm flipH="1" flipV="1">
            <a:off x="6017583" y="2641489"/>
            <a:ext cx="483832" cy="269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74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Binary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Recall other binary systems and how their values can be interpreted: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Flip a coin – 0 is tails, 1 is heads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Light switch – 0 is off, 1 is on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Clicker pen – 0 is nib in, 1 is nib out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What if you want to represent the act of flipping tails, turning on the light, and not being able to write with a clicker pen?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160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6558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Logic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How do you know if something is true?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Binary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Recall other binary systems and how their values can be interpreted: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Flip a coin – 0 is tails, 1 is heads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Light switch – 0 is off, 1 is on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Clicker pen – 0 is nib in, 1 is nib out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What if you want to represent the act of flipping tails, turning on the light, and not being able to write with a clicker pen?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Binary answer: 010</a:t>
            </a:r>
            <a:endParaRPr lang="en-US" sz="16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160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6600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Binary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How?</a:t>
            </a:r>
            <a:endParaRPr lang="en-US" sz="240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trike="noStrike" spc="-1" dirty="0">
                <a:solidFill>
                  <a:srgbClr val="000000"/>
                </a:solidFill>
                <a:latin typeface="Calibri"/>
              </a:rPr>
              <a:t>Binary answer: 			010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b="1" spc="-1" dirty="0">
                <a:solidFill>
                  <a:srgbClr val="FF0000"/>
                </a:solidFill>
                <a:latin typeface="Calibri"/>
              </a:rPr>
              <a:t>0</a:t>
            </a:r>
            <a:r>
              <a:rPr lang="en-US" sz="2400" spc="-1" dirty="0">
                <a:solidFill>
                  <a:srgbClr val="FF0000"/>
                </a:solidFill>
                <a:latin typeface="Calibri"/>
              </a:rPr>
              <a:t>10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Coin tails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spc="-1" dirty="0">
                <a:solidFill>
                  <a:srgbClr val="FF0000"/>
                </a:solidFill>
                <a:latin typeface="Calibri"/>
              </a:rPr>
              <a:t>0</a:t>
            </a:r>
            <a:r>
              <a:rPr lang="en-US" sz="2400" b="1" spc="-1" dirty="0">
                <a:solidFill>
                  <a:srgbClr val="FF0000"/>
                </a:solidFill>
                <a:latin typeface="Calibri"/>
              </a:rPr>
              <a:t>1</a:t>
            </a:r>
            <a:r>
              <a:rPr lang="en-US" sz="2400" spc="-1" dirty="0">
                <a:solidFill>
                  <a:srgbClr val="FF0000"/>
                </a:solidFill>
                <a:latin typeface="Calibri"/>
              </a:rPr>
              <a:t>0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Light on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spc="-1" dirty="0">
                <a:solidFill>
                  <a:srgbClr val="FF0000"/>
                </a:solidFill>
                <a:latin typeface="Calibri"/>
              </a:rPr>
              <a:t>01</a:t>
            </a:r>
            <a:r>
              <a:rPr lang="en-US" sz="2400" b="1" spc="-1" dirty="0">
                <a:solidFill>
                  <a:srgbClr val="FF0000"/>
                </a:solidFill>
                <a:latin typeface="Calibri"/>
              </a:rPr>
              <a:t>0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Nib in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160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7A8938-25B4-4263-80FA-D0B3EB562577}"/>
              </a:ext>
            </a:extLst>
          </p:cNvPr>
          <p:cNvSpPr txBox="1"/>
          <p:nvPr/>
        </p:nvSpPr>
        <p:spPr>
          <a:xfrm>
            <a:off x="4128116" y="2894120"/>
            <a:ext cx="1091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Coin tails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7BE9BC-67FC-486C-826E-8592F9C546E6}"/>
              </a:ext>
            </a:extLst>
          </p:cNvPr>
          <p:cNvSpPr txBox="1"/>
          <p:nvPr/>
        </p:nvSpPr>
        <p:spPr>
          <a:xfrm>
            <a:off x="5317724" y="3263194"/>
            <a:ext cx="1091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Light 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FBC4EF-68F1-45B6-B9DC-333564E1BA97}"/>
              </a:ext>
            </a:extLst>
          </p:cNvPr>
          <p:cNvSpPr txBox="1"/>
          <p:nvPr/>
        </p:nvSpPr>
        <p:spPr>
          <a:xfrm>
            <a:off x="6276510" y="2911127"/>
            <a:ext cx="1091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Nib in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F00FA7C-CF06-4563-85E0-110A79B52EC3}"/>
              </a:ext>
            </a:extLst>
          </p:cNvPr>
          <p:cNvCxnSpPr>
            <a:cxnSpLocks/>
          </p:cNvCxnSpPr>
          <p:nvPr/>
        </p:nvCxnSpPr>
        <p:spPr>
          <a:xfrm flipV="1">
            <a:off x="4998128" y="2641489"/>
            <a:ext cx="403932" cy="252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A15069-1907-4B55-A2F7-1629C44640C0}"/>
              </a:ext>
            </a:extLst>
          </p:cNvPr>
          <p:cNvCxnSpPr/>
          <p:nvPr/>
        </p:nvCxnSpPr>
        <p:spPr>
          <a:xfrm flipV="1">
            <a:off x="5766045" y="2654424"/>
            <a:ext cx="0" cy="564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89CC373-10B8-4D10-9E66-5C397B657A94}"/>
              </a:ext>
            </a:extLst>
          </p:cNvPr>
          <p:cNvCxnSpPr>
            <a:cxnSpLocks/>
          </p:cNvCxnSpPr>
          <p:nvPr/>
        </p:nvCxnSpPr>
        <p:spPr>
          <a:xfrm flipH="1" flipV="1">
            <a:off x="6017583" y="2641489"/>
            <a:ext cx="483832" cy="269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361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Binary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Recall other binary systems and how their values can be interpreted: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Flip a coin – 0 is tails, 1 is heads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Light switch – 0 is off, 1 is on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Clicker pen – 0 is nib in, 1 is nib out</a:t>
            </a:r>
          </a:p>
          <a:p>
            <a:pPr lvl="1"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In groups, find the binary representation of the following tasks: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Coin heads, light off, nib in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Coin tails, light on, nib out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Coin heads, light on, nib out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Coin tails, light off, nib in</a:t>
            </a:r>
          </a:p>
        </p:txBody>
      </p:sp>
    </p:spTree>
    <p:extLst>
      <p:ext uri="{BB962C8B-B14F-4D97-AF65-F5344CB8AC3E}">
        <p14:creationId xmlns:p14="http://schemas.microsoft.com/office/powerpoint/2010/main" val="1994164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Binary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In groups, find the binary representation of the following tasks: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Coin heads, light off, nib in = 100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Coin tails, light on, nib out = 011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Coin heads, light on, nib out = 111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Coin tails, light off, nib in = 000</a:t>
            </a:r>
          </a:p>
        </p:txBody>
      </p:sp>
    </p:spTree>
    <p:extLst>
      <p:ext uri="{BB962C8B-B14F-4D97-AF65-F5344CB8AC3E}">
        <p14:creationId xmlns:p14="http://schemas.microsoft.com/office/powerpoint/2010/main" val="13814339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Binary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Note the last two binary answers, and what they represent: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Coin heads, light on, nib out = 111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Coin tails, light off, nib in = 000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Notice anything about the individual digits and how they compare?</a:t>
            </a:r>
          </a:p>
        </p:txBody>
      </p:sp>
    </p:spTree>
    <p:extLst>
      <p:ext uri="{BB962C8B-B14F-4D97-AF65-F5344CB8AC3E}">
        <p14:creationId xmlns:p14="http://schemas.microsoft.com/office/powerpoint/2010/main" val="1970303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Binary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Note the last two binary answers, and what they represent: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Coin heads, light on, nib out = 111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Coin tails, light off, nib in = 000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Notice anything about the individual digits and how they compare?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Each individual digit is the opposite because the act it represents is opposite</a:t>
            </a:r>
          </a:p>
        </p:txBody>
      </p:sp>
    </p:spTree>
    <p:extLst>
      <p:ext uri="{BB962C8B-B14F-4D97-AF65-F5344CB8AC3E}">
        <p14:creationId xmlns:p14="http://schemas.microsoft.com/office/powerpoint/2010/main" val="2949231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Binary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Note the last two binary answers, and what they represent: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Coin heads, light on, nib out = 111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Coin tails, light off, nib in = 000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Notice anything about the individual digits and how they compare?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Each individual digit is the opposite because the act it represents is opposite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What about the answers as a whole?</a:t>
            </a:r>
          </a:p>
        </p:txBody>
      </p:sp>
    </p:spTree>
    <p:extLst>
      <p:ext uri="{BB962C8B-B14F-4D97-AF65-F5344CB8AC3E}">
        <p14:creationId xmlns:p14="http://schemas.microsoft.com/office/powerpoint/2010/main" val="10456998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Binary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Note the last two binary answers, and what they represent: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Coin heads, light on, nib out = 111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Coin tails, light off, nib in = 000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Notice anything about the individual digits and how they compare?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Each individual digit is the opposite because the act it represents is opposite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What about the answers as a whole?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The whole answer is the opposite of the other</a:t>
            </a:r>
          </a:p>
        </p:txBody>
      </p:sp>
    </p:spTree>
    <p:extLst>
      <p:ext uri="{BB962C8B-B14F-4D97-AF65-F5344CB8AC3E}">
        <p14:creationId xmlns:p14="http://schemas.microsoft.com/office/powerpoint/2010/main" val="4731466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Binary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Note the last two binary answers, and what they represent: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Coin heads, light on, nib out = 111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Coin tails, light off, nib in = 000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Notice anything about the individual digits and how they compare?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Each individual digit is the opposite because the act it represents is opposite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What about the answers as a whole?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The whole answer is the opposite of the other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This is an example of 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negating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a binary answer</a:t>
            </a:r>
          </a:p>
        </p:txBody>
      </p:sp>
    </p:spTree>
    <p:extLst>
      <p:ext uri="{BB962C8B-B14F-4D97-AF65-F5344CB8AC3E}">
        <p14:creationId xmlns:p14="http://schemas.microsoft.com/office/powerpoint/2010/main" val="25446268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Logical Operators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Negation: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The “other” value in a binary system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Example: The negation of light on is?</a:t>
            </a:r>
          </a:p>
        </p:txBody>
      </p:sp>
    </p:spTree>
    <p:extLst>
      <p:ext uri="{BB962C8B-B14F-4D97-AF65-F5344CB8AC3E}">
        <p14:creationId xmlns:p14="http://schemas.microsoft.com/office/powerpoint/2010/main" val="2960805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Logic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How do you know if something is true?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Look at evidence that supports it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b="0" strike="noStrike" spc="-1" dirty="0">
                <a:solidFill>
                  <a:srgbClr val="000000"/>
                </a:solidFill>
                <a:latin typeface="Calibri"/>
              </a:rPr>
              <a:t>Claim 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something about reality that aligns with reality</a:t>
            </a:r>
            <a:endParaRPr lang="en-US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40641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Negation: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The “other” value in a binary system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Example: The negation of light on is light off</a:t>
            </a:r>
          </a:p>
        </p:txBody>
      </p:sp>
    </p:spTree>
    <p:extLst>
      <p:ext uri="{BB962C8B-B14F-4D97-AF65-F5344CB8AC3E}">
        <p14:creationId xmlns:p14="http://schemas.microsoft.com/office/powerpoint/2010/main" val="25676759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Negation: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The “other” value in a binary system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Example: The negation of light on is light off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Example: The negation of coin heads is? </a:t>
            </a:r>
          </a:p>
        </p:txBody>
      </p:sp>
    </p:spTree>
    <p:extLst>
      <p:ext uri="{BB962C8B-B14F-4D97-AF65-F5344CB8AC3E}">
        <p14:creationId xmlns:p14="http://schemas.microsoft.com/office/powerpoint/2010/main" val="8574304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Negation: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The “other” value in a binary system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Example: The negation of light on is light off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Example: The negation of coin heads is coin tails</a:t>
            </a:r>
          </a:p>
        </p:txBody>
      </p:sp>
    </p:spTree>
    <p:extLst>
      <p:ext uri="{BB962C8B-B14F-4D97-AF65-F5344CB8AC3E}">
        <p14:creationId xmlns:p14="http://schemas.microsoft.com/office/powerpoint/2010/main" val="22894559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Negation: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The “other” value in a binary system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Example: The negation of light on is light off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Example: The negation of coin heads is coin tails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In any binary system, the negation of 0 is?</a:t>
            </a:r>
          </a:p>
        </p:txBody>
      </p:sp>
    </p:spTree>
    <p:extLst>
      <p:ext uri="{BB962C8B-B14F-4D97-AF65-F5344CB8AC3E}">
        <p14:creationId xmlns:p14="http://schemas.microsoft.com/office/powerpoint/2010/main" val="41319872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Negation: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The “other” value in a binary system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Example: The negation of light on is light off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Example: The negation of coin heads is coin tails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In any binary system, the negation of 0 is 1</a:t>
            </a:r>
          </a:p>
        </p:txBody>
      </p:sp>
    </p:spTree>
    <p:extLst>
      <p:ext uri="{BB962C8B-B14F-4D97-AF65-F5344CB8AC3E}">
        <p14:creationId xmlns:p14="http://schemas.microsoft.com/office/powerpoint/2010/main" val="19583172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Negation: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The “other” value in a binary system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Example: The negation of light on is light off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Example: The negation of coin heads is coin tails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In any binary system, the negation of 0 is 1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In any binary system, the negation of 1 is?</a:t>
            </a:r>
          </a:p>
        </p:txBody>
      </p:sp>
    </p:spTree>
    <p:extLst>
      <p:ext uri="{BB962C8B-B14F-4D97-AF65-F5344CB8AC3E}">
        <p14:creationId xmlns:p14="http://schemas.microsoft.com/office/powerpoint/2010/main" val="19762025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Negation: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The “other” value in a binary system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Example: The negation of light on is light off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Example: The negation of coin heads is coin tails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In any binary system, the negation of 0 is 1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In any binary system, the negation of 1 is 0</a:t>
            </a:r>
          </a:p>
        </p:txBody>
      </p:sp>
    </p:spTree>
    <p:extLst>
      <p:ext uri="{BB962C8B-B14F-4D97-AF65-F5344CB8AC3E}">
        <p14:creationId xmlns:p14="http://schemas.microsoft.com/office/powerpoint/2010/main" val="3124271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Given a variable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that has a binary value, the negation of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is NOT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86964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Given a variable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that has a binary value, the negation of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is NOT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NOT 0 = ?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11009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Given a variable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that has a binary value, the negation of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is NOT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NOT 0 = 1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3522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Logic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How do you know if something is true?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Look at evidence that supports it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b="0" strike="noStrike" spc="-1" dirty="0">
                <a:solidFill>
                  <a:srgbClr val="000000"/>
                </a:solidFill>
                <a:latin typeface="Calibri"/>
              </a:rPr>
              <a:t>Claim 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something about reality that aligns with reality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b="0" strike="noStrike" spc="-1" dirty="0">
                <a:solidFill>
                  <a:srgbClr val="000000"/>
                </a:solidFill>
                <a:latin typeface="Calibri"/>
              </a:rPr>
              <a:t>Ex. The sky is blue. How do you check if this is true?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93887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Given a variable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that has a binary value, the negation of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is NOT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NOT 0 = 1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NOT 1 = ?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52956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Given a variable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that has a binary value, the negation of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is NOT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NOT 0 = 1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NOT 1 = 0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96173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Given a variable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that has a binary value, the negation of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is NOT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NOT 0 = 1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NOT 1 = 0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Question: What is NOT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NOT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1?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93995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Given a variable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that has a binary value, the negation of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is NOT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NOT 0 = 1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NOT 1 = 0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Question: What is NOT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NOT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1?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Answer: NOT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NOT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1 = NOT (NOT 1)</a:t>
            </a: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3879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Given a variable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that has a binary value, the negation of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is NOT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NOT 0 = 1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NOT 1 = 0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Question: What is NOT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NOT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1?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Answer: NOT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NOT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1 = NOT (NOT 1) = NOT 0 </a:t>
            </a: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36940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Given a variable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that has a binary value, the negation of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is NOT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NOT 0 = 1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NOT 1 = 0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Question: What is NOT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NOT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1?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Answer: NOT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NOT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1 = NOT (NOT 1) = NOT 0 =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1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02184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Given a variable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that has a binary value, the negation of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is NOT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NOT 0 = 1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NOT 1 = 0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Question: What is NOT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NOT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1?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Answer: NOT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NOT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1 = NOT (NOT 1) = NOT 0 =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1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So, the negation of a negation is the original value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00624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Given a variable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that has a binary value, the negation of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is NOT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NOT 0 = 1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NOT 1 = 0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Question: What is NOT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NOT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1?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Answer: NOT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NOT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1 = NOT (NOT 1) = NOT 0 =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1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So, the negation of a negation is the original value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Negation is an example of a unary operator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Unary operators act on only one variable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53304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Truth Table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a way to represent the possible values of an operator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42302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Truth Table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a way to represent the possible values of an operator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Truth Table for Negation (variable A)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7EDE641-2CCE-4813-A9D5-1CE49B5737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254908"/>
              </p:ext>
            </p:extLst>
          </p:nvPr>
        </p:nvGraphicFramePr>
        <p:xfrm>
          <a:off x="2031700" y="3444780"/>
          <a:ext cx="812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2497512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34085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13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363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71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2745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Logic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How do you know if something is true?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Look at evidence that supports it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b="0" strike="noStrike" spc="-1" dirty="0">
                <a:solidFill>
                  <a:srgbClr val="000000"/>
                </a:solidFill>
                <a:latin typeface="Calibri"/>
              </a:rPr>
              <a:t>Claim 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something about reality that aligns with reality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b="0" strike="noStrike" spc="-1" dirty="0">
                <a:solidFill>
                  <a:srgbClr val="000000"/>
                </a:solidFill>
                <a:latin typeface="Calibri"/>
              </a:rPr>
              <a:t>Ex. The sky is blue. How do you check if this is true?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b="0" strike="noStrike" spc="-1" dirty="0">
                <a:solidFill>
                  <a:srgbClr val="000000"/>
                </a:solidFill>
                <a:latin typeface="Calibri"/>
              </a:rPr>
              <a:t>Look outside and see 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with your eyes</a:t>
            </a:r>
            <a:endParaRPr lang="en-US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50009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What if you wanted to write something on if the lights were on and a coin was flipped with heads as the result?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62036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What if you wanted to write something on if the lights were on and a coin was flipped with heads as the result?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The natural language answer would be: “if the lights are on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a coin is flipped that lands on heads, then you can write (with the nib out)”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79497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What if you wanted to write something on if the lights were on and a coin was flipped with heads as the result?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The natural language answer would be: “if the lights are on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a coin is flipped that lands on heads, then you can write (with the nib out)”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This brings us to the next logical operator, 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AND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.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03158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acts on two variables, and is only true when both variables are true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56413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acts on two variables, and is only true when both variables are true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Lights on and heads flipped = 1 AND 1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39665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acts on two variables, and is only true when both variables are true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Lights on and heads flipped = 1 AND 1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The result: write (with the nib out)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41823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acts on two variables, and is only true when both variables are true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Lights on and heads flipped = 1 AND 1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The result: write (with the nib out)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So, 1 AND 1 = 1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87062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acts on two variables, and is only true when both variables are true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Lights on and tails flipped = ?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49792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acts on two variables, and is only true when both variables are true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Lights on and tails flipped = 1 AND 0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24153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acts on two variables, and is only true when both variables are true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Lights on and tails flipped = 1 AND 0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Do we write in this case?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2406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Logic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How do you know if something is true?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Look at evidence that supports it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b="0" strike="noStrike" spc="-1" dirty="0">
                <a:solidFill>
                  <a:srgbClr val="000000"/>
                </a:solidFill>
                <a:latin typeface="Calibri"/>
              </a:rPr>
              <a:t>Claim 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something about reality that aligns with reality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b="0" strike="noStrike" spc="-1" dirty="0">
                <a:solidFill>
                  <a:srgbClr val="000000"/>
                </a:solidFill>
                <a:latin typeface="Calibri"/>
              </a:rPr>
              <a:t>Ex. 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Pigs can fly. How do you check if this true?</a:t>
            </a:r>
            <a:endParaRPr lang="en-US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04389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acts on two variables, and is only true when both variables are true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Lights on and tails flipped = 1 AND 0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Do we write in this case? No!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So, 1 AND 0 = 0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93626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Truth Table for 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(variables A and B)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EEAC070-88BB-4228-97CB-C0B46B140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536323"/>
              </p:ext>
            </p:extLst>
          </p:nvPr>
        </p:nvGraphicFramePr>
        <p:xfrm>
          <a:off x="771370" y="2717142"/>
          <a:ext cx="81279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100727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0464511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69079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82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408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452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238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554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9834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Logic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How do you know if something is true?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Look at evidence that supports it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b="0" strike="noStrike" spc="-1" dirty="0">
                <a:solidFill>
                  <a:srgbClr val="000000"/>
                </a:solidFill>
                <a:latin typeface="Calibri"/>
              </a:rPr>
              <a:t>Claim 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something about reality that aligns with reality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Ex. Pigs can fly. How do you check if this true?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b="0" strike="noStrike" spc="-1" dirty="0">
                <a:solidFill>
                  <a:srgbClr val="000000"/>
                </a:solidFill>
                <a:latin typeface="Calibri"/>
              </a:rPr>
              <a:t>Throw a pig from a (small) height and see if it flies</a:t>
            </a:r>
          </a:p>
        </p:txBody>
      </p:sp>
    </p:spTree>
    <p:extLst>
      <p:ext uri="{BB962C8B-B14F-4D97-AF65-F5344CB8AC3E}">
        <p14:creationId xmlns:p14="http://schemas.microsoft.com/office/powerpoint/2010/main" val="2716399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Logic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How does a computer know what is true?</a:t>
            </a:r>
            <a:endParaRPr lang="en-US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2114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Logic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How does a computer know what is true?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Computers have no sense of truth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b="0" strike="noStrike" spc="-1" dirty="0">
                <a:solidFill>
                  <a:srgbClr val="000000"/>
                </a:solidFill>
                <a:latin typeface="Calibri"/>
              </a:rPr>
              <a:t>Only 0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s and 1s</a:t>
            </a:r>
            <a:endParaRPr lang="en-US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5741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</TotalTime>
  <Words>2638</Words>
  <Application>Microsoft Office PowerPoint</Application>
  <PresentationFormat>Widescreen</PresentationFormat>
  <Paragraphs>375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61</vt:i4>
      </vt:variant>
    </vt:vector>
  </HeadingPairs>
  <TitlesOfParts>
    <vt:vector size="70" baseType="lpstr">
      <vt:lpstr>Arial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Office Theme</vt:lpstr>
      <vt:lpstr>Lecture 2</vt:lpstr>
      <vt:lpstr>Logic</vt:lpstr>
      <vt:lpstr>Logic</vt:lpstr>
      <vt:lpstr>Logic</vt:lpstr>
      <vt:lpstr>Logic</vt:lpstr>
      <vt:lpstr>Logic</vt:lpstr>
      <vt:lpstr>Logic</vt:lpstr>
      <vt:lpstr>Logic</vt:lpstr>
      <vt:lpstr>Logic</vt:lpstr>
      <vt:lpstr>Binary</vt:lpstr>
      <vt:lpstr>Binary</vt:lpstr>
      <vt:lpstr>Binary</vt:lpstr>
      <vt:lpstr>Binary</vt:lpstr>
      <vt:lpstr>Binary</vt:lpstr>
      <vt:lpstr>Binary</vt:lpstr>
      <vt:lpstr>Binary</vt:lpstr>
      <vt:lpstr>Binary</vt:lpstr>
      <vt:lpstr>Binary</vt:lpstr>
      <vt:lpstr>Binary</vt:lpstr>
      <vt:lpstr>Binary</vt:lpstr>
      <vt:lpstr>Binary</vt:lpstr>
      <vt:lpstr>Binary</vt:lpstr>
      <vt:lpstr>Binary</vt:lpstr>
      <vt:lpstr>Binary</vt:lpstr>
      <vt:lpstr>Binary</vt:lpstr>
      <vt:lpstr>Binary</vt:lpstr>
      <vt:lpstr>Binary</vt:lpstr>
      <vt:lpstr>Binary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subject/>
  <dc:creator>Joshua Gross</dc:creator>
  <dc:description/>
  <cp:lastModifiedBy>Joshua Gross</cp:lastModifiedBy>
  <cp:revision>33</cp:revision>
  <dcterms:created xsi:type="dcterms:W3CDTF">2023-08-17T17:24:31Z</dcterms:created>
  <dcterms:modified xsi:type="dcterms:W3CDTF">2023-08-23T13:12:43Z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0x010100560B5B77A830FC46B2AE00BAF7D52A54</vt:lpwstr>
  </property>
  <property fmtid="{D5CDD505-2E9C-101B-9397-08002B2CF9AE}" pid="3" name="PresentationFormat">
    <vt:lpwstr>Widescreen</vt:lpwstr>
  </property>
  <property fmtid="{D5CDD505-2E9C-101B-9397-08002B2CF9AE}" pid="4" name="Slides">
    <vt:i4>22</vt:i4>
  </property>
</Properties>
</file>