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83" r:id="rId16"/>
    <p:sldId id="284" r:id="rId17"/>
    <p:sldId id="285" r:id="rId18"/>
    <p:sldId id="286" r:id="rId19"/>
    <p:sldId id="268" r:id="rId20"/>
    <p:sldId id="277" r:id="rId21"/>
    <p:sldId id="276" r:id="rId22"/>
    <p:sldId id="279" r:id="rId23"/>
    <p:sldId id="278" r:id="rId24"/>
    <p:sldId id="280" r:id="rId25"/>
    <p:sldId id="281" r:id="rId26"/>
    <p:sldId id="282" r:id="rId27"/>
    <p:sldId id="287" r:id="rId28"/>
    <p:sldId id="288" r:id="rId29"/>
    <p:sldId id="289" r:id="rId30"/>
    <p:sldId id="290" r:id="rId31"/>
    <p:sldId id="291" r:id="rId32"/>
    <p:sldId id="292" r:id="rId33"/>
    <p:sldId id="294" r:id="rId34"/>
    <p:sldId id="295" r:id="rId35"/>
    <p:sldId id="296" r:id="rId36"/>
    <p:sldId id="297" r:id="rId37"/>
    <p:sldId id="298" r:id="rId38"/>
    <p:sldId id="299" r:id="rId39"/>
    <p:sldId id="300" r:id="rId40"/>
    <p:sldId id="269" r:id="rId41"/>
    <p:sldId id="270" r:id="rId42"/>
    <p:sldId id="271" r:id="rId43"/>
    <p:sldId id="272" r:id="rId44"/>
    <p:sldId id="273" r:id="rId45"/>
    <p:sldId id="274" r:id="rId46"/>
  </p:sldIdLst>
  <p:sldSz cx="12192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F264EBA-F37F-4FD7-816A-8A50AA22AEDE}" type="slidenum">
              <a:rPr/>
            </a:fld>
            <a:endParaRPr/>
          </a:p>
        </p:txBody>
      </p:sp>
      <p:sp>
        <p:nvSpPr>
          <p:cNvPr id="4" name="PlaceHolder 3"/>
          <p:cNvSpPr>
            <a:spLocks noGrp="1"/>
          </p:cNvSpPr>
          <p:nvPr>
            <p:ph type="dt" idx="1"/>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49E56F5-6D14-48A3-A8F8-58A3345243C9}"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706B3E2-9A65-4C49-9EB4-E34A692B6C69}" type="slidenum">
              <a:rPr/>
            </a:fld>
            <a:endParaRPr/>
          </a:p>
        </p:txBody>
      </p:sp>
      <p:sp>
        <p:nvSpPr>
          <p:cNvPr id="9" name="PlaceHolder 8"/>
          <p:cNvSpPr>
            <a:spLocks noGrp="1"/>
          </p:cNvSpPr>
          <p:nvPr>
            <p:ph type="dt" idx="1"/>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7F91471-39EF-4F70-B2C4-26D3DA69C09F}" type="slidenum">
              <a:rPr/>
            </a:fld>
            <a:endParaRPr/>
          </a:p>
        </p:txBody>
      </p:sp>
      <p:sp>
        <p:nvSpPr>
          <p:cNvPr id="11" name="PlaceHolder 10"/>
          <p:cNvSpPr>
            <a:spLocks noGrp="1"/>
          </p:cNvSpPr>
          <p:nvPr>
            <p:ph type="dt" idx="1"/>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8DCFFA1-B71B-4137-BBB1-01C479BC9B01}" type="slidenum">
              <a:rPr/>
            </a:fld>
            <a:endParaRPr/>
          </a:p>
        </p:txBody>
      </p:sp>
      <p:sp>
        <p:nvSpPr>
          <p:cNvPr id="4" name="PlaceHolder 3"/>
          <p:cNvSpPr>
            <a:spLocks noGrp="1"/>
          </p:cNvSpPr>
          <p:nvPr>
            <p:ph type="dt" idx="4"/>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648E3DA-08DC-4FAB-B521-442AF048FAD6}"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F982C0C-F6CE-476D-B735-0E117CF5F951}"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887DC78-4CF4-4B3D-A766-3B1871E35558}"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2E24CE3-94EB-443B-B1B2-F056F5CCC686}"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336F2AF-FA63-45B1-B901-73B397F308A0}"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B794613-5A42-4E1B-9227-F6B30DFD7D40}"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p>
            <a:r>
              <a:t>Footer</a:t>
            </a:r>
          </a:p>
        </p:txBody>
      </p:sp>
      <p:sp>
        <p:nvSpPr>
          <p:cNvPr id="2" name="PlaceHolder 4"/>
          <p:cNvSpPr>
            <a:spLocks noGrp="1"/>
          </p:cNvSpPr>
          <p:nvPr>
            <p:ph type="sldNum" idx="3"/>
          </p:nvPr>
        </p:nvSpPr>
        <p:spPr/>
        <p:txBody>
          <a:bodyPr/>
          <a:p>
            <a:fld id="{93C43661-3386-4D22-9F0B-AE75AFB67D53}" type="slidenum">
              <a:rPr/>
            </a:fld>
            <a:endParaRPr/>
          </a:p>
        </p:txBody>
      </p:sp>
      <p:sp>
        <p:nvSpPr>
          <p:cNvPr id="3" name="PlaceHolder 5"/>
          <p:cNvSpPr>
            <a:spLocks noGrp="1"/>
          </p:cNvSpPr>
          <p:nvPr>
            <p:ph type="dt" idx="1"/>
          </p:nvPr>
        </p:nvSpPr>
        <p:spPr/>
        <p:txBody>
          <a:bodyPr/>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28407BF-60A9-490C-9500-C9E02EC8F289}"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C2409F5-4DDF-4287-A20F-ACD6E8BFA1A1}"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6AA127C-A759-4D2E-8641-AD24DE81CEDF}"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7C03772-7B28-4D28-8BAB-5B0EEAD9E20B}" type="slidenum">
              <a:rPr/>
            </a:fld>
            <a:endParaRPr/>
          </a:p>
        </p:txBody>
      </p:sp>
      <p:sp>
        <p:nvSpPr>
          <p:cNvPr id="9" name="PlaceHolder 8"/>
          <p:cNvSpPr>
            <a:spLocks noGrp="1"/>
          </p:cNvSpPr>
          <p:nvPr>
            <p:ph type="dt" idx="4"/>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D29B3D4-9750-45DC-9ED4-374FAACBA644}" type="slidenum">
              <a:rPr/>
            </a:fld>
            <a:endParaRPr/>
          </a:p>
        </p:txBody>
      </p:sp>
      <p:sp>
        <p:nvSpPr>
          <p:cNvPr id="11" name="PlaceHolder 10"/>
          <p:cNvSpPr>
            <a:spLocks noGrp="1"/>
          </p:cNvSpPr>
          <p:nvPr>
            <p:ph type="dt" idx="4"/>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FAFF4E5-325A-4D75-B2DF-6237D911680A}"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087BE83-DC6F-4AC7-9C02-7DF77CB912F6}"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B0B1D6B-5210-4F3C-AD8B-5707BB1C33E3}"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AE2C9DA-215C-499F-9CC6-9721706723C8}"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AA1131A-D081-458D-9B41-9E50597EE04A}"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EA25992-E2BD-44B3-BD78-B5DFE19681FD}"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91EAAE4-4E00-4885-96F4-EBDAAA2DDEE0}"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3762DEF9-BDB0-4C65-B24F-CD7FE296BFBB}" type="slidenum">
              <a:rPr lang="en-US" sz="1200" b="0" strike="noStrike" spc="-1">
                <a:solidFill>
                  <a:srgbClr val="8B8B8B"/>
                </a:solidFill>
                <a:latin typeface="Calibri" panose="020F0502020204030204"/>
              </a:rPr>
            </a:fld>
            <a:endParaRPr lang="en-US" sz="1200" b="0" strike="noStrike" spc="-1">
              <a:solidFill>
                <a:srgbClr val="000000"/>
              </a:solidFill>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Edit Master text styles</a:t>
            </a: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endParaRPr lang="en-US" sz="2400" b="0" strike="noStrike" spc="-1">
              <a:solidFill>
                <a:srgbClr val="000000"/>
              </a:solidFill>
              <a:latin typeface="Calibri" panose="020F0502020204030204"/>
            </a:endParaRP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endParaRPr lang="en-US" sz="2000" b="0" strike="noStrike" spc="-1">
              <a:solidFill>
                <a:srgbClr val="000000"/>
              </a:solidFill>
              <a:latin typeface="Calibri" panose="020F0502020204030204"/>
            </a:endParaRP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endParaRPr lang="en-US" sz="1800" b="0" strike="noStrike" spc="-1">
              <a:solidFill>
                <a:srgbClr val="000000"/>
              </a:solidFill>
              <a:latin typeface="Calibri" panose="020F0502020204030204"/>
            </a:endParaRP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endParaRPr lang="en-US" sz="1800" b="0" strike="noStrike" spc="-1">
              <a:solidFill>
                <a:srgbClr val="000000"/>
              </a:solidFill>
              <a:latin typeface="Calibri" panose="020F0502020204030204"/>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747FBC87-AFAA-4DBC-91AE-79FEABF3AF4E}" type="slidenum">
              <a:rPr lang="en-US" sz="1200" b="0" strike="noStrike" spc="-1">
                <a:solidFill>
                  <a:srgbClr val="8B8B8B"/>
                </a:solidFill>
                <a:latin typeface="Calibri" panose="020F0502020204030204"/>
              </a:rPr>
            </a:fld>
            <a:endParaRPr lang="en-US" sz="12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lang="en-US" sz="6000" b="0" strike="noStrike" spc="-1">
                <a:solidFill>
                  <a:srgbClr val="000000"/>
                </a:solidFill>
                <a:latin typeface="Calibri Light" panose="020F0302020204030204"/>
              </a:rPr>
              <a:t>Lecture 0</a:t>
            </a:r>
            <a:endParaRPr lang="en-US" sz="6000" b="0" strike="noStrike" spc="-1">
              <a:solidFill>
                <a:srgbClr val="000000"/>
              </a:solidFill>
              <a:latin typeface="Calibri" panose="020F0502020204030204"/>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indent="0" algn="ctr">
              <a:lnSpc>
                <a:spcPct val="90000"/>
              </a:lnSpc>
              <a:spcBef>
                <a:spcPts val="1000"/>
              </a:spcBef>
              <a:buNone/>
              <a:tabLst>
                <a:tab pos="0" algn="l"/>
              </a:tabLst>
            </a:pPr>
            <a:r>
              <a:rPr lang="en-US" sz="2400" b="0" strike="noStrike" spc="-1">
                <a:solidFill>
                  <a:srgbClr val="000000"/>
                </a:solidFill>
                <a:latin typeface="Calibri" panose="020F0502020204030204"/>
              </a:rPr>
              <a:t>Problems and Problem Solving</a:t>
            </a:r>
            <a:endParaRPr lang="en-US" sz="2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2: Do circles overlap?</a:t>
            </a:r>
            <a:endParaRPr lang="en-US" sz="4400" b="0" strike="noStrike" spc="-1">
              <a:solidFill>
                <a:srgbClr val="000000"/>
              </a:solidFill>
              <a:latin typeface="Calibri" panose="020F0502020204030204"/>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 Very difficult! If the sum of the radii is greater than or equal to the distance between the origins of the circles, then the circles overlap.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Proof? Not here!</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Where are the computers?</a:t>
            </a:r>
            <a:endParaRPr lang="en-US" sz="4400" b="0" strike="noStrike" spc="-1">
              <a:solidFill>
                <a:srgbClr val="000000"/>
              </a:solidFill>
              <a:latin typeface="Calibri" panose="020F0502020204030204"/>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Algorithm: A step by step process by which a problem is solved</a:t>
            </a: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Defining a problem properly is important</a:t>
            </a:r>
            <a:endParaRPr lang="en-US" sz="24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Computer Science: The study of problems and algorithms to solve them</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Software Development: The application of computer science results to solve problems in the real world</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 solution: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Oval 11"/>
          <p:cNvSpPr/>
          <p:nvPr/>
        </p:nvSpPr>
        <p:spPr>
          <a:xfrm>
            <a:off x="1415415" y="443738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3" name="Oval 12"/>
          <p:cNvSpPr/>
          <p:nvPr/>
        </p:nvSpPr>
        <p:spPr>
          <a:xfrm>
            <a:off x="4079875" y="443738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4" name="Oval 13"/>
          <p:cNvSpPr/>
          <p:nvPr/>
        </p:nvSpPr>
        <p:spPr>
          <a:xfrm>
            <a:off x="1415415" y="51574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5" name="Oval 14"/>
          <p:cNvSpPr/>
          <p:nvPr/>
        </p:nvSpPr>
        <p:spPr>
          <a:xfrm>
            <a:off x="4079875" y="515747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6" name="Oval 15"/>
          <p:cNvSpPr/>
          <p:nvPr/>
        </p:nvSpPr>
        <p:spPr>
          <a:xfrm>
            <a:off x="6383655" y="443738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Oval 16"/>
          <p:cNvSpPr/>
          <p:nvPr/>
        </p:nvSpPr>
        <p:spPr>
          <a:xfrm>
            <a:off x="8327390" y="443738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Oval 18"/>
          <p:cNvSpPr/>
          <p:nvPr/>
        </p:nvSpPr>
        <p:spPr>
          <a:xfrm>
            <a:off x="8328025" y="515747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Oval 20"/>
          <p:cNvSpPr/>
          <p:nvPr/>
        </p:nvSpPr>
        <p:spPr>
          <a:xfrm>
            <a:off x="4079875" y="587756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Left Brace 21"/>
          <p:cNvSpPr/>
          <p:nvPr/>
        </p:nvSpPr>
        <p:spPr>
          <a:xfrm flipH="1">
            <a:off x="213550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US"/>
          </a:p>
        </p:txBody>
      </p:sp>
      <p:sp>
        <p:nvSpPr>
          <p:cNvPr id="23" name="Text Box 22"/>
          <p:cNvSpPr txBox="1"/>
          <p:nvPr/>
        </p:nvSpPr>
        <p:spPr>
          <a:xfrm>
            <a:off x="2711450" y="4869180"/>
            <a:ext cx="916940" cy="368300"/>
          </a:xfrm>
          <a:prstGeom prst="rect">
            <a:avLst/>
          </a:prstGeom>
          <a:noFill/>
        </p:spPr>
        <p:txBody>
          <a:bodyPr wrap="square" rtlCol="0">
            <a:spAutoFit/>
          </a:bodyPr>
          <a:p>
            <a:r>
              <a:rPr lang="en-US"/>
              <a:t>group</a:t>
            </a:r>
            <a:endParaRPr lang="en-US"/>
          </a:p>
        </p:txBody>
      </p:sp>
      <p:sp>
        <p:nvSpPr>
          <p:cNvPr id="24" name="Left Brace 23"/>
          <p:cNvSpPr/>
          <p:nvPr/>
        </p:nvSpPr>
        <p:spPr>
          <a:xfrm flipH="1">
            <a:off x="4727575" y="4580890"/>
            <a:ext cx="443865" cy="152463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US"/>
          </a:p>
        </p:txBody>
      </p:sp>
      <p:sp>
        <p:nvSpPr>
          <p:cNvPr id="25" name="Text Box 24"/>
          <p:cNvSpPr txBox="1"/>
          <p:nvPr/>
        </p:nvSpPr>
        <p:spPr>
          <a:xfrm>
            <a:off x="5303520" y="5157470"/>
            <a:ext cx="916940" cy="368300"/>
          </a:xfrm>
          <a:prstGeom prst="rect">
            <a:avLst/>
          </a:prstGeom>
          <a:noFill/>
        </p:spPr>
        <p:txBody>
          <a:bodyPr wrap="square" rtlCol="0">
            <a:spAutoFit/>
          </a:bodyPr>
          <a:p>
            <a:r>
              <a:rPr lang="en-US"/>
              <a:t>group</a:t>
            </a:r>
            <a:endParaRPr lang="en-US"/>
          </a:p>
        </p:txBody>
      </p:sp>
      <p:sp>
        <p:nvSpPr>
          <p:cNvPr id="26" name="Left Brace 25"/>
          <p:cNvSpPr/>
          <p:nvPr/>
        </p:nvSpPr>
        <p:spPr>
          <a:xfrm flipH="1">
            <a:off x="696023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US"/>
          </a:p>
        </p:txBody>
      </p:sp>
      <p:sp>
        <p:nvSpPr>
          <p:cNvPr id="27" name="Text Box 26"/>
          <p:cNvSpPr txBox="1"/>
          <p:nvPr/>
        </p:nvSpPr>
        <p:spPr>
          <a:xfrm>
            <a:off x="7536180" y="4869180"/>
            <a:ext cx="916940" cy="368300"/>
          </a:xfrm>
          <a:prstGeom prst="rect">
            <a:avLst/>
          </a:prstGeom>
          <a:noFill/>
        </p:spPr>
        <p:txBody>
          <a:bodyPr wrap="square" rtlCol="0">
            <a:spAutoFit/>
          </a:bodyPr>
          <a:p>
            <a:r>
              <a:rPr lang="en-US"/>
              <a:t>group</a:t>
            </a:r>
            <a:endParaRPr lang="en-US"/>
          </a:p>
        </p:txBody>
      </p:sp>
      <p:sp>
        <p:nvSpPr>
          <p:cNvPr id="28" name="Left Brace 27"/>
          <p:cNvSpPr/>
          <p:nvPr/>
        </p:nvSpPr>
        <p:spPr>
          <a:xfrm flipH="1">
            <a:off x="8976360" y="4581525"/>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US"/>
          </a:p>
        </p:txBody>
      </p:sp>
      <p:sp>
        <p:nvSpPr>
          <p:cNvPr id="29" name="Text Box 28"/>
          <p:cNvSpPr txBox="1"/>
          <p:nvPr/>
        </p:nvSpPr>
        <p:spPr>
          <a:xfrm>
            <a:off x="9552305" y="4797425"/>
            <a:ext cx="916940" cy="368300"/>
          </a:xfrm>
          <a:prstGeom prst="rect">
            <a:avLst/>
          </a:prstGeom>
          <a:noFill/>
        </p:spPr>
        <p:txBody>
          <a:bodyPr wrap="square" rtlCol="0">
            <a:spAutoFit/>
          </a:bodyPr>
          <a:p>
            <a:r>
              <a:rPr lang="en-US"/>
              <a:t>group</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Another solution: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Oval 11"/>
          <p:cNvSpPr/>
          <p:nvPr/>
        </p:nvSpPr>
        <p:spPr>
          <a:xfrm>
            <a:off x="4079875" y="5229225"/>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3" name="Oval 12"/>
          <p:cNvSpPr/>
          <p:nvPr/>
        </p:nvSpPr>
        <p:spPr>
          <a:xfrm>
            <a:off x="8327390" y="580517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4" name="Oval 13"/>
          <p:cNvSpPr/>
          <p:nvPr/>
        </p:nvSpPr>
        <p:spPr>
          <a:xfrm>
            <a:off x="8328025" y="45097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5" name="Oval 14"/>
          <p:cNvSpPr/>
          <p:nvPr/>
        </p:nvSpPr>
        <p:spPr>
          <a:xfrm>
            <a:off x="6383655" y="4509135"/>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6" name="Oval 15"/>
          <p:cNvSpPr/>
          <p:nvPr/>
        </p:nvSpPr>
        <p:spPr>
          <a:xfrm>
            <a:off x="8328025" y="515747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Oval 16"/>
          <p:cNvSpPr/>
          <p:nvPr/>
        </p:nvSpPr>
        <p:spPr>
          <a:xfrm>
            <a:off x="1415415" y="515747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Oval 18"/>
          <p:cNvSpPr/>
          <p:nvPr/>
        </p:nvSpPr>
        <p:spPr>
          <a:xfrm>
            <a:off x="1415415" y="443738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Oval 20"/>
          <p:cNvSpPr/>
          <p:nvPr/>
        </p:nvSpPr>
        <p:spPr>
          <a:xfrm>
            <a:off x="4079875" y="443738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 name="Straight Arrow Connector 2"/>
          <p:cNvCxnSpPr/>
          <p:nvPr/>
        </p:nvCxnSpPr>
        <p:spPr>
          <a:xfrm flipV="1">
            <a:off x="754380" y="4653280"/>
            <a:ext cx="876935" cy="4070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1487170" y="5398135"/>
            <a:ext cx="144145" cy="9112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flipV="1">
            <a:off x="4295775" y="5601335"/>
            <a:ext cx="360045" cy="7080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4308475" y="4220845"/>
            <a:ext cx="779145" cy="5041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6600190" y="4725035"/>
            <a:ext cx="7200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5951855" y="5085080"/>
            <a:ext cx="648335"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8616315" y="4004945"/>
            <a:ext cx="71755" cy="7200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flipV="1">
            <a:off x="8615045" y="5398135"/>
            <a:ext cx="865505" cy="119380"/>
          </a:xfrm>
          <a:prstGeom prst="straightConnector1">
            <a:avLst/>
          </a:prstGeom>
          <a:ln>
            <a:solidFill>
              <a:schemeClr val="accent2"/>
            </a:solidFill>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7896225" y="6021070"/>
            <a:ext cx="647065" cy="1441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9" name="Text Box 28"/>
          <p:cNvSpPr txBox="1"/>
          <p:nvPr/>
        </p:nvSpPr>
        <p:spPr>
          <a:xfrm>
            <a:off x="519430" y="4437380"/>
            <a:ext cx="831215" cy="368300"/>
          </a:xfrm>
          <a:prstGeom prst="rect">
            <a:avLst/>
          </a:prstGeom>
          <a:noFill/>
        </p:spPr>
        <p:txBody>
          <a:bodyPr wrap="square" rtlCol="0">
            <a:spAutoFit/>
          </a:bodyPr>
          <a:p>
            <a:r>
              <a:rPr lang="en-US"/>
              <a:t>entry</a:t>
            </a:r>
            <a:endParaRPr lang="en-US"/>
          </a:p>
        </p:txBody>
      </p:sp>
      <p:sp>
        <p:nvSpPr>
          <p:cNvPr id="30" name="Text Box 29"/>
          <p:cNvSpPr txBox="1"/>
          <p:nvPr/>
        </p:nvSpPr>
        <p:spPr>
          <a:xfrm>
            <a:off x="655955" y="5949315"/>
            <a:ext cx="831215" cy="368300"/>
          </a:xfrm>
          <a:prstGeom prst="rect">
            <a:avLst/>
          </a:prstGeom>
          <a:noFill/>
        </p:spPr>
        <p:txBody>
          <a:bodyPr wrap="square" rtlCol="0">
            <a:spAutoFit/>
          </a:bodyPr>
          <a:p>
            <a:r>
              <a:rPr lang="en-US"/>
              <a:t>entry</a:t>
            </a:r>
            <a:endParaRPr lang="en-US"/>
          </a:p>
        </p:txBody>
      </p:sp>
      <p:sp>
        <p:nvSpPr>
          <p:cNvPr id="31" name="Text Box 30"/>
          <p:cNvSpPr txBox="1"/>
          <p:nvPr/>
        </p:nvSpPr>
        <p:spPr>
          <a:xfrm>
            <a:off x="3791585" y="6165215"/>
            <a:ext cx="831215" cy="368300"/>
          </a:xfrm>
          <a:prstGeom prst="rect">
            <a:avLst/>
          </a:prstGeom>
          <a:noFill/>
        </p:spPr>
        <p:txBody>
          <a:bodyPr wrap="square" rtlCol="0">
            <a:spAutoFit/>
          </a:bodyPr>
          <a:p>
            <a:r>
              <a:rPr lang="en-US"/>
              <a:t>entry</a:t>
            </a:r>
            <a:endParaRPr lang="en-US"/>
          </a:p>
        </p:txBody>
      </p:sp>
      <p:sp>
        <p:nvSpPr>
          <p:cNvPr id="32" name="Text Box 31"/>
          <p:cNvSpPr txBox="1"/>
          <p:nvPr/>
        </p:nvSpPr>
        <p:spPr>
          <a:xfrm>
            <a:off x="4439920" y="3860800"/>
            <a:ext cx="831215" cy="368300"/>
          </a:xfrm>
          <a:prstGeom prst="rect">
            <a:avLst/>
          </a:prstGeom>
          <a:noFill/>
        </p:spPr>
        <p:txBody>
          <a:bodyPr wrap="square" rtlCol="0">
            <a:spAutoFit/>
          </a:bodyPr>
          <a:p>
            <a:r>
              <a:rPr lang="en-US"/>
              <a:t>entry</a:t>
            </a:r>
            <a:endParaRPr lang="en-US"/>
          </a:p>
        </p:txBody>
      </p:sp>
      <p:sp>
        <p:nvSpPr>
          <p:cNvPr id="33" name="Text Box 32"/>
          <p:cNvSpPr txBox="1"/>
          <p:nvPr/>
        </p:nvSpPr>
        <p:spPr>
          <a:xfrm>
            <a:off x="6744335" y="4231005"/>
            <a:ext cx="831215" cy="368300"/>
          </a:xfrm>
          <a:prstGeom prst="rect">
            <a:avLst/>
          </a:prstGeom>
          <a:noFill/>
        </p:spPr>
        <p:txBody>
          <a:bodyPr wrap="square" rtlCol="0">
            <a:spAutoFit/>
          </a:bodyPr>
          <a:p>
            <a:r>
              <a:rPr lang="en-US"/>
              <a:t>entry</a:t>
            </a:r>
            <a:endParaRPr lang="en-US"/>
          </a:p>
        </p:txBody>
      </p:sp>
      <p:sp>
        <p:nvSpPr>
          <p:cNvPr id="34" name="Text Box 33"/>
          <p:cNvSpPr txBox="1"/>
          <p:nvPr/>
        </p:nvSpPr>
        <p:spPr>
          <a:xfrm>
            <a:off x="5591810" y="4692015"/>
            <a:ext cx="831215" cy="368300"/>
          </a:xfrm>
          <a:prstGeom prst="rect">
            <a:avLst/>
          </a:prstGeom>
          <a:noFill/>
        </p:spPr>
        <p:txBody>
          <a:bodyPr wrap="square" rtlCol="0">
            <a:spAutoFit/>
          </a:bodyPr>
          <a:p>
            <a:r>
              <a:rPr lang="en-US"/>
              <a:t>entry</a:t>
            </a:r>
            <a:endParaRPr lang="en-US"/>
          </a:p>
        </p:txBody>
      </p:sp>
      <p:sp>
        <p:nvSpPr>
          <p:cNvPr id="35" name="Text Box 34"/>
          <p:cNvSpPr txBox="1"/>
          <p:nvPr/>
        </p:nvSpPr>
        <p:spPr>
          <a:xfrm>
            <a:off x="8760460" y="3933190"/>
            <a:ext cx="831215" cy="368300"/>
          </a:xfrm>
          <a:prstGeom prst="rect">
            <a:avLst/>
          </a:prstGeom>
          <a:noFill/>
        </p:spPr>
        <p:txBody>
          <a:bodyPr wrap="square" rtlCol="0">
            <a:spAutoFit/>
          </a:bodyPr>
          <a:p>
            <a:r>
              <a:rPr lang="en-US"/>
              <a:t>entry</a:t>
            </a:r>
            <a:endParaRPr lang="en-US"/>
          </a:p>
        </p:txBody>
      </p:sp>
      <p:sp>
        <p:nvSpPr>
          <p:cNvPr id="36" name="Text Box 35"/>
          <p:cNvSpPr txBox="1"/>
          <p:nvPr/>
        </p:nvSpPr>
        <p:spPr>
          <a:xfrm>
            <a:off x="8792845" y="5062855"/>
            <a:ext cx="831215" cy="368300"/>
          </a:xfrm>
          <a:prstGeom prst="rect">
            <a:avLst/>
          </a:prstGeom>
          <a:noFill/>
        </p:spPr>
        <p:txBody>
          <a:bodyPr wrap="square" rtlCol="0">
            <a:spAutoFit/>
          </a:bodyPr>
          <a:p>
            <a:r>
              <a:rPr lang="en-US"/>
              <a:t>entry</a:t>
            </a:r>
            <a:endParaRPr lang="en-US"/>
          </a:p>
        </p:txBody>
      </p:sp>
      <p:sp>
        <p:nvSpPr>
          <p:cNvPr id="37" name="Text Box 36"/>
          <p:cNvSpPr txBox="1"/>
          <p:nvPr/>
        </p:nvSpPr>
        <p:spPr>
          <a:xfrm>
            <a:off x="7607935" y="5732780"/>
            <a:ext cx="831215" cy="368300"/>
          </a:xfrm>
          <a:prstGeom prst="rect">
            <a:avLst/>
          </a:prstGeom>
          <a:noFill/>
        </p:spPr>
        <p:txBody>
          <a:bodyPr wrap="square" rtlCol="0">
            <a:spAutoFit/>
          </a:bodyPr>
          <a:p>
            <a:r>
              <a:rPr lang="en-US"/>
              <a:t>entry</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3, List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 solution: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pic>
        <p:nvPicPr>
          <p:cNvPr id="3" name="Picture 2"/>
          <p:cNvPicPr>
            <a:picLocks noChangeAspect="1"/>
          </p:cNvPicPr>
          <p:nvPr/>
        </p:nvPicPr>
        <p:blipFill>
          <a:blip r:embed="rId1"/>
          <a:stretch>
            <a:fillRect/>
          </a:stretch>
        </p:blipFill>
        <p:spPr>
          <a:xfrm>
            <a:off x="5663565" y="2780665"/>
            <a:ext cx="838200" cy="1028700"/>
          </a:xfrm>
          <a:prstGeom prst="rect">
            <a:avLst/>
          </a:prstGeom>
        </p:spPr>
      </p:pic>
      <p:pic>
        <p:nvPicPr>
          <p:cNvPr id="18" name="Picture 17"/>
          <p:cNvPicPr>
            <a:picLocks noChangeAspect="1"/>
          </p:cNvPicPr>
          <p:nvPr/>
        </p:nvPicPr>
        <p:blipFill>
          <a:blip r:embed="rId2"/>
          <a:stretch>
            <a:fillRect/>
          </a:stretch>
        </p:blipFill>
        <p:spPr>
          <a:xfrm>
            <a:off x="6600190" y="2780665"/>
            <a:ext cx="749300" cy="1028700"/>
          </a:xfrm>
          <a:prstGeom prst="rect">
            <a:avLst/>
          </a:prstGeom>
        </p:spPr>
      </p:pic>
      <p:pic>
        <p:nvPicPr>
          <p:cNvPr id="22" name="Picture 21"/>
          <p:cNvPicPr>
            <a:picLocks noChangeAspect="1"/>
          </p:cNvPicPr>
          <p:nvPr/>
        </p:nvPicPr>
        <p:blipFill>
          <a:blip r:embed="rId3"/>
          <a:stretch>
            <a:fillRect/>
          </a:stretch>
        </p:blipFill>
        <p:spPr>
          <a:xfrm>
            <a:off x="7536180" y="2754630"/>
            <a:ext cx="929005" cy="1054100"/>
          </a:xfrm>
          <a:prstGeom prst="rect">
            <a:avLst/>
          </a:prstGeom>
        </p:spPr>
      </p:pic>
      <p:pic>
        <p:nvPicPr>
          <p:cNvPr id="23" name="Picture 22"/>
          <p:cNvPicPr>
            <a:picLocks noChangeAspect="1"/>
          </p:cNvPicPr>
          <p:nvPr/>
        </p:nvPicPr>
        <p:blipFill>
          <a:blip r:embed="rId4"/>
          <a:stretch>
            <a:fillRect/>
          </a:stretch>
        </p:blipFill>
        <p:spPr>
          <a:xfrm>
            <a:off x="8616315" y="2754630"/>
            <a:ext cx="939165" cy="1054100"/>
          </a:xfrm>
          <a:prstGeom prst="rect">
            <a:avLst/>
          </a:prstGeom>
        </p:spPr>
      </p:pic>
      <p:pic>
        <p:nvPicPr>
          <p:cNvPr id="25" name="Picture 24"/>
          <p:cNvPicPr>
            <a:picLocks noChangeAspect="1"/>
          </p:cNvPicPr>
          <p:nvPr/>
        </p:nvPicPr>
        <p:blipFill>
          <a:blip r:embed="rId5"/>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6"/>
          <a:stretch>
            <a:fillRect/>
          </a:stretch>
        </p:blipFill>
        <p:spPr>
          <a:xfrm>
            <a:off x="9719310" y="2754630"/>
            <a:ext cx="876935" cy="1068070"/>
          </a:xfrm>
          <a:prstGeom prst="rect">
            <a:avLst/>
          </a:prstGeom>
        </p:spPr>
      </p:pic>
      <p:pic>
        <p:nvPicPr>
          <p:cNvPr id="29" name="Picture 28"/>
          <p:cNvPicPr>
            <a:picLocks noChangeAspect="1"/>
          </p:cNvPicPr>
          <p:nvPr/>
        </p:nvPicPr>
        <p:blipFill>
          <a:blip r:embed="rId1"/>
          <a:stretch>
            <a:fillRect/>
          </a:stretch>
        </p:blipFill>
        <p:spPr>
          <a:xfrm>
            <a:off x="983615" y="4220845"/>
            <a:ext cx="838200" cy="1028700"/>
          </a:xfrm>
          <a:prstGeom prst="rect">
            <a:avLst/>
          </a:prstGeom>
        </p:spPr>
      </p:pic>
      <p:pic>
        <p:nvPicPr>
          <p:cNvPr id="30" name="Picture 29"/>
          <p:cNvPicPr>
            <a:picLocks noChangeAspect="1"/>
          </p:cNvPicPr>
          <p:nvPr/>
        </p:nvPicPr>
        <p:blipFill>
          <a:blip r:embed="rId3"/>
          <a:stretch>
            <a:fillRect/>
          </a:stretch>
        </p:blipFill>
        <p:spPr>
          <a:xfrm>
            <a:off x="983615" y="5373370"/>
            <a:ext cx="929005" cy="1054100"/>
          </a:xfrm>
          <a:prstGeom prst="rect">
            <a:avLst/>
          </a:prstGeom>
        </p:spPr>
      </p:pic>
      <p:pic>
        <p:nvPicPr>
          <p:cNvPr id="31" name="Picture 30"/>
          <p:cNvPicPr>
            <a:picLocks noChangeAspect="1"/>
          </p:cNvPicPr>
          <p:nvPr/>
        </p:nvPicPr>
        <p:blipFill>
          <a:blip r:embed="rId4"/>
          <a:stretch>
            <a:fillRect/>
          </a:stretch>
        </p:blipFill>
        <p:spPr>
          <a:xfrm>
            <a:off x="8976360" y="4220845"/>
            <a:ext cx="939165" cy="1054100"/>
          </a:xfrm>
          <a:prstGeom prst="rect">
            <a:avLst/>
          </a:prstGeom>
        </p:spPr>
      </p:pic>
      <p:pic>
        <p:nvPicPr>
          <p:cNvPr id="32" name="Picture 31"/>
          <p:cNvPicPr>
            <a:picLocks noChangeAspect="1"/>
          </p:cNvPicPr>
          <p:nvPr/>
        </p:nvPicPr>
        <p:blipFill>
          <a:blip r:embed="rId2"/>
          <a:stretch>
            <a:fillRect/>
          </a:stretch>
        </p:blipFill>
        <p:spPr>
          <a:xfrm>
            <a:off x="5520055" y="5398770"/>
            <a:ext cx="749300" cy="1028700"/>
          </a:xfrm>
          <a:prstGeom prst="rect">
            <a:avLst/>
          </a:prstGeom>
        </p:spPr>
      </p:pic>
      <p:pic>
        <p:nvPicPr>
          <p:cNvPr id="33" name="Picture 32"/>
          <p:cNvPicPr>
            <a:picLocks noChangeAspect="1"/>
          </p:cNvPicPr>
          <p:nvPr/>
        </p:nvPicPr>
        <p:blipFill>
          <a:blip r:embed="rId6"/>
          <a:stretch>
            <a:fillRect/>
          </a:stretch>
        </p:blipFill>
        <p:spPr>
          <a:xfrm>
            <a:off x="8976360" y="5445125"/>
            <a:ext cx="876935" cy="1068070"/>
          </a:xfrm>
          <a:prstGeom prst="rect">
            <a:avLst/>
          </a:prstGeom>
        </p:spPr>
      </p:pic>
      <p:pic>
        <p:nvPicPr>
          <p:cNvPr id="34" name="Picture 33"/>
          <p:cNvPicPr>
            <a:picLocks noChangeAspect="1"/>
          </p:cNvPicPr>
          <p:nvPr/>
        </p:nvPicPr>
        <p:blipFill>
          <a:blip r:embed="rId5"/>
          <a:stretch>
            <a:fillRect/>
          </a:stretch>
        </p:blipFill>
        <p:spPr>
          <a:xfrm>
            <a:off x="5303520" y="4183380"/>
            <a:ext cx="1057910" cy="109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3, List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Another solution: </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pic>
        <p:nvPicPr>
          <p:cNvPr id="3" name="Picture 2"/>
          <p:cNvPicPr>
            <a:picLocks noChangeAspect="1"/>
          </p:cNvPicPr>
          <p:nvPr/>
        </p:nvPicPr>
        <p:blipFill>
          <a:blip r:embed="rId1"/>
          <a:stretch>
            <a:fillRect/>
          </a:stretch>
        </p:blipFill>
        <p:spPr>
          <a:xfrm>
            <a:off x="5663565" y="2780665"/>
            <a:ext cx="838200" cy="1028700"/>
          </a:xfrm>
          <a:prstGeom prst="rect">
            <a:avLst/>
          </a:prstGeom>
        </p:spPr>
      </p:pic>
      <p:pic>
        <p:nvPicPr>
          <p:cNvPr id="18" name="Picture 17"/>
          <p:cNvPicPr>
            <a:picLocks noChangeAspect="1"/>
          </p:cNvPicPr>
          <p:nvPr/>
        </p:nvPicPr>
        <p:blipFill>
          <a:blip r:embed="rId2"/>
          <a:stretch>
            <a:fillRect/>
          </a:stretch>
        </p:blipFill>
        <p:spPr>
          <a:xfrm>
            <a:off x="6600190" y="2780665"/>
            <a:ext cx="749300" cy="1028700"/>
          </a:xfrm>
          <a:prstGeom prst="rect">
            <a:avLst/>
          </a:prstGeom>
        </p:spPr>
      </p:pic>
      <p:pic>
        <p:nvPicPr>
          <p:cNvPr id="22" name="Picture 21"/>
          <p:cNvPicPr>
            <a:picLocks noChangeAspect="1"/>
          </p:cNvPicPr>
          <p:nvPr/>
        </p:nvPicPr>
        <p:blipFill>
          <a:blip r:embed="rId3"/>
          <a:stretch>
            <a:fillRect/>
          </a:stretch>
        </p:blipFill>
        <p:spPr>
          <a:xfrm>
            <a:off x="7536180" y="2754630"/>
            <a:ext cx="929005" cy="1054100"/>
          </a:xfrm>
          <a:prstGeom prst="rect">
            <a:avLst/>
          </a:prstGeom>
        </p:spPr>
      </p:pic>
      <p:pic>
        <p:nvPicPr>
          <p:cNvPr id="23" name="Picture 22"/>
          <p:cNvPicPr>
            <a:picLocks noChangeAspect="1"/>
          </p:cNvPicPr>
          <p:nvPr/>
        </p:nvPicPr>
        <p:blipFill>
          <a:blip r:embed="rId4"/>
          <a:stretch>
            <a:fillRect/>
          </a:stretch>
        </p:blipFill>
        <p:spPr>
          <a:xfrm>
            <a:off x="8616315" y="2754630"/>
            <a:ext cx="939165" cy="1054100"/>
          </a:xfrm>
          <a:prstGeom prst="rect">
            <a:avLst/>
          </a:prstGeom>
        </p:spPr>
      </p:pic>
      <p:pic>
        <p:nvPicPr>
          <p:cNvPr id="25" name="Picture 24"/>
          <p:cNvPicPr>
            <a:picLocks noChangeAspect="1"/>
          </p:cNvPicPr>
          <p:nvPr/>
        </p:nvPicPr>
        <p:blipFill>
          <a:blip r:embed="rId5"/>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6"/>
          <a:stretch>
            <a:fillRect/>
          </a:stretch>
        </p:blipFill>
        <p:spPr>
          <a:xfrm>
            <a:off x="9719310" y="2754630"/>
            <a:ext cx="876935" cy="1068070"/>
          </a:xfrm>
          <a:prstGeom prst="rect">
            <a:avLst/>
          </a:prstGeom>
        </p:spPr>
      </p:pic>
      <p:pic>
        <p:nvPicPr>
          <p:cNvPr id="29" name="Picture 28"/>
          <p:cNvPicPr>
            <a:picLocks noChangeAspect="1"/>
          </p:cNvPicPr>
          <p:nvPr/>
        </p:nvPicPr>
        <p:blipFill>
          <a:blip r:embed="rId1"/>
          <a:stretch>
            <a:fillRect/>
          </a:stretch>
        </p:blipFill>
        <p:spPr>
          <a:xfrm>
            <a:off x="983615" y="5436235"/>
            <a:ext cx="838200" cy="1028700"/>
          </a:xfrm>
          <a:prstGeom prst="rect">
            <a:avLst/>
          </a:prstGeom>
        </p:spPr>
      </p:pic>
      <p:pic>
        <p:nvPicPr>
          <p:cNvPr id="30" name="Picture 29"/>
          <p:cNvPicPr>
            <a:picLocks noChangeAspect="1"/>
          </p:cNvPicPr>
          <p:nvPr/>
        </p:nvPicPr>
        <p:blipFill>
          <a:blip r:embed="rId3"/>
          <a:stretch>
            <a:fillRect/>
          </a:stretch>
        </p:blipFill>
        <p:spPr>
          <a:xfrm>
            <a:off x="5424805" y="5445125"/>
            <a:ext cx="929005" cy="1054100"/>
          </a:xfrm>
          <a:prstGeom prst="rect">
            <a:avLst/>
          </a:prstGeom>
        </p:spPr>
      </p:pic>
      <p:pic>
        <p:nvPicPr>
          <p:cNvPr id="31" name="Picture 30"/>
          <p:cNvPicPr>
            <a:picLocks noChangeAspect="1"/>
          </p:cNvPicPr>
          <p:nvPr/>
        </p:nvPicPr>
        <p:blipFill>
          <a:blip r:embed="rId4"/>
          <a:stretch>
            <a:fillRect/>
          </a:stretch>
        </p:blipFill>
        <p:spPr>
          <a:xfrm>
            <a:off x="5424805" y="4220845"/>
            <a:ext cx="939165" cy="1054100"/>
          </a:xfrm>
          <a:prstGeom prst="rect">
            <a:avLst/>
          </a:prstGeom>
        </p:spPr>
      </p:pic>
      <p:pic>
        <p:nvPicPr>
          <p:cNvPr id="32" name="Picture 31"/>
          <p:cNvPicPr>
            <a:picLocks noChangeAspect="1"/>
          </p:cNvPicPr>
          <p:nvPr/>
        </p:nvPicPr>
        <p:blipFill>
          <a:blip r:embed="rId2"/>
          <a:stretch>
            <a:fillRect/>
          </a:stretch>
        </p:blipFill>
        <p:spPr>
          <a:xfrm>
            <a:off x="8976360" y="4220845"/>
            <a:ext cx="749300" cy="1028700"/>
          </a:xfrm>
          <a:prstGeom prst="rect">
            <a:avLst/>
          </a:prstGeom>
        </p:spPr>
      </p:pic>
      <p:pic>
        <p:nvPicPr>
          <p:cNvPr id="33" name="Picture 32"/>
          <p:cNvPicPr>
            <a:picLocks noChangeAspect="1"/>
          </p:cNvPicPr>
          <p:nvPr/>
        </p:nvPicPr>
        <p:blipFill>
          <a:blip r:embed="rId6"/>
          <a:stretch>
            <a:fillRect/>
          </a:stretch>
        </p:blipFill>
        <p:spPr>
          <a:xfrm>
            <a:off x="983615" y="4220845"/>
            <a:ext cx="876935" cy="1068070"/>
          </a:xfrm>
          <a:prstGeom prst="rect">
            <a:avLst/>
          </a:prstGeom>
        </p:spPr>
      </p:pic>
      <p:pic>
        <p:nvPicPr>
          <p:cNvPr id="34" name="Picture 33"/>
          <p:cNvPicPr>
            <a:picLocks noChangeAspect="1"/>
          </p:cNvPicPr>
          <p:nvPr/>
        </p:nvPicPr>
        <p:blipFill>
          <a:blip r:embed="rId5"/>
          <a:stretch>
            <a:fillRect/>
          </a:stretch>
        </p:blipFill>
        <p:spPr>
          <a:xfrm>
            <a:off x="8822055" y="5373370"/>
            <a:ext cx="1057910" cy="109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questions do I need to ask in order to solve this problem?</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questions do I need to ask in order to solve this problem?</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get the list of entries?</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randomly select from a list?</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form a group?</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do I do with leftovers?</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get the list of entries?</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 list will be supplied ahead of time. </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0: How to make buttered toast</a:t>
            </a:r>
            <a:endParaRPr lang="en-US" sz="4400" b="0" strike="noStrike" spc="-1">
              <a:solidFill>
                <a:srgbClr val="000000"/>
              </a:solidFill>
              <a:latin typeface="Calibri" panose="020F0502020204030204"/>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How would you, in a step-by-step manner, describe how to make buttered toast?</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randomly select from a list?</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Differs between a human and a computer. Humans can “just pick”; computers can’t.</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form a group? The steps to do so are:</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Create a new group.</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Randomly select an entry from the list. </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Remove that entry from the list and place it in the group.</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Repeat steps 2 and 3 until the new group is the desired size. </a:t>
            </a:r>
            <a:endParaRPr lang="en-US" sz="2800" b="0" strike="noStrike" spc="-1">
              <a:solidFill>
                <a:srgbClr val="000000"/>
              </a:solidFill>
              <a:latin typeface="Calibri" panose="020F0502020204030204"/>
            </a:endParaRPr>
          </a:p>
          <a:p>
            <a:pPr marL="1143000" lvl="2"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do I do with leftovers?</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When the list entries don’t perfectly form groups of a certain size, distribute the remaining entries into random groups.</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 natural language algorithm for this problem:</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desired group size</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Generate groups from list</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Display groups</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Step 3 needs more detail:</a:t>
            </a:r>
            <a:endParaRPr lang="en-US" sz="2800" b="0" strike="noStrike" spc="-1">
              <a:solidFill>
                <a:srgbClr val="000000"/>
              </a:solidFill>
              <a:latin typeface="Calibri" panose="020F0502020204030204"/>
            </a:endParaRPr>
          </a:p>
          <a:p>
            <a:pPr marL="457200" lvl="1"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 Generate groups from list</a:t>
            </a:r>
            <a:endParaRPr lang="en-US" sz="2800" b="0" strike="noStrike" spc="-1">
              <a:solidFill>
                <a:srgbClr val="000000"/>
              </a:solidFill>
              <a:latin typeface="Calibri" panose="020F0502020204030204"/>
            </a:endParaRP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3a. Form a group, as previously discussed</a:t>
            </a:r>
            <a:endParaRPr lang="en-US" sz="2800" b="0" strike="noStrike" spc="-1">
              <a:solidFill>
                <a:srgbClr val="000000"/>
              </a:solidFill>
              <a:latin typeface="Calibri" panose="020F0502020204030204"/>
            </a:endParaRP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3b. Repeat step 3a. until no more groups of the right size can be 	       formed</a:t>
            </a:r>
            <a:endParaRPr lang="en-US" sz="2800" b="0" strike="noStrike" spc="-1">
              <a:solidFill>
                <a:srgbClr val="000000"/>
              </a:solidFill>
              <a:latin typeface="Calibri" panose="020F0502020204030204"/>
            </a:endParaRP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3c. Distribute the remaining entries as previously discussed</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Steps 1 and 2 - good! Time to generate groups (step 3)</a:t>
            </a: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Step 3a - form group: </a:t>
            </a: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And again.. </a:t>
            </a:r>
            <a:endParaRPr lang="en-US" sz="2800" b="0" strike="noStrike" spc="-1">
              <a:solidFill>
                <a:srgbClr val="000000"/>
              </a:solidFill>
              <a:latin typeface="Calibri" panose="020F0502020204030204"/>
            </a:endParaRPr>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And again... </a:t>
            </a:r>
            <a:endParaRPr lang="en-US" sz="2800" b="0" strike="noStrike" spc="-1">
              <a:solidFill>
                <a:srgbClr val="000000"/>
              </a:solidFill>
              <a:latin typeface="Calibri" panose="020F0502020204030204"/>
            </a:endParaRPr>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And again.... </a:t>
            </a:r>
            <a:endParaRPr lang="en-US" sz="2800" b="0" strike="noStrike" spc="-1">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0: How to make buttered toast</a:t>
            </a:r>
            <a:endParaRPr lang="en-US" sz="4400" b="0" strike="noStrike" spc="-1">
              <a:solidFill>
                <a:srgbClr val="000000"/>
              </a:solidFill>
              <a:latin typeface="Calibri" panose="020F0502020204030204"/>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rmAutofit fontScale="89000"/>
          </a:bodyPr>
          <a:p>
            <a:pPr marL="219710" indent="-21971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How would you, in a step-by-step manner, describe how to make buttered toast?</a:t>
            </a:r>
            <a:endParaRPr lang="en-US" sz="2800" b="0" strike="noStrike" spc="-1">
              <a:solidFill>
                <a:srgbClr val="000000"/>
              </a:solidFill>
              <a:latin typeface="Calibri" panose="020F0502020204030204"/>
            </a:endParaRPr>
          </a:p>
          <a:p>
            <a:pPr marL="219710" indent="-21971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endParaRPr lang="en-US" sz="28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Obtain bread, a toaster, a plate, a knife, and butter.</a:t>
            </a:r>
            <a:endParaRPr lang="en-US" sz="24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Place bread into toaster.</a:t>
            </a:r>
            <a:endParaRPr lang="en-US" sz="24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Toast the bread to your desired level of toasty goodness.</a:t>
            </a:r>
            <a:endParaRPr lang="en-US" sz="24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Take the toast out of the toaster and place on the plate.</a:t>
            </a:r>
            <a:endParaRPr lang="en-US" sz="24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Scoop butter onto the knife.</a:t>
            </a:r>
            <a:endParaRPr lang="en-US" sz="24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Scrape the butter across the surface of the toast.</a:t>
            </a:r>
            <a:endParaRPr lang="en-US" sz="2400" b="0" strike="noStrike" spc="-1">
              <a:solidFill>
                <a:srgbClr val="000000"/>
              </a:solidFill>
              <a:latin typeface="Calibri" panose="020F0502020204030204"/>
            </a:endParaRP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Repeat steps 5 and 6 until toast is sufficiently buttered.</a:t>
            </a:r>
            <a:endParaRPr lang="en-US" sz="2400" b="0" strike="noStrike" spc="-1">
              <a:solidFill>
                <a:srgbClr val="000000"/>
              </a:solidFill>
              <a:latin typeface="Calibri" panose="020F0502020204030204"/>
            </a:endParaRPr>
          </a:p>
          <a:p>
            <a:pPr marL="43942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indent="0">
              <a:lnSpc>
                <a:spcPct val="90000"/>
              </a:lnSpc>
              <a:spcBef>
                <a:spcPts val="1000"/>
              </a:spcBef>
              <a:buNone/>
              <a:tabLst>
                <a:tab pos="0" algn="l"/>
              </a:tabLst>
            </a:pPr>
            <a:r>
              <a:rPr lang="en-US" sz="2800" b="0" strike="noStrike" spc="-1">
                <a:solidFill>
                  <a:srgbClr val="000000"/>
                </a:solidFill>
                <a:latin typeface="Calibri" panose="020F0502020204030204"/>
              </a:rPr>
              <a:t>And you have buttered toast!</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No more groups can be</a:t>
            </a:r>
            <a:endParaRPr lang="en-US" sz="2800" b="0" strike="noStrike" spc="-1">
              <a:solidFill>
                <a:srgbClr val="000000"/>
              </a:solidFill>
              <a:latin typeface="Calibri" panose="020F0502020204030204"/>
            </a:endParaRPr>
          </a:p>
          <a:p>
            <a:pPr marL="0" lvl="0"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   made - step 3c time </a:t>
            </a:r>
            <a:endParaRPr lang="en-US" sz="2800" b="0" strike="noStrike" spc="-1">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9" name="Oval 8"/>
          <p:cNvSpPr/>
          <p:nvPr/>
        </p:nvSpPr>
        <p:spPr>
          <a:xfrm>
            <a:off x="5951855" y="5013325"/>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a:solidFill>
                  <a:srgbClr val="000000"/>
                </a:solidFill>
                <a:latin typeface="Calibri" panose="020F0502020204030204"/>
                <a:sym typeface="+mn-ea"/>
              </a:rPr>
              <a:t>Problem: Write a program that generates </a:t>
            </a:r>
            <a:r>
              <a:rPr lang="en-US" sz="2800" b="0" strike="noStrike">
                <a:solidFill>
                  <a:srgbClr val="000000"/>
                </a:solidFill>
                <a:latin typeface="Calibri" panose="020F0502020204030204"/>
                <a:sym typeface="+mn-ea"/>
              </a:rPr>
              <a:t>random </a:t>
            </a:r>
            <a:r>
              <a:rPr lang="en-US" sz="2800" b="0" strike="noStrike">
                <a:solidFill>
                  <a:srgbClr val="000000"/>
                </a:solidFill>
                <a:latin typeface="Calibri" panose="020F0502020204030204"/>
                <a:sym typeface="+mn-ea"/>
              </a:rPr>
              <a:t>groups of a certain size based on an initial number of entries in a list</a:t>
            </a:r>
            <a:endParaRPr lang="en-US" sz="2800" b="0" strike="noStrike" spc="-1">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desired group size</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Generate groups from list</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Display groups</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endParaRPr lang="en-US" sz="2800" b="0" strike="noStrike" spc="-1">
              <a:solidFill>
                <a:srgbClr val="000000"/>
              </a:solidFill>
              <a:latin typeface="Calibri" panose="020F0502020204030204"/>
            </a:endParaRP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endParaRPr lang="en-US" sz="2800" b="0" strike="noStrike" spc="-1">
              <a:solidFill>
                <a:srgbClr val="000000"/>
              </a:solidFill>
              <a:latin typeface="Calibri" panose="020F0502020204030204"/>
            </a:endParaRPr>
          </a:p>
          <a:p>
            <a:pPr marL="914400" lvl="2"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List&lt;Shape&gt; list = new List&lt;Shape&gt;(Shape1, Shape2, ... ShapeN);</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endParaRPr lang="en-US" sz="2800" b="0" strike="noStrike" spc="-1">
              <a:solidFill>
                <a:srgbClr val="000000"/>
              </a:solidFill>
              <a:latin typeface="Calibri" panose="020F0502020204030204"/>
            </a:endParaRPr>
          </a:p>
          <a:p>
            <a:pPr marL="400050" lvl="3" indent="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2. Obtain desired group size:</a:t>
            </a:r>
            <a:endParaRPr lang="en-US" sz="2800" b="0" strike="noStrike">
              <a:solidFill>
                <a:srgbClr val="000000"/>
              </a:solidFill>
              <a:latin typeface="Calibri" panose="020F0502020204030204"/>
              <a:sym typeface="+mn-ea"/>
            </a:endParaRPr>
          </a:p>
          <a:p>
            <a:pPr marL="400050" lvl="3"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int groupSize = scanner.nextInt();</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endParaRPr lang="en-US" sz="2800" b="0" strike="noStrike" spc="-1">
              <a:solidFill>
                <a:srgbClr val="000000"/>
              </a:solidFill>
              <a:latin typeface="Calibri" panose="020F0502020204030204"/>
            </a:endParaRPr>
          </a:p>
          <a:p>
            <a:pPr marL="0" lvl="1" indent="45720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3. </a:t>
            </a:r>
            <a:r>
              <a:rPr lang="en-US" sz="2800" b="0" strike="noStrike">
                <a:solidFill>
                  <a:srgbClr val="000000"/>
                </a:solidFill>
                <a:latin typeface="Calibri" panose="020F0502020204030204"/>
                <a:sym typeface="+mn-ea"/>
              </a:rPr>
              <a:t>Generate groups from list</a:t>
            </a:r>
            <a:r>
              <a:rPr lang="en-US" sz="2800" b="0" strike="noStrike">
                <a:solidFill>
                  <a:srgbClr val="000000"/>
                </a:solidFill>
                <a:latin typeface="Calibri" panose="020F0502020204030204"/>
                <a:sym typeface="+mn-ea"/>
              </a:rPr>
              <a:t>:</a:t>
            </a:r>
            <a:endParaRPr lang="en-US" sz="2800" b="0" strike="noStrike">
              <a:solidFill>
                <a:srgbClr val="000000"/>
              </a:solidFill>
              <a:latin typeface="Calibri" panose="020F0502020204030204"/>
              <a:sym typeface="+mn-ea"/>
            </a:endParaRPr>
          </a:p>
          <a:p>
            <a:pPr marL="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The most difficult part of the problem! Shown in a future lecture. 						(probably)</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endParaRPr lang="en-US" sz="2800" b="0" strike="noStrike" spc="-1">
              <a:solidFill>
                <a:srgbClr val="000000"/>
              </a:solidFill>
              <a:latin typeface="Calibri" panose="020F0502020204030204"/>
            </a:endParaRPr>
          </a:p>
          <a:p>
            <a:pPr marL="0" lvl="1" indent="45720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4. Display groups:</a:t>
            </a:r>
            <a:endParaRPr lang="en-US" sz="2800" b="0" strike="noStrike">
              <a:solidFill>
                <a:srgbClr val="000000"/>
              </a:solidFill>
              <a:latin typeface="Calibri" panose="020F0502020204030204"/>
              <a:sym typeface="+mn-ea"/>
            </a:endParaRPr>
          </a:p>
          <a:p>
            <a:pPr marL="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for (Group group in groups){</a:t>
            </a:r>
            <a:endParaRPr lang="en-US" sz="2800" b="0" strike="noStrike" spc="-1">
              <a:solidFill>
                <a:srgbClr val="000000"/>
              </a:solidFill>
              <a:latin typeface="Calibri" panose="020F0502020204030204"/>
            </a:endParaRPr>
          </a:p>
          <a:p>
            <a:pPr marL="457200" lvl="2"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for (Entry e in group){</a:t>
            </a:r>
            <a:endParaRPr lang="en-US" sz="2800" b="0" strike="noStrike" spc="-1">
              <a:solidFill>
                <a:srgbClr val="000000"/>
              </a:solidFill>
              <a:latin typeface="Calibri" panose="020F0502020204030204"/>
            </a:endParaRPr>
          </a:p>
          <a:p>
            <a:pPr marL="914400" lvl="3"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System.out.println(e.toString());</a:t>
            </a:r>
            <a:endParaRPr lang="en-US" sz="2800" b="0" strike="noStrike" spc="-1">
              <a:solidFill>
                <a:srgbClr val="000000"/>
              </a:solidFill>
              <a:latin typeface="Calibri" panose="020F0502020204030204"/>
            </a:endParaRPr>
          </a:p>
          <a:p>
            <a:pPr marL="457200" lvl="2"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a:t>
            </a:r>
            <a:endParaRPr lang="en-US" sz="2800" b="0" strike="noStrike" spc="-1">
              <a:solidFill>
                <a:srgbClr val="000000"/>
              </a:solidFill>
              <a:latin typeface="Calibri" panose="020F0502020204030204"/>
            </a:endParaRPr>
          </a:p>
          <a:p>
            <a:pPr marL="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3: Group Generator</a:t>
            </a:r>
            <a:r>
              <a:rPr lang="en-US" sz="4400" b="0" strike="noStrike" spc="-1">
                <a:solidFill>
                  <a:srgbClr val="000000"/>
                </a:solidFill>
                <a:latin typeface="Calibri Light" panose="020F0302020204030204"/>
              </a:rPr>
              <a:t>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put all parts together and you have the completed program to generate groups:</a:t>
            </a:r>
            <a:endParaRPr lang="en-US" sz="2800" b="0" strike="noStrike" spc="-1">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endParaRPr lang="en-US" sz="2800" b="0" strike="noStrike" spc="-1">
              <a:solidFill>
                <a:srgbClr val="000000"/>
              </a:solidFill>
              <a:latin typeface="Calibri" panose="020F0502020204030204"/>
            </a:endParaRPr>
          </a:p>
          <a:p>
            <a:pPr marL="457200" lvl="3" indent="0">
              <a:lnSpc>
                <a:spcPct val="100000"/>
              </a:lnSpc>
              <a:spcBef>
                <a:spcPts val="1000"/>
              </a:spcBef>
              <a:buClr>
                <a:srgbClr val="000000"/>
              </a:buClr>
              <a:buFont typeface="Arial" panose="020B0604020202020204" pitchFamily="34" charset="0"/>
              <a:buNone/>
            </a:pPr>
            <a:r>
              <a:rPr lang="en-US" sz="2200" b="0" strike="noStrike">
                <a:solidFill>
                  <a:srgbClr val="000000"/>
                </a:solidFill>
                <a:latin typeface="Calibri" panose="020F0502020204030204"/>
                <a:sym typeface="+mn-ea"/>
              </a:rPr>
              <a:t>List&lt;Shape&gt; list = new List&lt;Shape&gt;(Shape1, Shape2, ... ShapeN); 	// Step 1</a:t>
            </a:r>
            <a:endParaRPr lang="en-US" sz="2200" b="0" strike="noStrike" spc="-1">
              <a:solidFill>
                <a:srgbClr val="000000"/>
              </a:solidFill>
              <a:latin typeface="Calibri" panose="020F0502020204030204"/>
            </a:endParaRPr>
          </a:p>
          <a:p>
            <a:pPr marL="457200" lvl="4" indent="0">
              <a:lnSpc>
                <a:spcPct val="100000"/>
              </a:lnSpc>
              <a:spcBef>
                <a:spcPts val="1000"/>
              </a:spcBef>
              <a:buClr>
                <a:srgbClr val="000000"/>
              </a:buClr>
              <a:buFont typeface="Arial" panose="020B0604020202020204" pitchFamily="34" charset="0"/>
              <a:buNone/>
            </a:pPr>
            <a:r>
              <a:rPr lang="en-US" sz="2200" b="0" strike="noStrike">
                <a:solidFill>
                  <a:srgbClr val="000000"/>
                </a:solidFill>
                <a:latin typeface="Calibri" panose="020F0502020204030204"/>
                <a:sym typeface="+mn-ea"/>
              </a:rPr>
              <a:t>int groupSize = scanner.nextInt();					// Step 2</a:t>
            </a:r>
            <a:endParaRPr lang="en-US" sz="2200" b="0" strike="noStrike" spc="-1">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spc="-1">
                <a:solidFill>
                  <a:srgbClr val="000000"/>
                </a:solidFill>
                <a:latin typeface="Calibri" panose="020F0502020204030204"/>
              </a:rPr>
              <a:t>List&lt;Group&gt; groups = generateGroups(list, groupSize);		// Step 3</a:t>
            </a:r>
            <a:br>
              <a:rPr lang="en-US" sz="2200" b="0" strike="noStrike" spc="-1">
                <a:solidFill>
                  <a:srgbClr val="000000"/>
                </a:solidFill>
                <a:latin typeface="Calibri" panose="020F0502020204030204"/>
              </a:rPr>
            </a:br>
            <a:r>
              <a:rPr lang="en-US" sz="2200" b="0" strike="noStrike">
                <a:solidFill>
                  <a:srgbClr val="000000"/>
                </a:solidFill>
                <a:latin typeface="Calibri" panose="020F0502020204030204"/>
                <a:sym typeface="+mn-ea"/>
              </a:rPr>
              <a:t>for (Group group in groups){					// Step 4</a:t>
            </a:r>
            <a:endParaRPr lang="en-US" sz="2200" b="0" strike="noStrike" spc="-1">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a:solidFill>
                  <a:srgbClr val="000000"/>
                </a:solidFill>
                <a:latin typeface="Calibri" panose="020F0502020204030204"/>
                <a:sym typeface="+mn-ea"/>
              </a:rPr>
              <a:t>for (Entry e in group){</a:t>
            </a:r>
            <a:endParaRPr lang="en-US" sz="2200" b="0" strike="noStrike" spc="-1">
              <a:solidFill>
                <a:srgbClr val="000000"/>
              </a:solidFill>
              <a:latin typeface="Calibri" panose="020F0502020204030204"/>
            </a:endParaRPr>
          </a:p>
          <a:p>
            <a:pPr marL="1371600" lvl="4" indent="0">
              <a:lnSpc>
                <a:spcPct val="100000"/>
              </a:lnSpc>
              <a:spcBef>
                <a:spcPts val="1000"/>
              </a:spcBef>
              <a:buClr>
                <a:srgbClr val="000000"/>
              </a:buClr>
              <a:buFont typeface="Arial" panose="020B0604020202020204"/>
              <a:buNone/>
            </a:pPr>
            <a:r>
              <a:rPr lang="en-US" sz="2200" b="0" strike="noStrike">
                <a:solidFill>
                  <a:srgbClr val="000000"/>
                </a:solidFill>
                <a:latin typeface="Calibri" panose="020F0502020204030204"/>
                <a:sym typeface="+mn-ea"/>
              </a:rPr>
              <a:t>System.out.println(e.toString());</a:t>
            </a:r>
            <a:endParaRPr lang="en-US" sz="2200" b="0" strike="noStrike" spc="-1">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a:solidFill>
                  <a:srgbClr val="000000"/>
                </a:solidFill>
                <a:latin typeface="Calibri" panose="020F0502020204030204"/>
                <a:sym typeface="+mn-ea"/>
              </a:rPr>
              <a:t>}</a:t>
            </a:r>
            <a:endParaRPr lang="en-US" sz="2200" b="0" strike="noStrike" spc="-1">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a:solidFill>
                  <a:srgbClr val="000000"/>
                </a:solidFill>
                <a:latin typeface="Calibri" panose="020F0502020204030204"/>
                <a:sym typeface="+mn-ea"/>
              </a:rPr>
              <a:t>}</a:t>
            </a:r>
            <a:endParaRPr lang="en-US" sz="2200" b="0" strike="noStrike" spc="-1">
              <a:solidFill>
                <a:srgbClr val="000000"/>
              </a:solidFill>
              <a:latin typeface="Calibri" panose="020F0502020204030204"/>
            </a:endParaRPr>
          </a:p>
          <a:p>
            <a:pPr marL="0" indent="0">
              <a:lnSpc>
                <a:spcPct val="90000"/>
              </a:lnSpc>
              <a:spcBef>
                <a:spcPts val="1000"/>
              </a:spcBef>
              <a:buClr>
                <a:srgbClr val="000000"/>
              </a:buClr>
              <a:buFont typeface="Arial" panose="020B0604020202020204" pitchFamily="34" charset="0"/>
              <a:buNone/>
            </a:pPr>
            <a:endParaRPr lang="en-US" sz="2800" b="0" strike="noStrike" spc="-1">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4: Building a House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Get with your group</a:t>
            </a:r>
            <a:endParaRPr lang="en-US" sz="2800" b="0" strike="noStrike" spc="-1">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Your task: design an algorithm to build a house</a:t>
            </a:r>
            <a:endParaRPr lang="en-US" sz="2800" b="0" strike="noStrike" spc="-1">
              <a:solidFill>
                <a:srgbClr val="000000"/>
              </a:solidFill>
              <a:latin typeface="Calibri" panose="020F0502020204030204"/>
            </a:endParaRPr>
          </a:p>
          <a:p>
            <a:pPr marL="914400" lvl="1"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Think about what materials you need</a:t>
            </a:r>
            <a:endParaRPr lang="en-US" sz="2800" b="0" strike="noStrike" spc="-1">
              <a:solidFill>
                <a:srgbClr val="000000"/>
              </a:solidFill>
              <a:latin typeface="Calibri" panose="020F0502020204030204"/>
            </a:endParaRPr>
          </a:p>
          <a:p>
            <a:pPr marL="914400" lvl="1"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What questions might you need to consider?</a:t>
            </a:r>
            <a:endParaRPr lang="en-US" sz="2800" b="0" strike="noStrike" spc="-1">
              <a:solidFill>
                <a:srgbClr val="000000"/>
              </a:solidFill>
              <a:latin typeface="Calibri" panose="020F0502020204030204"/>
            </a:endParaRPr>
          </a:p>
          <a:p>
            <a:pPr marL="914400" lvl="1"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How do you build a house?</a:t>
            </a:r>
            <a:endParaRPr lang="en-US" sz="2800" b="0" strike="noStrike" spc="-1">
              <a:solidFill>
                <a:srgbClr val="000000"/>
              </a:solidFill>
              <a:latin typeface="Calibri" panose="020F0502020204030204"/>
            </a:endParaRPr>
          </a:p>
          <a:p>
            <a:pPr marL="457200" lvl="1" indent="0">
              <a:lnSpc>
                <a:spcPct val="90000"/>
              </a:lnSpc>
              <a:spcBef>
                <a:spcPts val="1000"/>
              </a:spcBef>
              <a:buClr>
                <a:srgbClr val="000000"/>
              </a:buClr>
              <a:buFont typeface="Arial" panose="020B0604020202020204" pitchFamily="34" charset="0"/>
              <a:buNone/>
            </a:pPr>
            <a:endParaRPr lang="en-US" sz="2800" b="0" strike="noStrike" spc="-1">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Come up with a supply list and an algorithm to use those supplies to build a house</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Closing Activity</a:t>
            </a:r>
            <a:endParaRPr lang="en-US" sz="4400" b="0" strike="noStrike" spc="-1">
              <a:solidFill>
                <a:srgbClr val="000000"/>
              </a:solidFill>
              <a:latin typeface="Calibri" panose="020F0502020204030204"/>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Get with your group</a:t>
            </a:r>
            <a:endParaRPr lang="en-US" sz="2800" b="0" strike="noStrike" spc="-1">
              <a:solidFill>
                <a:srgbClr val="000000"/>
              </a:solidFill>
              <a:latin typeface="Calibri" panose="020F0502020204030204"/>
            </a:endParaRPr>
          </a:p>
          <a:p>
            <a:pPr indent="0">
              <a:lnSpc>
                <a:spcPct val="90000"/>
              </a:lnSpc>
              <a:spcBef>
                <a:spcPts val="1000"/>
              </a:spcBef>
              <a:buNone/>
              <a:tabLst>
                <a:tab pos="0" algn="l"/>
              </a:tabLst>
            </a:pP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1 point</a:t>
            </a:r>
            <a:endParaRPr lang="en-US" sz="2400" b="0" strike="noStrike" spc="-1">
              <a:solidFill>
                <a:srgbClr val="000000"/>
              </a:solidFill>
              <a:latin typeface="Calibri" panose="020F0502020204030204"/>
            </a:endParaRPr>
          </a:p>
          <a:p>
            <a:pPr marL="45720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2 points</a:t>
            </a:r>
            <a:endParaRPr lang="en-US" sz="2400" b="0" strike="noStrike" spc="-1">
              <a:solidFill>
                <a:srgbClr val="000000"/>
              </a:solidFill>
              <a:latin typeface="Calibri" panose="020F0502020204030204"/>
            </a:endParaRPr>
          </a:p>
          <a:p>
            <a:pPr marL="45720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3 points</a:t>
            </a:r>
            <a:endParaRPr lang="en-US" sz="2400" b="0" strike="noStrike" spc="-1">
              <a:solidFill>
                <a:srgbClr val="000000"/>
              </a:solidFill>
              <a:latin typeface="Calibri" panose="020F0502020204030204"/>
            </a:endParaRPr>
          </a:p>
          <a:p>
            <a:pPr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tabLst>
                <a:tab pos="0" algn="l"/>
              </a:tabLst>
            </a:pPr>
            <a:r>
              <a:rPr lang="en-US" sz="2800" b="0" strike="noStrike" spc="-1">
                <a:solidFill>
                  <a:srgbClr val="000000"/>
                </a:solidFill>
                <a:latin typeface="Calibri" panose="020F0502020204030204"/>
              </a:rPr>
              <a:t>The group with the most points gets LiveSchool points</a:t>
            </a:r>
            <a:endParaRPr lang="en-US" sz="2800" b="0" strike="noStrike" spc="-1">
              <a:solidFill>
                <a:srgbClr val="000000"/>
              </a:solidFill>
              <a:latin typeface="Calibri" panose="020F0502020204030204"/>
            </a:endParaRPr>
          </a:p>
          <a:p>
            <a:pPr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indent="0">
              <a:lnSpc>
                <a:spcPct val="90000"/>
              </a:lnSpc>
              <a:spcBef>
                <a:spcPts val="1000"/>
              </a:spcBef>
              <a:buNone/>
              <a:tabLst>
                <a:tab pos="0" algn="l"/>
              </a:tabLst>
            </a:pPr>
            <a:endParaRPr lang="en-US" sz="2800" b="0" strike="noStrike" spc="-1">
              <a:solidFill>
                <a:srgbClr val="000000"/>
              </a:solidFill>
              <a:latin typeface="Calibri" panose="020F0502020204030204"/>
            </a:endParaRPr>
          </a:p>
        </p:txBody>
      </p:sp>
      <p:sp>
        <p:nvSpPr>
          <p:cNvPr id="116" name="Rectangle 3"/>
          <p:cNvSpPr/>
          <p:nvPr/>
        </p:nvSpPr>
        <p:spPr>
          <a:xfrm>
            <a:off x="1287360" y="286200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17" name="Oval 4"/>
          <p:cNvSpPr/>
          <p:nvPr/>
        </p:nvSpPr>
        <p:spPr>
          <a:xfrm>
            <a:off x="1258920" y="3614760"/>
            <a:ext cx="342720" cy="3427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18" name="Star: 5 Points 5"/>
          <p:cNvSpPr/>
          <p:nvPr/>
        </p:nvSpPr>
        <p:spPr>
          <a:xfrm>
            <a:off x="1239840" y="431208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Question 1</a:t>
            </a:r>
            <a:endParaRPr lang="en-US" sz="4400" b="0" strike="noStrike" spc="-1">
              <a:solidFill>
                <a:srgbClr val="000000"/>
              </a:solidFill>
              <a:latin typeface="Calibri" panose="020F0502020204030204"/>
            </a:endParaRPr>
          </a:p>
        </p:txBody>
      </p:sp>
      <p:sp>
        <p:nvSpPr>
          <p:cNvPr id="120"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0"/>
              </a:spcBef>
              <a:buNone/>
              <a:tabLst>
                <a:tab pos="0" algn="l"/>
              </a:tabLst>
            </a:pPr>
            <a:r>
              <a:rPr lang="en-US" sz="2800" b="0" strike="noStrike" spc="-1">
                <a:solidFill>
                  <a:srgbClr val="000000"/>
                </a:solidFill>
                <a:latin typeface="Calibri" panose="020F0502020204030204"/>
              </a:rPr>
              <a:t>What is an algorithm?</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A step by step process by which a problem is solved</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problems and solutions</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A list of characteristics that define a problem</a:t>
            </a:r>
            <a:endParaRPr lang="en-US" sz="2800" b="0" strike="noStrike" spc="-1">
              <a:solidFill>
                <a:srgbClr val="000000"/>
              </a:solidFill>
              <a:latin typeface="Calibri" panose="020F0502020204030204"/>
            </a:endParaRPr>
          </a:p>
          <a:p>
            <a:pPr indent="0">
              <a:lnSpc>
                <a:spcPct val="90000"/>
              </a:lnSpc>
              <a:spcBef>
                <a:spcPts val="1000"/>
              </a:spcBef>
              <a:buNone/>
              <a:tabLst>
                <a:tab pos="0" algn="l"/>
              </a:tabLst>
            </a:pPr>
            <a:endParaRPr lang="en-US" sz="2800" b="0" strike="noStrike" spc="-1">
              <a:solidFill>
                <a:srgbClr val="000000"/>
              </a:solidFill>
              <a:latin typeface="Calibri" panose="020F0502020204030204"/>
            </a:endParaRPr>
          </a:p>
        </p:txBody>
      </p:sp>
      <p:sp>
        <p:nvSpPr>
          <p:cNvPr id="121" name="Rectangle 3"/>
          <p:cNvSpPr/>
          <p:nvPr/>
        </p:nvSpPr>
        <p:spPr>
          <a:xfrm>
            <a:off x="3636360" y="88488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fontScale="61000"/>
          </a:bodyPr>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Given a list of numbers, find the first, last, largest, and smallest number in the list.</a:t>
            </a:r>
            <a:endParaRPr lang="en-US" sz="2800" b="0" strike="noStrike" spc="-1">
              <a:solidFill>
                <a:srgbClr val="000000"/>
              </a:solidFill>
              <a:latin typeface="Calibri" panose="020F0502020204030204"/>
            </a:endParaRP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[12, 329, 438920, 3, 563, 301, 54829] </a:t>
            </a:r>
            <a:endParaRPr lang="en-US" sz="28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12</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54829</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438920</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3</a:t>
            </a:r>
            <a:endParaRPr lang="en-US" sz="2400" b="0" strike="noStrike" spc="-1">
              <a:solidFill>
                <a:srgbClr val="000000"/>
              </a:solidFill>
              <a:latin typeface="Calibri" panose="020F0502020204030204"/>
            </a:endParaRP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[8, 56, 18 ,263, 487, 129541, 598, 134, 7841, 895456, 29159, 585, 1265, 5648, 741585] </a:t>
            </a:r>
            <a:endParaRPr lang="en-US" sz="28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8</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741585</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895456</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8</a:t>
            </a:r>
            <a:endParaRPr lang="en-US" sz="2400" b="0" strike="noStrike" spc="-1">
              <a:solidFill>
                <a:srgbClr val="000000"/>
              </a:solidFill>
              <a:latin typeface="Calibri" panose="020F0502020204030204"/>
            </a:endParaRP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[7]</a:t>
            </a:r>
            <a:endParaRPr lang="en-US" sz="28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7</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7</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7</a:t>
            </a:r>
            <a:endParaRPr lang="en-US" sz="2400" b="0" strike="noStrike" spc="-1">
              <a:solidFill>
                <a:srgbClr val="000000"/>
              </a:solidFill>
              <a:latin typeface="Calibri" panose="020F0502020204030204"/>
            </a:endParaRP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7</a:t>
            </a:r>
            <a:endParaRPr lang="en-US" sz="2400" b="0" strike="noStrike" spc="-1">
              <a:solidFill>
                <a:srgbClr val="000000"/>
              </a:solidFill>
              <a:latin typeface="Calibri" panose="020F0502020204030204"/>
            </a:endParaRP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would you describe</a:t>
            </a:r>
            <a:r>
              <a:rPr lang="en-US" sz="2800" b="0" i="1" strike="noStrike" spc="-1">
                <a:solidFill>
                  <a:srgbClr val="000000"/>
                </a:solidFill>
                <a:latin typeface="Calibri" panose="020F0502020204030204"/>
              </a:rPr>
              <a:t> </a:t>
            </a:r>
            <a:r>
              <a:rPr lang="en-US" sz="2800" b="0" strike="noStrike" spc="-1">
                <a:solidFill>
                  <a:srgbClr val="000000"/>
                </a:solidFill>
                <a:latin typeface="Calibri" panose="020F0502020204030204"/>
              </a:rPr>
              <a:t>the process by which you found these numbers in </a:t>
            </a:r>
            <a:r>
              <a:rPr lang="en-US" sz="2800" b="1" i="1" strike="noStrike" spc="-1">
                <a:solidFill>
                  <a:srgbClr val="000000"/>
                </a:solidFill>
                <a:latin typeface="Calibri" panose="020F0502020204030204"/>
              </a:rPr>
              <a:t>any </a:t>
            </a:r>
            <a:r>
              <a:rPr lang="en-US" sz="2800" b="0" strike="noStrike" spc="-1">
                <a:solidFill>
                  <a:srgbClr val="000000"/>
                </a:solidFill>
                <a:latin typeface="Calibri" panose="020F0502020204030204"/>
              </a:rPr>
              <a:t>list?</a:t>
            </a:r>
            <a:endParaRPr lang="en-US" sz="28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Question 2</a:t>
            </a:r>
            <a:endParaRPr lang="en-US" sz="4400" b="0" strike="noStrike" spc="-1">
              <a:solidFill>
                <a:srgbClr val="000000"/>
              </a:solidFill>
              <a:latin typeface="Calibri" panose="020F0502020204030204"/>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0"/>
              </a:spcBef>
              <a:buNone/>
              <a:tabLst>
                <a:tab pos="0" algn="l"/>
              </a:tabLst>
            </a:pPr>
            <a:r>
              <a:rPr lang="en-US" sz="2800" b="0" strike="noStrike" spc="-1">
                <a:solidFill>
                  <a:srgbClr val="000000"/>
                </a:solidFill>
                <a:latin typeface="Calibri" panose="020F0502020204030204"/>
              </a:rPr>
              <a:t>What is computer science?</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how computer systems work</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how humans interact with computer systems</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problems and algorithms to solve them</a:t>
            </a:r>
            <a:endParaRPr lang="en-US" sz="2800" b="0" strike="noStrike" spc="-1">
              <a:solidFill>
                <a:srgbClr val="000000"/>
              </a:solidFill>
              <a:latin typeface="Calibri" panose="020F0502020204030204"/>
            </a:endParaRPr>
          </a:p>
        </p:txBody>
      </p:sp>
      <p:sp>
        <p:nvSpPr>
          <p:cNvPr id="124" name="Rectangle 3"/>
          <p:cNvSpPr/>
          <p:nvPr/>
        </p:nvSpPr>
        <p:spPr>
          <a:xfrm>
            <a:off x="3636360" y="88488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Question 3</a:t>
            </a:r>
            <a:endParaRPr lang="en-US" sz="4400" b="0" strike="noStrike" spc="-1">
              <a:solidFill>
                <a:srgbClr val="000000"/>
              </a:solidFill>
              <a:latin typeface="Calibri" panose="020F0502020204030204"/>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0"/>
              </a:spcBef>
              <a:buNone/>
              <a:tabLst>
                <a:tab pos="0" algn="l"/>
              </a:tabLst>
            </a:pPr>
            <a:r>
              <a:rPr lang="en-US" sz="2800" b="0" strike="noStrike" spc="-1">
                <a:solidFill>
                  <a:srgbClr val="000000"/>
                </a:solidFill>
                <a:latin typeface="Calibri" panose="020F0502020204030204"/>
              </a:rPr>
              <a:t>How does software development relate to computer science?</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Software development doesn’t relate to computer science</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Software development uses results from computer science to solve important problems in the real world</a:t>
            </a:r>
            <a:endParaRPr lang="en-US" sz="2800" b="0" strike="noStrike" spc="-1">
              <a:solidFill>
                <a:srgbClr val="000000"/>
              </a:solidFill>
              <a:latin typeface="Calibri" panose="020F0502020204030204"/>
            </a:endParaRP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Computer science uses results from software development to solve important problems in the real world</a:t>
            </a:r>
            <a:endParaRPr lang="en-US" sz="2800" b="0" strike="noStrike" spc="-1">
              <a:solidFill>
                <a:srgbClr val="000000"/>
              </a:solidFill>
              <a:latin typeface="Calibri" panose="020F0502020204030204"/>
            </a:endParaRPr>
          </a:p>
        </p:txBody>
      </p:sp>
      <p:sp>
        <p:nvSpPr>
          <p:cNvPr id="127" name="Oval 3"/>
          <p:cNvSpPr/>
          <p:nvPr/>
        </p:nvSpPr>
        <p:spPr>
          <a:xfrm>
            <a:off x="3540600" y="856440"/>
            <a:ext cx="342720" cy="3427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Question 4</a:t>
            </a:r>
            <a:endParaRPr lang="en-US" sz="4400" b="0" strike="noStrike" spc="-1">
              <a:solidFill>
                <a:srgbClr val="000000"/>
              </a:solidFill>
              <a:latin typeface="Calibri" panose="020F0502020204030204"/>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0"/>
              </a:spcBef>
              <a:buNone/>
              <a:tabLst>
                <a:tab pos="0" algn="l"/>
              </a:tabLst>
            </a:pPr>
            <a:r>
              <a:rPr lang="en-US" sz="2800" b="0" strike="noStrike" spc="-1">
                <a:solidFill>
                  <a:srgbClr val="000000"/>
                </a:solidFill>
                <a:latin typeface="Calibri" panose="020F0502020204030204"/>
              </a:rPr>
              <a:t>Provide an algorithm for making a peanut butter and jelly sandwich.</a:t>
            </a:r>
            <a:endParaRPr lang="en-US" sz="2800" b="0" strike="noStrike" spc="-1">
              <a:solidFill>
                <a:srgbClr val="000000"/>
              </a:solidFill>
              <a:latin typeface="Calibri" panose="020F0502020204030204"/>
            </a:endParaRPr>
          </a:p>
        </p:txBody>
      </p:sp>
      <p:sp>
        <p:nvSpPr>
          <p:cNvPr id="130" name="Star: 5 Points 4"/>
          <p:cNvSpPr/>
          <p:nvPr/>
        </p:nvSpPr>
        <p:spPr>
          <a:xfrm>
            <a:off x="3521520" y="75492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Question 5</a:t>
            </a:r>
            <a:endParaRPr lang="en-US" sz="4400" b="0" strike="noStrike" spc="-1">
              <a:solidFill>
                <a:srgbClr val="000000"/>
              </a:solidFill>
              <a:latin typeface="Calibri" panose="020F0502020204030204"/>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0"/>
              </a:spcBef>
              <a:buNone/>
              <a:tabLst>
                <a:tab pos="0" algn="l"/>
              </a:tabLst>
            </a:pPr>
            <a:r>
              <a:rPr lang="en-US" sz="2800" b="0" strike="noStrike" spc="-1">
                <a:solidFill>
                  <a:srgbClr val="000000"/>
                </a:solidFill>
                <a:latin typeface="Calibri" panose="020F0502020204030204"/>
              </a:rPr>
              <a:t>Provide an algorithm for finding the shortest path between three points</a:t>
            </a:r>
            <a:endParaRPr lang="en-US" sz="2800" b="0" strike="noStrike" spc="-1">
              <a:solidFill>
                <a:srgbClr val="000000"/>
              </a:solidFill>
              <a:latin typeface="Calibri" panose="020F0502020204030204"/>
            </a:endParaRPr>
          </a:p>
        </p:txBody>
      </p:sp>
      <p:sp>
        <p:nvSpPr>
          <p:cNvPr id="133" name="Oval 3"/>
          <p:cNvSpPr/>
          <p:nvPr/>
        </p:nvSpPr>
        <p:spPr>
          <a:xfrm>
            <a:off x="838080" y="522936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34" name="Oval 4"/>
          <p:cNvSpPr/>
          <p:nvPr/>
        </p:nvSpPr>
        <p:spPr>
          <a:xfrm>
            <a:off x="1352520" y="400140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35" name="Oval 5"/>
          <p:cNvSpPr/>
          <p:nvPr/>
        </p:nvSpPr>
        <p:spPr>
          <a:xfrm>
            <a:off x="1838160" y="300204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36" name="Oval 6"/>
          <p:cNvSpPr/>
          <p:nvPr/>
        </p:nvSpPr>
        <p:spPr>
          <a:xfrm>
            <a:off x="4229280" y="465696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37" name="Oval 7"/>
          <p:cNvSpPr/>
          <p:nvPr/>
        </p:nvSpPr>
        <p:spPr>
          <a:xfrm>
            <a:off x="4743360" y="342900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38" name="Oval 8"/>
          <p:cNvSpPr/>
          <p:nvPr/>
        </p:nvSpPr>
        <p:spPr>
          <a:xfrm>
            <a:off x="4971960" y="403956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39" name="Oval 9"/>
          <p:cNvSpPr/>
          <p:nvPr/>
        </p:nvSpPr>
        <p:spPr>
          <a:xfrm>
            <a:off x="7991640" y="445860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40" name="Oval 10"/>
          <p:cNvSpPr/>
          <p:nvPr/>
        </p:nvSpPr>
        <p:spPr>
          <a:xfrm>
            <a:off x="8505720" y="323064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41" name="Oval 11"/>
          <p:cNvSpPr/>
          <p:nvPr/>
        </p:nvSpPr>
        <p:spPr>
          <a:xfrm>
            <a:off x="9239400" y="406944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42" name="Star: 5 Points 12"/>
          <p:cNvSpPr/>
          <p:nvPr/>
        </p:nvSpPr>
        <p:spPr>
          <a:xfrm>
            <a:off x="3504960" y="75492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Number: The first number is always the number at the beginning of the list. In an arbitrary list, the number at the beginning of the list is the number immediately after the [. </a:t>
            </a:r>
            <a:endParaRPr lang="en-US" sz="24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Number: The last number is always the number at the end of the list. In an arbitrary list, the number at the end of the list is the number immediately before the ]. </a:t>
            </a:r>
            <a:endParaRPr lang="en-US" sz="24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Number: Start at the first number in the list, and remember it. Start reading numbers left to right, comparing them to the number in your head. If the number you’re reading is larger than the number in your head, remember that number instead. If you repeat this process for the entire list, the largest number in the list will be the number in your head.</a:t>
            </a:r>
            <a:endParaRPr lang="en-US" sz="24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endParaRPr lang="en-US" sz="28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Number: Start at the first number in the list, and remember it. Start reading numbers left to right, comparing them to the number in your head. If the number you’re reading is smaller than the number in your head, remember that number instead. If you repeat this process for the entire list, the smallest number in the list will be the number in your head.</a:t>
            </a:r>
            <a:endParaRPr lang="en-US" sz="24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lang="en-US" sz="4400" b="0" strike="noStrike" spc="-1">
                <a:solidFill>
                  <a:srgbClr val="000000"/>
                </a:solidFill>
                <a:latin typeface="Calibri Light" panose="020F0302020204030204"/>
              </a:rPr>
              <a:t>Problem 2: Do circles overlap?</a:t>
            </a:r>
            <a:endParaRPr lang="en-US" sz="4400" b="0" strike="noStrike" spc="-1">
              <a:solidFill>
                <a:srgbClr val="000000"/>
              </a:solidFill>
              <a:latin typeface="Calibri" panose="020F0502020204030204"/>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Given two circles of any size and any position, how would you tell whether or not the circles overlap?</a:t>
            </a: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
        <p:nvSpPr>
          <p:cNvPr id="100" name="Oval 5"/>
          <p:cNvSpPr/>
          <p:nvPr/>
        </p:nvSpPr>
        <p:spPr>
          <a:xfrm>
            <a:off x="1048680" y="328392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01" name="Oval 6"/>
          <p:cNvSpPr/>
          <p:nvPr/>
        </p:nvSpPr>
        <p:spPr>
          <a:xfrm>
            <a:off x="361440" y="471852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02" name="Oval 7"/>
          <p:cNvSpPr/>
          <p:nvPr/>
        </p:nvSpPr>
        <p:spPr>
          <a:xfrm>
            <a:off x="4682520" y="378036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03" name="Oval 8"/>
          <p:cNvSpPr/>
          <p:nvPr/>
        </p:nvSpPr>
        <p:spPr>
          <a:xfrm>
            <a:off x="5730120" y="381600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04" name="Oval 9"/>
          <p:cNvSpPr/>
          <p:nvPr/>
        </p:nvSpPr>
        <p:spPr>
          <a:xfrm>
            <a:off x="8651880" y="342900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
        <p:nvSpPr>
          <p:cNvPr id="105" name="Oval 10"/>
          <p:cNvSpPr/>
          <p:nvPr/>
        </p:nvSpPr>
        <p:spPr>
          <a:xfrm>
            <a:off x="8982000" y="372384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10226</Words>
  <Application>WPS Presentation</Application>
  <PresentationFormat/>
  <Paragraphs>378</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43</vt:i4>
      </vt:variant>
    </vt:vector>
  </HeadingPairs>
  <TitlesOfParts>
    <vt:vector size="55" baseType="lpstr">
      <vt:lpstr>Arial</vt:lpstr>
      <vt:lpstr>SimSun</vt:lpstr>
      <vt:lpstr>Wingdings</vt:lpstr>
      <vt:lpstr>Calibri Light</vt:lpstr>
      <vt:lpstr>Calibri</vt:lpstr>
      <vt:lpstr>Times New Roman</vt:lpstr>
      <vt:lpstr>Symbol</vt:lpstr>
      <vt:lpstr>Arial</vt:lpstr>
      <vt:lpstr>Microsoft YaHei</vt:lpstr>
      <vt:lpstr>Arial Unicode MS</vt:lpstr>
      <vt:lpstr>Office Theme</vt:lpstr>
      <vt:lpstr>Office Theme</vt:lpstr>
      <vt:lpstr>Lecture 0</vt:lpstr>
      <vt:lpstr>Problem 0: How to make buttered toast</vt:lpstr>
      <vt:lpstr>Problem 0: How to make buttered toast</vt:lpstr>
      <vt:lpstr>Problem 1: Numbers in a list</vt:lpstr>
      <vt:lpstr>Problem 1: Numbers in a list</vt:lpstr>
      <vt:lpstr>Problem 1: Numbers in a list</vt:lpstr>
      <vt:lpstr>Problem 1: Numbers in a list</vt:lpstr>
      <vt:lpstr>Problem 1: Numbers in a list</vt:lpstr>
      <vt:lpstr>Problem 2: Do circles overlap?</vt:lpstr>
      <vt:lpstr>Problem 2: Do circles overlap?</vt:lpstr>
      <vt:lpstr>Where are the computers?</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Closing Activity</vt:lpstr>
      <vt:lpstr>Question 1</vt:lpstr>
      <vt:lpstr>Question 2</vt:lpstr>
      <vt:lpstr>Question 3</vt:lpstr>
      <vt:lpstr>Question 4</vt:lpstr>
      <vt:lpstr>Question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Joshua Gross</dc:creator>
  <cp:lastModifiedBy>Mr. Gross</cp:lastModifiedBy>
  <cp:revision>14</cp:revision>
  <dcterms:created xsi:type="dcterms:W3CDTF">2023-08-16T18:43:00Z</dcterms:created>
  <dcterms:modified xsi:type="dcterms:W3CDTF">2023-08-21T03:06:21Z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0x010100560B5B77A830FC46B2AE00BAF7D52A54</vt:lpwstr>
  </property>
  <property fmtid="{D5CDD505-2E9C-101B-9397-08002B2CF9AE}" pid="3" name="PresentationFormat">
    <vt:lpwstr>Widescreen</vt:lpwstr>
  </property>
  <property fmtid="{D5CDD505-2E9C-101B-9397-08002B2CF9AE}" pid="4" name="Slides">
    <vt:i4>17</vt:i4>
  </property>
  <property fmtid="{D5CDD505-2E9C-101B-9397-08002B2CF9AE}" pid="5" name="ICV">
    <vt:lpwstr>63C75D52CD9F4E03979ABC5AFE5E6E3C_12</vt:lpwstr>
  </property>
  <property fmtid="{D5CDD505-2E9C-101B-9397-08002B2CF9AE}" pid="6" name="KSOProductBuildVer">
    <vt:lpwstr>1033-12.2.0.13110</vt:lpwstr>
  </property>
</Properties>
</file>