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3.xml" ContentType="application/vnd.openxmlformats-officedocument.customXmlProperties+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3.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836357-66E0-44F1-A084-976807EC1E7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07C24D-C498-47B2-BEDA-317AE03E60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10DC2D-9CA9-4052-9932-68F01816368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5D324B-3310-4DCF-9382-C83A1C8F433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C1B9611-44FE-4243-95EC-46AA78A9DAD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1156216-52FE-44B1-9C2C-317C95527D7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66526E-0063-4021-9DA8-F33E6E1DCC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4A40317-EF9D-4C98-AE44-255B36B322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E51EF4F-DD2D-45D4-8A12-ABBAD92D282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EBC59DA-A76A-43EB-BAA8-5116F0BF85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3A2D3C1-EB6B-4845-AB56-D19500E0A5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7978D9-F8DC-4DDF-B866-6027236C38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D0EE46E-E544-44A4-A071-6C5DDBB389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E9C4814-5A2A-48B6-8EDE-E8D929963F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2962AD5-A717-493D-96D1-4328BADEDB8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2CF45E5-E03E-4A29-AFBF-1E5F4F4EA3B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41982AE-0A61-4C45-9AF8-FF2E5A174EC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C21B9A-045C-43C9-8481-E7E034BE5E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46203C-FA54-4A6C-9AFD-E85B877B01E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905F8D-FC64-4B92-BFA7-90EE58050C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602421-67FE-4B7A-AC45-0B81E5077CE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0D33FF-D2F9-4CC3-B356-C470E8388C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13F985-1F0F-41C2-A324-B649D1336E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2DE2C0-3960-44EA-80C4-128E8083F1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BEDB78B-DB26-4E71-8205-55E4288F001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9DD6A18-9D9D-4361-A794-A929C48BF2D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Lecture 1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Computers and Programming Languages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 – What’s your name?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Now, translate each step in the English algorithm to a programming language (Java)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Type my name and store it in the computer</a:t>
            </a:r>
            <a:r>
              <a:rPr b="0" lang="en-US" sz="20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String myName = Reader.readLine();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computer displays my name </a:t>
            </a:r>
            <a:r>
              <a:rPr b="0" lang="en-US" sz="20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System.out.println(myName);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 – What’s your name?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Finally, combine the steps together to get the completed algorithm!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String myName = Reader.readLine();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System.out.println(myName);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above two lines of code are how you store and print your name in Java.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Closing Activity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Get with your group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1 point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2 points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3 points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group with the most points gets LiveSchool points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Rectangle 3"/>
          <p:cNvSpPr/>
          <p:nvPr/>
        </p:nvSpPr>
        <p:spPr>
          <a:xfrm>
            <a:off x="1287360" y="2862000"/>
            <a:ext cx="285480" cy="28548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0" name="Oval 4"/>
          <p:cNvSpPr/>
          <p:nvPr/>
        </p:nvSpPr>
        <p:spPr>
          <a:xfrm>
            <a:off x="1258920" y="3614760"/>
            <a:ext cx="342720" cy="342720"/>
          </a:xfrm>
          <a:prstGeom prst="ellipse">
            <a:avLst/>
          </a:prstGeom>
          <a:solidFill>
            <a:srgbClr val="70ad47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1" name="Star: 5 Points 5"/>
          <p:cNvSpPr/>
          <p:nvPr/>
        </p:nvSpPr>
        <p:spPr>
          <a:xfrm>
            <a:off x="1239840" y="4312080"/>
            <a:ext cx="419400" cy="419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Question 1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is a binary system?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system in which there are only two values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system in which there are two or more values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system in which there are no more than two values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Rectangle 3"/>
          <p:cNvSpPr/>
          <p:nvPr/>
        </p:nvSpPr>
        <p:spPr>
          <a:xfrm>
            <a:off x="3569400" y="884880"/>
            <a:ext cx="285480" cy="28548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Question 2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rolling a 6-sided die a binary system?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Rectangle 3"/>
          <p:cNvSpPr/>
          <p:nvPr/>
        </p:nvSpPr>
        <p:spPr>
          <a:xfrm>
            <a:off x="3569400" y="884880"/>
            <a:ext cx="285480" cy="28548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Question 3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turning on a faucet a binary system?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Rectangle 3"/>
          <p:cNvSpPr/>
          <p:nvPr/>
        </p:nvSpPr>
        <p:spPr>
          <a:xfrm>
            <a:off x="3569400" y="884880"/>
            <a:ext cx="285480" cy="28548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Question 4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is the process to go from human readable text to computer readable binary called?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Construction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Compilation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Decomposition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Rectangle 5"/>
          <p:cNvSpPr/>
          <p:nvPr/>
        </p:nvSpPr>
        <p:spPr>
          <a:xfrm>
            <a:off x="3552480" y="884880"/>
            <a:ext cx="285480" cy="28548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Question 5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Which of the following is a programming language?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Spanish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Haitian Creole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Scala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Rectangle 5"/>
          <p:cNvSpPr/>
          <p:nvPr/>
        </p:nvSpPr>
        <p:spPr>
          <a:xfrm>
            <a:off x="3552480" y="884880"/>
            <a:ext cx="285480" cy="28548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Question 6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is a programming language?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language people use to communicate with one another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language computers use to communicate with one another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language people use to communicate with a computer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Oval 4"/>
          <p:cNvSpPr/>
          <p:nvPr/>
        </p:nvSpPr>
        <p:spPr>
          <a:xfrm>
            <a:off x="3515400" y="856440"/>
            <a:ext cx="342720" cy="342720"/>
          </a:xfrm>
          <a:prstGeom prst="ellipse">
            <a:avLst/>
          </a:prstGeom>
          <a:solidFill>
            <a:srgbClr val="70ad47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3"/>
          <p:cNvSpPr/>
          <p:nvPr/>
        </p:nvSpPr>
        <p:spPr>
          <a:xfrm>
            <a:off x="838080" y="1862280"/>
            <a:ext cx="7365960" cy="145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Question 7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Process to utilize computers to solve a problem: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Find a problem to solve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Describe your problem and a way to solve it (this is an algorithm!)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Translate your natural language algorithm to a programming language algorithm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is the above an example of?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heuristic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 algorithm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combination of natural and programming languages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Oval 6"/>
          <p:cNvSpPr/>
          <p:nvPr/>
        </p:nvSpPr>
        <p:spPr>
          <a:xfrm>
            <a:off x="3515400" y="856440"/>
            <a:ext cx="342720" cy="342720"/>
          </a:xfrm>
          <a:prstGeom prst="ellipse">
            <a:avLst/>
          </a:prstGeom>
          <a:solidFill>
            <a:srgbClr val="70ad47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How do computers compute?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Computer: collection of hardware components that allow us to change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Hardware components use electricity to change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Electricity can either be present or not present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Two states of electrical presence are a binary system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think of this system as 0 (electricity not present) or 1 (electricity is present)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series of 0’s and 1’s causes various actions in the hardware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Question 8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How do you display “Bearcat” on a computer in Java?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Display “Bearcat”;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System.out.println(“Bearcat”);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Console.WriteLine(“Bearcat”);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Oval 4"/>
          <p:cNvSpPr/>
          <p:nvPr/>
        </p:nvSpPr>
        <p:spPr>
          <a:xfrm>
            <a:off x="3498840" y="856440"/>
            <a:ext cx="342720" cy="342720"/>
          </a:xfrm>
          <a:prstGeom prst="ellipse">
            <a:avLst/>
          </a:prstGeom>
          <a:solidFill>
            <a:srgbClr val="70ad47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Question 9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is the process to create code a computer can run?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Write code in a programming language and compile it into binary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Write code in a natural language and compile it into programming code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Write code in a natural language and translate it into a programming language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Star: 5 Points 4"/>
          <p:cNvSpPr/>
          <p:nvPr/>
        </p:nvSpPr>
        <p:spPr>
          <a:xfrm>
            <a:off x="3462840" y="754920"/>
            <a:ext cx="419400" cy="419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Question 10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Name a system that isn’t binary.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Star: 5 Points 5"/>
          <p:cNvSpPr/>
          <p:nvPr/>
        </p:nvSpPr>
        <p:spPr>
          <a:xfrm>
            <a:off x="3731400" y="746640"/>
            <a:ext cx="419400" cy="419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Other binary systems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Light switch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Clicker pen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Coin flip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Binary to human-readable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Writing programs in binary is difficult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Compiling: The process by which human-readable text is translated into computer-readable binary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Compiler: A program that translates human-readable text into computer-readable binary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0" name="Picture 4" descr=""/>
          <p:cNvPicPr/>
          <p:nvPr/>
        </p:nvPicPr>
        <p:blipFill>
          <a:blip r:embed="rId1"/>
          <a:stretch/>
        </p:blipFill>
        <p:spPr>
          <a:xfrm>
            <a:off x="464040" y="4098960"/>
            <a:ext cx="2756880" cy="743400"/>
          </a:xfrm>
          <a:prstGeom prst="rect">
            <a:avLst/>
          </a:prstGeom>
          <a:ln w="0">
            <a:noFill/>
          </a:ln>
        </p:spPr>
      </p:pic>
      <p:pic>
        <p:nvPicPr>
          <p:cNvPr id="91" name="Picture 5" descr=""/>
          <p:cNvPicPr/>
          <p:nvPr/>
        </p:nvPicPr>
        <p:blipFill>
          <a:blip r:embed="rId2"/>
          <a:stretch/>
        </p:blipFill>
        <p:spPr>
          <a:xfrm>
            <a:off x="766800" y="5598000"/>
            <a:ext cx="1999800" cy="209160"/>
          </a:xfrm>
          <a:prstGeom prst="rect">
            <a:avLst/>
          </a:prstGeom>
          <a:ln w="0">
            <a:noFill/>
          </a:ln>
        </p:spPr>
      </p:pic>
      <p:pic>
        <p:nvPicPr>
          <p:cNvPr id="92" name="Picture 6" descr=""/>
          <p:cNvPicPr/>
          <p:nvPr/>
        </p:nvPicPr>
        <p:blipFill>
          <a:blip r:embed="rId3"/>
          <a:stretch/>
        </p:blipFill>
        <p:spPr>
          <a:xfrm>
            <a:off x="838080" y="5133960"/>
            <a:ext cx="1856880" cy="228240"/>
          </a:xfrm>
          <a:prstGeom prst="rect">
            <a:avLst/>
          </a:prstGeom>
          <a:ln w="0">
            <a:noFill/>
          </a:ln>
        </p:spPr>
      </p:pic>
      <p:sp>
        <p:nvSpPr>
          <p:cNvPr id="93" name="TextBox 7"/>
          <p:cNvSpPr/>
          <p:nvPr/>
        </p:nvSpPr>
        <p:spPr>
          <a:xfrm>
            <a:off x="743760" y="5992200"/>
            <a:ext cx="219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Human Readable Text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Arrow: Right 8"/>
          <p:cNvSpPr/>
          <p:nvPr/>
        </p:nvSpPr>
        <p:spPr>
          <a:xfrm>
            <a:off x="3664800" y="4789800"/>
            <a:ext cx="372420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95" name="Picture 9" descr=""/>
          <p:cNvPicPr/>
          <p:nvPr/>
        </p:nvPicPr>
        <p:blipFill>
          <a:blip r:embed="rId4"/>
          <a:stretch/>
        </p:blipFill>
        <p:spPr>
          <a:xfrm>
            <a:off x="8434080" y="4433040"/>
            <a:ext cx="1685520" cy="1285560"/>
          </a:xfrm>
          <a:prstGeom prst="rect">
            <a:avLst/>
          </a:prstGeom>
          <a:ln w="0">
            <a:noFill/>
          </a:ln>
        </p:spPr>
      </p:pic>
      <p:sp>
        <p:nvSpPr>
          <p:cNvPr id="96" name="TextBox 10"/>
          <p:cNvSpPr/>
          <p:nvPr/>
        </p:nvSpPr>
        <p:spPr>
          <a:xfrm>
            <a:off x="4032000" y="4470120"/>
            <a:ext cx="2651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Compilation via a compiler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Box 11"/>
          <p:cNvSpPr/>
          <p:nvPr/>
        </p:nvSpPr>
        <p:spPr>
          <a:xfrm>
            <a:off x="8044560" y="5992200"/>
            <a:ext cx="2671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Computer Readable Binary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What is a programming language?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Programming language: A representation of computer code that humans can read and edit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Examples of popular programming languages: Python, Java, C#, JavaScript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Similarities between programming and natural languages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9348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English: I eat bread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Spanish: Como pan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Haitian Creole: Mwen manje pen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Italian: Io mangio il pane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" name="Picture 2" descr="What is the healthiest bread? How sourdough, rye and more measure up."/>
          <p:cNvPicPr/>
          <p:nvPr/>
        </p:nvPicPr>
        <p:blipFill>
          <a:blip r:embed="rId1"/>
          <a:stretch/>
        </p:blipFill>
        <p:spPr>
          <a:xfrm>
            <a:off x="1234080" y="3655440"/>
            <a:ext cx="3142800" cy="1766520"/>
          </a:xfrm>
          <a:prstGeom prst="rect">
            <a:avLst/>
          </a:prstGeom>
          <a:ln w="0">
            <a:noFill/>
          </a:ln>
        </p:spPr>
      </p:pic>
      <p:sp>
        <p:nvSpPr>
          <p:cNvPr id="103" name="Content Placeholder 2"/>
          <p:cNvSpPr/>
          <p:nvPr/>
        </p:nvSpPr>
        <p:spPr>
          <a:xfrm>
            <a:off x="6031080" y="1825560"/>
            <a:ext cx="479052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Java: System.out.println(“Hello, World”);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C#: Console.WriteLine(“Hello, World”);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Python: print(“Hello, World”);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JavaScript: console.log(“Hello, World”);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Rectangle 3"/>
          <p:cNvSpPr/>
          <p:nvPr/>
        </p:nvSpPr>
        <p:spPr>
          <a:xfrm>
            <a:off x="7025400" y="3934800"/>
            <a:ext cx="2801880" cy="1207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Hello, World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Rectangle 8"/>
          <p:cNvSpPr/>
          <p:nvPr/>
        </p:nvSpPr>
        <p:spPr>
          <a:xfrm>
            <a:off x="7490520" y="5578560"/>
            <a:ext cx="1870920" cy="35748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Rectangle 6"/>
          <p:cNvSpPr/>
          <p:nvPr/>
        </p:nvSpPr>
        <p:spPr>
          <a:xfrm>
            <a:off x="8262720" y="5152680"/>
            <a:ext cx="327240" cy="53928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Connecting programming to algorithms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Computers are good problem solvers! (sometimes)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Algorithm: Step by step process by which a problem is solved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Process to utilize computers to solve a problem: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Find a problem to solve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Describe your problem and a way to solve it (this is an algorithm!)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Translate your natural language algorithm to a programming language algorithm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 – What’s your name?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Problem: I want to type my name into the computer and have it display on the screen.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are the steps to solve this problem in a natural language?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 – What’s your name?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Problem: I want to type my name into the computer and have it display on the screen.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English algorithm for this problem is: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Type my name and store it in the computer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computer displays my name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4" ma:contentTypeDescription="Create a new document." ma:contentTypeScope="" ma:versionID="a6ae045d93f9b832e9a7bba127d9b523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6575e1ab7935dcb7372fad9d8308503b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0F6E45-1E2D-4DB1-A5CB-1AD2C888ED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8D7954-B0B2-4D15-B3A3-29F79D4FC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B99609-54AA-4373-81CB-CB7DA710E073}">
  <ds:schemaRefs>
    <ds:schemaRef ds:uri="http://schemas.microsoft.com/office/2006/metadata/properties"/>
    <ds:schemaRef ds:uri="8c07c512-1ff3-44bd-87df-82ef976e112f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Application>LibreOffice/7.5.5.2$Windows_X86_64 LibreOffice_project/ca8fe7424262805f223b9a2334bc7181abbcbf5e</Application>
  <AppVersion>15.0000</AppVersion>
  <Words>808</Words>
  <Paragraphs>127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2023-08-17T17:24:31Z</dcterms:created>
  <dc:creator>Joshua Gross</dc:creator>
  <dc:description/>
  <dc:language>en-US</dc:language>
  <cp:lastModifiedBy/>
  <dcterms:modified xsi:type="dcterms:W3CDTF">2023-08-20T15:43:16Z</dcterms:modified>
  <cp:revision>11</cp:revision>
  <dc:subject/>
  <dc:title>Lecture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  <property fmtid="{D5CDD505-2E9C-101B-9397-08002B2CF9AE}" pid="3" name="PresentationFormat">
    <vt:lpwstr>Widescreen</vt:lpwstr>
  </property>
  <property fmtid="{D5CDD505-2E9C-101B-9397-08002B2CF9AE}" pid="4" name="Slides">
    <vt:i4>22</vt:i4>
  </property>
</Properties>
</file>