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4"/>
  </p:notesMasterIdLst>
  <p:handoutMasterIdLst>
    <p:handoutMasterId r:id="rId105"/>
  </p:handoutMasterIdLst>
  <p:sldIdLst>
    <p:sldId id="256" r:id="rId4"/>
    <p:sldId id="39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62" r:id="rId16"/>
    <p:sldId id="463" r:id="rId17"/>
    <p:sldId id="473" r:id="rId18"/>
    <p:sldId id="472" r:id="rId19"/>
    <p:sldId id="471" r:id="rId20"/>
    <p:sldId id="470" r:id="rId21"/>
    <p:sldId id="469" r:id="rId22"/>
    <p:sldId id="467" r:id="rId23"/>
    <p:sldId id="466" r:id="rId24"/>
    <p:sldId id="465" r:id="rId25"/>
    <p:sldId id="464" r:id="rId26"/>
    <p:sldId id="474" r:id="rId27"/>
    <p:sldId id="452" r:id="rId28"/>
    <p:sldId id="475" r:id="rId29"/>
    <p:sldId id="476" r:id="rId30"/>
    <p:sldId id="477" r:id="rId31"/>
    <p:sldId id="478" r:id="rId32"/>
    <p:sldId id="479" r:id="rId33"/>
    <p:sldId id="557" r:id="rId34"/>
    <p:sldId id="558" r:id="rId35"/>
    <p:sldId id="480" r:id="rId36"/>
    <p:sldId id="481" r:id="rId37"/>
    <p:sldId id="482" r:id="rId38"/>
    <p:sldId id="483" r:id="rId39"/>
    <p:sldId id="484" r:id="rId40"/>
    <p:sldId id="485" r:id="rId41"/>
    <p:sldId id="486" r:id="rId42"/>
    <p:sldId id="487" r:id="rId43"/>
    <p:sldId id="488" r:id="rId44"/>
    <p:sldId id="489" r:id="rId45"/>
    <p:sldId id="490" r:id="rId46"/>
    <p:sldId id="491" r:id="rId47"/>
    <p:sldId id="493" r:id="rId48"/>
    <p:sldId id="494" r:id="rId49"/>
    <p:sldId id="495" r:id="rId50"/>
    <p:sldId id="496" r:id="rId51"/>
    <p:sldId id="497" r:id="rId52"/>
    <p:sldId id="498" r:id="rId53"/>
    <p:sldId id="441" r:id="rId54"/>
    <p:sldId id="392" r:id="rId55"/>
    <p:sldId id="393" r:id="rId56"/>
    <p:sldId id="394" r:id="rId57"/>
    <p:sldId id="395" r:id="rId58"/>
    <p:sldId id="396" r:id="rId59"/>
    <p:sldId id="397" r:id="rId60"/>
    <p:sldId id="400" r:id="rId61"/>
    <p:sldId id="399" r:id="rId62"/>
    <p:sldId id="398" r:id="rId63"/>
    <p:sldId id="401" r:id="rId64"/>
    <p:sldId id="426" r:id="rId65"/>
    <p:sldId id="402" r:id="rId66"/>
    <p:sldId id="404" r:id="rId67"/>
    <p:sldId id="405" r:id="rId68"/>
    <p:sldId id="406" r:id="rId69"/>
    <p:sldId id="407" r:id="rId70"/>
    <p:sldId id="409" r:id="rId71"/>
    <p:sldId id="410" r:id="rId72"/>
    <p:sldId id="412" r:id="rId73"/>
    <p:sldId id="413" r:id="rId74"/>
    <p:sldId id="414" r:id="rId75"/>
    <p:sldId id="415" r:id="rId76"/>
    <p:sldId id="416" r:id="rId77"/>
    <p:sldId id="417" r:id="rId78"/>
    <p:sldId id="418" r:id="rId79"/>
    <p:sldId id="419" r:id="rId80"/>
    <p:sldId id="420" r:id="rId81"/>
    <p:sldId id="421" r:id="rId82"/>
    <p:sldId id="422" r:id="rId83"/>
    <p:sldId id="423" r:id="rId84"/>
    <p:sldId id="424" r:id="rId85"/>
    <p:sldId id="425" r:id="rId86"/>
    <p:sldId id="427" r:id="rId87"/>
    <p:sldId id="411" r:id="rId88"/>
    <p:sldId id="428" r:id="rId89"/>
    <p:sldId id="429" r:id="rId90"/>
    <p:sldId id="430" r:id="rId91"/>
    <p:sldId id="431" r:id="rId92"/>
    <p:sldId id="432" r:id="rId93"/>
    <p:sldId id="433" r:id="rId94"/>
    <p:sldId id="434" r:id="rId95"/>
    <p:sldId id="435" r:id="rId96"/>
    <p:sldId id="436" r:id="rId97"/>
    <p:sldId id="437" r:id="rId98"/>
    <p:sldId id="438" r:id="rId99"/>
    <p:sldId id="439" r:id="rId100"/>
    <p:sldId id="440" r:id="rId101"/>
    <p:sldId id="499" r:id="rId102"/>
    <p:sldId id="500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1" Type="http://schemas.openxmlformats.org/officeDocument/2006/relationships/customXml" Target="../customXml/item3.xml"/><Relationship Id="rId110" Type="http://schemas.openxmlformats.org/officeDocument/2006/relationships/customXml" Target="../customXml/item2.xml"/><Relationship Id="rId11" Type="http://schemas.openxmlformats.org/officeDocument/2006/relationships/slide" Target="slides/slide8.xml"/><Relationship Id="rId109" Type="http://schemas.openxmlformats.org/officeDocument/2006/relationships/customXml" Target="../customXml/item1.xml"/><Relationship Id="rId108" Type="http://schemas.openxmlformats.org/officeDocument/2006/relationships/tableStyles" Target="tableStyles.xml"/><Relationship Id="rId107" Type="http://schemas.openxmlformats.org/officeDocument/2006/relationships/viewProps" Target="viewProps.xml"/><Relationship Id="rId106" Type="http://schemas.openxmlformats.org/officeDocument/2006/relationships/presProps" Target="presProps.xml"/><Relationship Id="rId105" Type="http://schemas.openxmlformats.org/officeDocument/2006/relationships/handoutMaster" Target="handoutMasters/handoutMaster1.xml"/><Relationship Id="rId104" Type="http://schemas.openxmlformats.org/officeDocument/2006/relationships/notesMaster" Target="notesMasters/notesMaster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0399-208B-4AE5-BB3F-B6C9E3E205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DC83-9BEB-496A-88D0-0B98EE55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C0399-208B-4AE5-BB3F-B6C9E3E205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DC83-9BEB-496A-88D0-0B98EE55C6C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C0399-208B-4AE5-BB3F-B6C9E3E205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DC83-9BEB-496A-88D0-0B98EE55C6C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Applications of Binary Operations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Letters, words, and sentences are then representable: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en-US" dirty="0"/>
              <a:t>Assume values 0 &lt;= n &lt; 16 in the below exercises</a:t>
            </a:r>
            <a:endParaRPr lang="en-US" dirty="0"/>
          </a:p>
          <a:p>
            <a:r>
              <a:rPr lang="en-US" dirty="0"/>
              <a:t>Exercises:</a:t>
            </a:r>
            <a:endParaRPr lang="en-US" dirty="0"/>
          </a:p>
          <a:p>
            <a:pPr lvl="1"/>
            <a:r>
              <a:rPr lang="en-US" dirty="0"/>
              <a:t>What are the R, G, and B values for a solid BLUE pixel?</a:t>
            </a:r>
            <a:endParaRPr lang="en-US" dirty="0"/>
          </a:p>
          <a:p>
            <a:pPr lvl="2"/>
            <a:r>
              <a:rPr lang="en-US" b="1" dirty="0"/>
              <a:t>R = 0b, G = 0b, B = 1111b (15d)</a:t>
            </a:r>
            <a:endParaRPr lang="en-US" b="1" dirty="0"/>
          </a:p>
          <a:p>
            <a:pPr lvl="1"/>
            <a:r>
              <a:rPr lang="en-US" dirty="0"/>
              <a:t>What is the X and Y component of a pixel located at (8, 13)?</a:t>
            </a:r>
            <a:endParaRPr lang="en-US" dirty="0"/>
          </a:p>
          <a:p>
            <a:pPr lvl="2"/>
            <a:r>
              <a:rPr lang="en-US" b="1" dirty="0"/>
              <a:t>X = 1000b, Y = 1101b</a:t>
            </a:r>
            <a:endParaRPr lang="en-US" b="1" dirty="0"/>
          </a:p>
          <a:p>
            <a:pPr lvl="1"/>
            <a:r>
              <a:rPr lang="en-US" dirty="0"/>
              <a:t>Write the binary string for a pixel with the following component values:</a:t>
            </a:r>
            <a:endParaRPr lang="en-US" dirty="0"/>
          </a:p>
          <a:p>
            <a:pPr lvl="2"/>
            <a:r>
              <a:rPr lang="en-US" dirty="0"/>
              <a:t>X = 0110b Y = 1000b R = 1110b G = 0000b B = 00100b</a:t>
            </a:r>
            <a:endParaRPr lang="en-US" dirty="0"/>
          </a:p>
          <a:p>
            <a:pPr lvl="2"/>
            <a:r>
              <a:rPr lang="en-US" b="1" dirty="0"/>
              <a:t>011010001110000000100b</a:t>
            </a:r>
            <a:endParaRPr lang="en-US" b="1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Letters, words, and sentences are then representable:</a:t>
            </a:r>
            <a:endParaRPr lang="en-US" sz="2400" dirty="0"/>
          </a:p>
          <a:p>
            <a:pPr lvl="1"/>
            <a:r>
              <a:rPr lang="en-US" dirty="0"/>
              <a:t>HELLO THERE</a:t>
            </a: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</a:t>
            </a:r>
            <a:endParaRPr lang="en-US" sz="1800" dirty="0"/>
          </a:p>
          <a:p>
            <a:pPr lvl="2"/>
            <a:r>
              <a:rPr lang="en-US" sz="1600" dirty="0"/>
              <a:t>H = 00111b</a:t>
            </a:r>
            <a:endParaRPr lang="en-US" sz="1600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Humans can write out the representation by hand:</a:t>
            </a:r>
            <a:endParaRPr lang="en-US" sz="1800" dirty="0"/>
          </a:p>
          <a:p>
            <a:pPr lvl="2"/>
            <a:r>
              <a:rPr lang="en-US" sz="1600" dirty="0"/>
              <a:t>H = 00111b</a:t>
            </a:r>
            <a:endParaRPr lang="en-US" sz="1600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Humans can write out the representation by hand:</a:t>
            </a:r>
            <a:endParaRPr lang="en-US" sz="1800" dirty="0"/>
          </a:p>
          <a:p>
            <a:pPr lvl="2"/>
            <a:r>
              <a:rPr lang="en-US" sz="1600" b="1" dirty="0"/>
              <a:t>H = 00111b</a:t>
            </a:r>
            <a:r>
              <a:rPr lang="en-US" sz="1600" dirty="0"/>
              <a:t>	</a:t>
            </a:r>
            <a:r>
              <a:rPr lang="en-US" sz="1600" b="1" dirty="0"/>
              <a:t>00111</a:t>
            </a:r>
            <a:endParaRPr lang="en-US" sz="1600" b="1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Humans can write out the representation by hand:</a:t>
            </a:r>
            <a:endParaRPr lang="en-US" sz="1800" dirty="0"/>
          </a:p>
          <a:p>
            <a:pPr lvl="2"/>
            <a:r>
              <a:rPr lang="en-US" sz="1600" dirty="0"/>
              <a:t>H = 00111b	00111 </a:t>
            </a:r>
            <a:r>
              <a:rPr lang="en-US" sz="1600" b="1" dirty="0"/>
              <a:t>00100</a:t>
            </a:r>
            <a:endParaRPr lang="en-US" sz="1600" b="1" dirty="0"/>
          </a:p>
          <a:p>
            <a:pPr lvl="2"/>
            <a:r>
              <a:rPr lang="en-US" sz="1600" b="1" dirty="0"/>
              <a:t>E = 00100b</a:t>
            </a:r>
            <a:endParaRPr lang="en-US" sz="1600" b="1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Humans can write out the representation by hand:</a:t>
            </a:r>
            <a:endParaRPr lang="en-US" sz="1800" dirty="0"/>
          </a:p>
          <a:p>
            <a:pPr lvl="2"/>
            <a:r>
              <a:rPr lang="en-US" sz="1600" dirty="0"/>
              <a:t>H = 00111b	00111 00100 </a:t>
            </a:r>
            <a:r>
              <a:rPr lang="en-US" sz="1600" b="1" dirty="0"/>
              <a:t>01011</a:t>
            </a:r>
            <a:endParaRPr lang="en-US" sz="1600" b="1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b="1" dirty="0"/>
              <a:t>L = 01011b</a:t>
            </a:r>
            <a:endParaRPr lang="en-US" sz="1600" b="1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Humans can write out the representation by hand:</a:t>
            </a:r>
            <a:endParaRPr lang="en-US" sz="1800" dirty="0"/>
          </a:p>
          <a:p>
            <a:pPr lvl="2"/>
            <a:r>
              <a:rPr lang="en-US" sz="1600" dirty="0"/>
              <a:t>H = 00111b	00111 00100 01011 </a:t>
            </a:r>
            <a:r>
              <a:rPr lang="en-US" sz="1600" b="1" dirty="0"/>
              <a:t>01011</a:t>
            </a:r>
            <a:endParaRPr lang="en-US" sz="1600" b="1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b="1" dirty="0"/>
              <a:t>L = 01011b</a:t>
            </a:r>
            <a:endParaRPr lang="en-US" sz="1600" b="1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Humans can write out the representation by hand:</a:t>
            </a:r>
            <a:endParaRPr lang="en-US" sz="1800" dirty="0"/>
          </a:p>
          <a:p>
            <a:pPr lvl="2"/>
            <a:r>
              <a:rPr lang="en-US" sz="1600" dirty="0"/>
              <a:t>H = 00111b	00111 00100 01011 01011 </a:t>
            </a:r>
            <a:r>
              <a:rPr lang="en-US" sz="1600" b="1" dirty="0"/>
              <a:t>01110</a:t>
            </a:r>
            <a:endParaRPr lang="en-US" sz="1600" b="1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b="1" dirty="0"/>
              <a:t>O = 01110b</a:t>
            </a:r>
            <a:endParaRPr lang="en-US" sz="1600" b="1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Humans can write out the representation by hand:</a:t>
            </a:r>
            <a:endParaRPr lang="en-US" sz="1800" dirty="0"/>
          </a:p>
          <a:p>
            <a:pPr lvl="2"/>
            <a:r>
              <a:rPr lang="en-US" sz="1600" dirty="0"/>
              <a:t>H = 00111b	00111 00100 01011 01011 01110 </a:t>
            </a:r>
            <a:r>
              <a:rPr lang="en-US" sz="1600" b="1" dirty="0"/>
              <a:t>10010</a:t>
            </a:r>
            <a:endParaRPr lang="en-US" sz="1600" b="1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b="1" dirty="0"/>
              <a:t>T = 10010b</a:t>
            </a:r>
            <a:endParaRPr lang="en-US" sz="1600" b="1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Question: How do computers store text?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Humans can write out the representation by hand:</a:t>
            </a:r>
            <a:endParaRPr lang="en-US" sz="1800" dirty="0"/>
          </a:p>
          <a:p>
            <a:pPr lvl="2"/>
            <a:r>
              <a:rPr lang="en-US" sz="1600" b="1" dirty="0"/>
              <a:t>H = 00111b</a:t>
            </a:r>
            <a:r>
              <a:rPr lang="en-US" sz="1600" dirty="0"/>
              <a:t>	00111 00100 01011 01011 01110 10010 </a:t>
            </a:r>
            <a:r>
              <a:rPr lang="en-US" sz="1600" b="1" dirty="0"/>
              <a:t>00111</a:t>
            </a:r>
            <a:endParaRPr lang="en-US" sz="1600" b="1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Humans can write out the representation by hand:</a:t>
            </a:r>
            <a:endParaRPr lang="en-US" sz="1800" dirty="0"/>
          </a:p>
          <a:p>
            <a:pPr lvl="2"/>
            <a:r>
              <a:rPr lang="en-US" sz="1600" dirty="0"/>
              <a:t>H = 00111b	00111 00100 01011 01011 01110 10010 00111 </a:t>
            </a:r>
            <a:r>
              <a:rPr lang="en-US" sz="1600" b="1" dirty="0"/>
              <a:t>00100</a:t>
            </a:r>
            <a:endParaRPr lang="en-US" sz="1600" b="1" dirty="0"/>
          </a:p>
          <a:p>
            <a:pPr lvl="2"/>
            <a:r>
              <a:rPr lang="en-US" sz="1600" b="1" dirty="0"/>
              <a:t>E = 00100b</a:t>
            </a:r>
            <a:endParaRPr lang="en-US" sz="1600" b="1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Humans can write out the representation by hand:</a:t>
            </a:r>
            <a:endParaRPr lang="en-US" sz="1800" dirty="0"/>
          </a:p>
          <a:p>
            <a:pPr lvl="2"/>
            <a:r>
              <a:rPr lang="en-US" sz="1600" dirty="0"/>
              <a:t>H = 00111b	00111 00100 01011 01011 01110 10010 00111 00100 </a:t>
            </a:r>
            <a:r>
              <a:rPr lang="en-US" sz="1600" b="1" dirty="0"/>
              <a:t>10001</a:t>
            </a:r>
            <a:endParaRPr lang="en-US" sz="1600" b="1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b="1" dirty="0"/>
              <a:t>R = 10001b</a:t>
            </a:r>
            <a:endParaRPr lang="en-US" sz="1600" b="1" dirty="0"/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Humans can write out the representation by hand:</a:t>
            </a:r>
            <a:endParaRPr lang="en-US" sz="1800" dirty="0"/>
          </a:p>
          <a:p>
            <a:pPr lvl="2"/>
            <a:r>
              <a:rPr lang="en-US" sz="1600" dirty="0"/>
              <a:t>H = 00111b	00111 00100 01011 01011 01110 10010 00111 00100 10001 </a:t>
            </a:r>
            <a:r>
              <a:rPr lang="en-US" sz="1600" b="1" dirty="0"/>
              <a:t>00100</a:t>
            </a:r>
            <a:endParaRPr lang="en-US" sz="1600" b="1" dirty="0"/>
          </a:p>
          <a:p>
            <a:pPr lvl="2"/>
            <a:r>
              <a:rPr lang="en-US" sz="1600" b="1" dirty="0"/>
              <a:t>E = 00100b</a:t>
            </a:r>
            <a:endParaRPr lang="en-US" sz="1600" b="1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Humans can write out the representation by hand:</a:t>
            </a:r>
            <a:endParaRPr lang="en-US" sz="1800" dirty="0"/>
          </a:p>
          <a:p>
            <a:pPr lvl="2"/>
            <a:r>
              <a:rPr lang="en-US" sz="1600" dirty="0"/>
              <a:t>H = 00111b	HELLO THERE = 00111001000101101011011101001000111001001000100100</a:t>
            </a:r>
            <a:endParaRPr lang="en-US" sz="1600" dirty="0"/>
          </a:p>
          <a:p>
            <a:pPr lvl="2"/>
            <a:r>
              <a:rPr lang="en-US" sz="1600" b="1" dirty="0"/>
              <a:t>E = 00100b</a:t>
            </a:r>
            <a:endParaRPr lang="en-US" sz="1600" b="1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Computers shift and OR letters into place: </a:t>
            </a:r>
            <a:endParaRPr lang="en-US" sz="1800" dirty="0"/>
          </a:p>
          <a:p>
            <a:pPr lvl="2"/>
            <a:r>
              <a:rPr lang="en-US" sz="1600" dirty="0"/>
              <a:t>H = 00111b	</a:t>
            </a:r>
            <a:endParaRPr lang="en-US" sz="1600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Computers shift and OR letters into place: </a:t>
            </a:r>
            <a:endParaRPr lang="en-US" sz="1800" dirty="0"/>
          </a:p>
          <a:p>
            <a:pPr lvl="2"/>
            <a:r>
              <a:rPr lang="en-US" sz="1600" dirty="0"/>
              <a:t>H = 00111b	H</a:t>
            </a:r>
            <a:endParaRPr lang="en-US" sz="1600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Computers shift and OR letters into place: </a:t>
            </a:r>
            <a:endParaRPr lang="en-US" sz="1800" dirty="0"/>
          </a:p>
          <a:p>
            <a:pPr lvl="2"/>
            <a:r>
              <a:rPr lang="en-US" sz="1600" dirty="0"/>
              <a:t>H = 00111b	H&lt;&lt;5</a:t>
            </a:r>
            <a:endParaRPr lang="en-US" sz="1600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Computers shift and OR letters into place: </a:t>
            </a:r>
            <a:endParaRPr lang="en-US" sz="1800" dirty="0"/>
          </a:p>
          <a:p>
            <a:pPr lvl="2"/>
            <a:r>
              <a:rPr lang="en-US" sz="1600" dirty="0"/>
              <a:t>H = 00111b	(H&lt;&lt;5)|E</a:t>
            </a:r>
            <a:endParaRPr lang="en-US" sz="1600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Computers shift and OR letters into place: </a:t>
            </a:r>
            <a:endParaRPr lang="en-US" sz="1800" dirty="0"/>
          </a:p>
          <a:p>
            <a:pPr lvl="2"/>
            <a:r>
              <a:rPr lang="en-US" sz="1600" dirty="0"/>
              <a:t>H = 00111b	((H&lt;&lt;5)|E)&lt;&lt;5</a:t>
            </a:r>
            <a:endParaRPr lang="en-US" sz="1600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Question: How do computers store text?</a:t>
            </a:r>
            <a:endParaRPr lang="en-US" dirty="0"/>
          </a:p>
          <a:p>
            <a:r>
              <a:rPr lang="en-US" dirty="0"/>
              <a:t>Answer: Binary!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Computers shift and OR letters into place: </a:t>
            </a:r>
            <a:endParaRPr lang="en-US" sz="1800" dirty="0"/>
          </a:p>
          <a:p>
            <a:pPr lvl="2"/>
            <a:r>
              <a:rPr lang="en-US" sz="1600" dirty="0"/>
              <a:t>H = 00111b	(((H&lt;&lt;5)|E)&lt;&lt;5)|L</a:t>
            </a:r>
            <a:endParaRPr lang="en-US" sz="1600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Computers shift and OR letters into place: </a:t>
            </a:r>
            <a:endParaRPr lang="en-US" sz="1800" dirty="0"/>
          </a:p>
          <a:p>
            <a:pPr lvl="2"/>
            <a:r>
              <a:rPr lang="en-US" sz="1600" dirty="0"/>
              <a:t>H = 00111b	((((H&lt;&lt;5)|E)&lt;&lt;5)|L)&lt;&lt;5</a:t>
            </a:r>
            <a:endParaRPr lang="en-US" sz="1600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Computers shift and OR letters into place: </a:t>
            </a:r>
            <a:endParaRPr lang="en-US" sz="1800" dirty="0"/>
          </a:p>
          <a:p>
            <a:pPr lvl="2"/>
            <a:r>
              <a:rPr lang="en-US" sz="1600" dirty="0"/>
              <a:t>H = 00111b	(((((H&lt;&lt;5)|E)&lt;&lt;5)|L)&lt;&lt;5)|L</a:t>
            </a:r>
            <a:endParaRPr lang="en-US" sz="1600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Computers shift and OR letters into place: </a:t>
            </a:r>
            <a:endParaRPr lang="en-US" sz="1800" dirty="0"/>
          </a:p>
          <a:p>
            <a:pPr lvl="2"/>
            <a:r>
              <a:rPr lang="en-US" sz="1600" dirty="0"/>
              <a:t>H = 00111b	((((((H&lt;&lt;5)|E)&lt;&lt;5)|L)&lt;&lt;5)|L)&lt;&lt;5</a:t>
            </a:r>
            <a:endParaRPr lang="en-US" sz="1600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Computers shift and OR letters into place: </a:t>
            </a:r>
            <a:endParaRPr lang="en-US" sz="1800" dirty="0"/>
          </a:p>
          <a:p>
            <a:pPr lvl="2"/>
            <a:r>
              <a:rPr lang="en-US" sz="1600" dirty="0"/>
              <a:t>H = 00111b	(((((((H&lt;&lt;5)|E)&lt;&lt;5)|L)&lt;&lt;5)|L)&lt;&lt;5)|O</a:t>
            </a:r>
            <a:endParaRPr lang="en-US" sz="1600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Computers shift and OR letters into place: </a:t>
            </a:r>
            <a:endParaRPr lang="en-US" sz="1800" dirty="0"/>
          </a:p>
          <a:p>
            <a:pPr lvl="2"/>
            <a:r>
              <a:rPr lang="en-US" sz="1600" dirty="0"/>
              <a:t>H = 00111b	((((((((H&lt;&lt;5)|E)&lt;&lt;5)|L)&lt;&lt;5)|L)&lt;&lt;5)|O)&lt;&lt;5</a:t>
            </a:r>
            <a:endParaRPr lang="en-US" sz="1600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Computers shift and OR letters into place: </a:t>
            </a:r>
            <a:endParaRPr lang="en-US" sz="1800" dirty="0"/>
          </a:p>
          <a:p>
            <a:pPr lvl="2"/>
            <a:r>
              <a:rPr lang="en-US" sz="1600" dirty="0"/>
              <a:t>H = 00111b	(((((((((H&lt;&lt;5)|E)&lt;&lt;5)|L)&lt;&lt;5)|L)&lt;&lt;5)|O)&lt;&lt;5)|T</a:t>
            </a:r>
            <a:endParaRPr lang="en-US" sz="1600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Computers shift and OR letters into place: </a:t>
            </a:r>
            <a:endParaRPr lang="en-US" sz="1800" dirty="0"/>
          </a:p>
          <a:p>
            <a:pPr lvl="2"/>
            <a:r>
              <a:rPr lang="en-US" sz="1600" dirty="0"/>
              <a:t>H = 00111b	((((((((((H&lt;&lt;5)|E)&lt;&lt;5)|L)&lt;&lt;5)|L)&lt;&lt;5)|O)&lt;&lt;5)|T)&lt;&lt;5</a:t>
            </a:r>
            <a:endParaRPr lang="en-US" sz="1600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Computers shift and OR letters into place: </a:t>
            </a:r>
            <a:endParaRPr lang="en-US" sz="1800" dirty="0"/>
          </a:p>
          <a:p>
            <a:pPr lvl="2"/>
            <a:r>
              <a:rPr lang="en-US" sz="1600" dirty="0"/>
              <a:t>H = 00111b	(((((((((((H&lt;&lt;5)|E)&lt;&lt;5)|L)&lt;&lt;5)|L)&lt;&lt;5)|O)&lt;&lt;5)|T)&lt;&lt;5)|H</a:t>
            </a:r>
            <a:endParaRPr lang="en-US" sz="1600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Computers shift and OR letters into place: </a:t>
            </a:r>
            <a:endParaRPr lang="en-US" sz="1800" dirty="0"/>
          </a:p>
          <a:p>
            <a:pPr lvl="2"/>
            <a:r>
              <a:rPr lang="en-US" sz="1600" dirty="0"/>
              <a:t>H = 00111b	((((((((((((H&lt;&lt;5)|E)&lt;&lt;5)|L)&lt;&lt;5)|L)&lt;&lt;5)|O)&lt;&lt;5)|T)&lt;&lt;5)|H)&lt;&lt;5</a:t>
            </a:r>
            <a:endParaRPr lang="en-US" sz="1600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Question: How do computers store text?</a:t>
            </a:r>
            <a:endParaRPr lang="en-US" dirty="0"/>
          </a:p>
          <a:p>
            <a:r>
              <a:rPr lang="en-US" dirty="0"/>
              <a:t>Answer: Binary!</a:t>
            </a:r>
            <a:endParaRPr lang="en-US" dirty="0"/>
          </a:p>
          <a:p>
            <a:r>
              <a:rPr lang="en-US" dirty="0"/>
              <a:t>Construct a mapping where the first letter is the first value, and so on: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Computers shift and OR letters into place: </a:t>
            </a:r>
            <a:endParaRPr lang="en-US" sz="1800" dirty="0"/>
          </a:p>
          <a:p>
            <a:pPr lvl="2"/>
            <a:r>
              <a:rPr lang="en-US" sz="1600" dirty="0"/>
              <a:t>H = 00111b	(((((((((((((H&lt;&lt;5)|E)&lt;&lt;5)|L)&lt;&lt;5)|L)&lt;&lt;5)|O)&lt;&lt;5)|T)&lt;&lt;5)|H)&lt;&lt;5)|E</a:t>
            </a:r>
            <a:endParaRPr lang="en-US" sz="1600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Computers shift and OR letters into place: </a:t>
            </a:r>
            <a:endParaRPr lang="en-US" sz="1800" dirty="0"/>
          </a:p>
          <a:p>
            <a:pPr lvl="2"/>
            <a:r>
              <a:rPr lang="en-US" sz="1600" dirty="0"/>
              <a:t>H = 00111b	((((((((((((((H&lt;&lt;5)|E)&lt;&lt;5)|L)&lt;&lt;5)|L)&lt;&lt;5)|O)&lt;&lt;5)|T)&lt;&lt;5)|H)&lt;&lt;5)|E)&lt;&lt;5</a:t>
            </a:r>
            <a:endParaRPr lang="en-US" sz="1600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Computers shift and OR letters into place: </a:t>
            </a:r>
            <a:endParaRPr lang="en-US" sz="1800" dirty="0"/>
          </a:p>
          <a:p>
            <a:pPr lvl="2"/>
            <a:r>
              <a:rPr lang="en-US" sz="1600" dirty="0"/>
              <a:t>H = 00111b	(((((((((((((((H&lt;&lt;5)|E)&lt;&lt;5)|L)&lt;&lt;5)|L)&lt;&lt;5)|O)&lt;&lt;5)|T)&lt;&lt;5)|H)&lt;&lt;5)|E)&lt;&lt;5)|R</a:t>
            </a:r>
            <a:endParaRPr lang="en-US" sz="1600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Computers shift and OR letters into place: </a:t>
            </a:r>
            <a:endParaRPr lang="en-US" sz="1800" dirty="0"/>
          </a:p>
          <a:p>
            <a:pPr lvl="2"/>
            <a:r>
              <a:rPr lang="en-US" sz="1600" dirty="0"/>
              <a:t>H = 00111b	((((((((((((((((H&lt;&lt;5)|E)&lt;&lt;5)|L)&lt;&lt;5)|L)&lt;&lt;5)|O)&lt;&lt;5)|T)&lt;&lt;5)|H)&lt;&lt;5)|E)&lt;&lt;5)|R)&lt;&lt;5</a:t>
            </a:r>
            <a:endParaRPr lang="en-US" sz="1600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Computers shift and OR letters into place: </a:t>
            </a:r>
            <a:endParaRPr lang="en-US" sz="1800" dirty="0"/>
          </a:p>
          <a:p>
            <a:pPr lvl="2"/>
            <a:r>
              <a:rPr lang="en-US" sz="1600" dirty="0"/>
              <a:t>H = 00111b	(((((((((((((((((H&lt;&lt;5)|E)&lt;&lt;5)|L)&lt;&lt;5)|L)&lt;&lt;5)|O)&lt;&lt;5)|T)&lt;&lt;5)|H)&lt;&lt;5)|E)&lt;&lt;5)|R)&lt;&lt;5)|E</a:t>
            </a:r>
            <a:endParaRPr lang="en-US" sz="1600" dirty="0"/>
          </a:p>
          <a:p>
            <a:pPr lvl="2"/>
            <a:r>
              <a:rPr lang="en-US" sz="1600" dirty="0"/>
              <a:t>E = 00100b</a:t>
            </a:r>
            <a:endParaRPr lang="en-US" sz="1600" dirty="0"/>
          </a:p>
          <a:p>
            <a:pPr lvl="2"/>
            <a:r>
              <a:rPr lang="en-US" sz="1600" dirty="0"/>
              <a:t>L = 01011b</a:t>
            </a:r>
            <a:endParaRPr lang="en-US" sz="1600" dirty="0"/>
          </a:p>
          <a:p>
            <a:pPr lvl="2"/>
            <a:r>
              <a:rPr lang="en-US" sz="1600" dirty="0"/>
              <a:t>O = 01110b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Computers shift and OR letters into place: </a:t>
            </a:r>
            <a:endParaRPr lang="en-US" sz="1800" dirty="0"/>
          </a:p>
          <a:p>
            <a:pPr lvl="2"/>
            <a:r>
              <a:rPr lang="en-US" sz="1600" dirty="0"/>
              <a:t>H = 00111b	(((((((((((((((((H&lt;&lt;5)|E)&lt;&lt;5)|L)&lt;&lt;5)|L)&lt;&lt;5)|O)&lt;&lt;5)|T)&lt;&lt;5)|H)&lt;&lt;5)|E)&lt;&lt;5)|R)&lt;&lt;5)|E</a:t>
            </a:r>
            <a:endParaRPr lang="en-US" sz="1600" dirty="0"/>
          </a:p>
          <a:p>
            <a:pPr lvl="2"/>
            <a:r>
              <a:rPr lang="en-US" sz="1600" dirty="0"/>
              <a:t>E = 00100b	</a:t>
            </a:r>
            <a:endParaRPr lang="en-US" sz="1600" dirty="0"/>
          </a:p>
          <a:p>
            <a:pPr lvl="2"/>
            <a:r>
              <a:rPr lang="en-US" sz="1600" dirty="0"/>
              <a:t>L = 01011b	Simplifying shifts, we have:</a:t>
            </a:r>
            <a:endParaRPr lang="en-US" sz="1600" dirty="0"/>
          </a:p>
          <a:p>
            <a:pPr lvl="2"/>
            <a:r>
              <a:rPr lang="en-US" sz="1600" dirty="0"/>
              <a:t>O = 01110b	(H&lt;&lt;45)|(E&lt;&lt;40)|(L&lt;&lt;35)|(L&lt;&lt;30)|(0&lt;&lt;25)|(T&lt;&lt;20)|(H&lt;&lt;15)|(E&lt;&lt;10)|(R&lt;&lt;5)|E</a:t>
            </a:r>
            <a:endParaRPr lang="en-US" sz="1600" dirty="0"/>
          </a:p>
          <a:p>
            <a:pPr lvl="2"/>
            <a:r>
              <a:rPr lang="en-US" sz="1600" dirty="0"/>
              <a:t>T = 10010b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Computers shift and OR letters into place: </a:t>
            </a:r>
            <a:endParaRPr lang="en-US" sz="1800" dirty="0"/>
          </a:p>
          <a:p>
            <a:pPr lvl="2"/>
            <a:r>
              <a:rPr lang="en-US" sz="1600" dirty="0"/>
              <a:t>H = 00111b	(((((((((((((((((H&lt;&lt;5)|E)&lt;&lt;5)|L)&lt;&lt;5)|L)&lt;&lt;5)|O)&lt;&lt;5)|T)&lt;&lt;5)|H)&lt;&lt;5)|E)&lt;&lt;5)|R)&lt;&lt;5)|E</a:t>
            </a:r>
            <a:endParaRPr lang="en-US" sz="1600" dirty="0"/>
          </a:p>
          <a:p>
            <a:pPr lvl="2"/>
            <a:r>
              <a:rPr lang="en-US" sz="1600" dirty="0"/>
              <a:t>E = 00100b	</a:t>
            </a:r>
            <a:endParaRPr lang="en-US" sz="1600" dirty="0"/>
          </a:p>
          <a:p>
            <a:pPr lvl="2"/>
            <a:r>
              <a:rPr lang="en-US" sz="1600" dirty="0"/>
              <a:t>L = 01011b	Substituting binary values gives:</a:t>
            </a:r>
            <a:endParaRPr lang="en-US" sz="1600" dirty="0"/>
          </a:p>
          <a:p>
            <a:pPr lvl="2"/>
            <a:r>
              <a:rPr lang="en-US" sz="1600" dirty="0"/>
              <a:t>O = 01110b	(00111b&lt;&lt;45)|(00100b&lt;&lt;40)|(01011b&lt;&lt;35)|(01011b&lt;&lt;30)|(01110b&lt;&lt;25)|</a:t>
            </a:r>
            <a:endParaRPr lang="en-US" sz="1600" dirty="0"/>
          </a:p>
          <a:p>
            <a:pPr lvl="2"/>
            <a:r>
              <a:rPr lang="en-US" sz="1600" dirty="0"/>
              <a:t>T = 10010b	|(10010b&lt;&lt;20)|(00111b&lt;&lt;15)|(00100b&lt;&lt;10)|(10001b&lt;&lt;5)|00100b</a:t>
            </a:r>
            <a:endParaRPr lang="en-US" sz="1600" dirty="0"/>
          </a:p>
          <a:p>
            <a:pPr lvl="2"/>
            <a:r>
              <a:rPr lang="en-US" sz="1600" dirty="0"/>
              <a:t>R = 10001b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1800" dirty="0"/>
              <a:t>Letters, words, and sentences are then representable:</a:t>
            </a:r>
            <a:endParaRPr lang="en-US" sz="1800" dirty="0"/>
          </a:p>
          <a:p>
            <a:pPr lvl="1"/>
            <a:r>
              <a:rPr lang="en-US" sz="1800" dirty="0"/>
              <a:t>HELLO THERE	Computers shift and OR letters into place: </a:t>
            </a:r>
            <a:endParaRPr lang="en-US" sz="1800" dirty="0"/>
          </a:p>
          <a:p>
            <a:pPr lvl="2"/>
            <a:r>
              <a:rPr lang="en-US" sz="1600" dirty="0"/>
              <a:t>H = 00111b	(((((((((((((((((H&lt;&lt;5)|E)&lt;&lt;5)|L)&lt;&lt;5)|L)&lt;&lt;5)|O)&lt;&lt;5)|T)&lt;&lt;5)|H)&lt;&lt;5)|E)&lt;&lt;5)|R)&lt;&lt;5)|E</a:t>
            </a:r>
            <a:endParaRPr lang="en-US" sz="1600" dirty="0"/>
          </a:p>
          <a:p>
            <a:pPr lvl="2"/>
            <a:r>
              <a:rPr lang="en-US" sz="1600" dirty="0"/>
              <a:t>E = 00100b	</a:t>
            </a:r>
            <a:endParaRPr lang="en-US" sz="1600" dirty="0"/>
          </a:p>
          <a:p>
            <a:pPr lvl="2"/>
            <a:r>
              <a:rPr lang="en-US" sz="1600" dirty="0"/>
              <a:t>L = 01011b	BONUS: Convert shift amounts also to binary:</a:t>
            </a:r>
            <a:endParaRPr lang="en-US" sz="1600" dirty="0"/>
          </a:p>
          <a:p>
            <a:pPr lvl="2"/>
            <a:r>
              <a:rPr lang="en-US" sz="1600" dirty="0"/>
              <a:t>O = 01110b	(00111b&lt;&lt;101101b)|(00100b&lt;&lt;101000b)|(01011b&lt;&lt;100011b)|(01011b&lt;&lt;011110b)|</a:t>
            </a:r>
            <a:endParaRPr lang="en-US" sz="1600" dirty="0"/>
          </a:p>
          <a:p>
            <a:pPr lvl="2"/>
            <a:r>
              <a:rPr lang="en-US" sz="1600" dirty="0"/>
              <a:t>T = 10010b	|(01110b&lt;&lt;011001b||(10010b&lt;&lt;010100b)|(00111b&lt;&lt;001111b)|</a:t>
            </a:r>
            <a:endParaRPr lang="en-US" sz="1600" dirty="0"/>
          </a:p>
          <a:p>
            <a:pPr lvl="2"/>
            <a:r>
              <a:rPr lang="en-US" sz="1600" dirty="0"/>
              <a:t>R = 10001b	|(00100b&lt;&lt;001010b)|(10001b&lt;&lt;000101b)|00100b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r>
              <a:rPr lang="en-US" sz="4700" b="1" i="1" u="sng" dirty="0"/>
              <a:t>Now you know why programming languages exist and we don’t code in binary.</a:t>
            </a:r>
            <a:endParaRPr lang="en-US" sz="4700" b="1" i="1" u="sn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2200" dirty="0"/>
              <a:t>Exercises</a:t>
            </a:r>
            <a:endParaRPr lang="en-US" sz="2200" dirty="0"/>
          </a:p>
          <a:p>
            <a:pPr lvl="1"/>
            <a:r>
              <a:rPr lang="en-US" sz="1800" dirty="0"/>
              <a:t>Convert BEARCATS ROCK to binary using the above table</a:t>
            </a:r>
            <a:endParaRPr lang="en-US" sz="1800" dirty="0"/>
          </a:p>
          <a:p>
            <a:pPr lvl="1"/>
            <a:r>
              <a:rPr lang="en-US" sz="1800" dirty="0"/>
              <a:t>Convert 3 4 18 2 4 13 3 4 13 19 18 to letters using the above table</a:t>
            </a:r>
            <a:endParaRPr lang="en-US" sz="1800" dirty="0"/>
          </a:p>
          <a:p>
            <a:pPr lvl="1"/>
            <a:r>
              <a:rPr lang="en-US" sz="1800" dirty="0"/>
              <a:t>Convert 00101100010111000110b to letters using the above table</a:t>
            </a:r>
            <a:endParaRPr lang="en-US" sz="1800" dirty="0"/>
          </a:p>
          <a:p>
            <a:pPr lvl="1"/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Question: How do computers store text?</a:t>
            </a:r>
            <a:endParaRPr lang="en-US" dirty="0"/>
          </a:p>
          <a:p>
            <a:r>
              <a:rPr lang="en-US" dirty="0"/>
              <a:t>Answer: Binary!</a:t>
            </a:r>
            <a:endParaRPr lang="en-US" dirty="0"/>
          </a:p>
          <a:p>
            <a:r>
              <a:rPr lang="en-US" dirty="0"/>
              <a:t>Construct a mapping where the first letter is the first value, and so on:</a:t>
            </a:r>
            <a:endParaRPr lang="en-US" dirty="0"/>
          </a:p>
          <a:p>
            <a:pPr lvl="1"/>
            <a:r>
              <a:rPr lang="en-US" dirty="0"/>
              <a:t>A = 0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2200" dirty="0"/>
              <a:t>Exercises</a:t>
            </a:r>
            <a:endParaRPr lang="en-US" sz="2200" dirty="0"/>
          </a:p>
          <a:p>
            <a:pPr lvl="1"/>
            <a:r>
              <a:rPr lang="en-US" sz="1800" dirty="0"/>
              <a:t>Convert BEARCATS ROCK to binary using the above table</a:t>
            </a:r>
            <a:endParaRPr lang="en-US" sz="1800" dirty="0"/>
          </a:p>
          <a:p>
            <a:pPr lvl="2"/>
            <a:r>
              <a:rPr lang="en-US" sz="1800" b="1" dirty="0"/>
              <a:t>000010010000000100010001000000100111001010001101000101100100</a:t>
            </a:r>
            <a:endParaRPr lang="en-US" b="1" dirty="0"/>
          </a:p>
          <a:p>
            <a:pPr lvl="1"/>
            <a:r>
              <a:rPr lang="en-US" sz="1800" dirty="0"/>
              <a:t>Convert 3 4 18 2 4 13 3 4 13 19 18 to letters using the above table</a:t>
            </a:r>
            <a:endParaRPr lang="en-US" sz="1800" dirty="0"/>
          </a:p>
          <a:p>
            <a:pPr lvl="2"/>
            <a:r>
              <a:rPr lang="en-US" sz="1800" b="1" dirty="0"/>
              <a:t>DESCENDENTS</a:t>
            </a:r>
            <a:endParaRPr lang="en-US" sz="1400" b="1" dirty="0"/>
          </a:p>
          <a:p>
            <a:pPr lvl="1"/>
            <a:r>
              <a:rPr lang="en-US" sz="1800" dirty="0"/>
              <a:t>Convert 00101100010111000110b to letters using the above table</a:t>
            </a:r>
            <a:endParaRPr lang="en-US" sz="1800" dirty="0"/>
          </a:p>
          <a:p>
            <a:pPr lvl="2"/>
            <a:r>
              <a:rPr lang="en-US" sz="1800" b="1" dirty="0"/>
              <a:t>FROG</a:t>
            </a:r>
            <a:endParaRPr lang="en-US" sz="1400" b="1" dirty="0"/>
          </a:p>
          <a:p>
            <a:pPr lvl="1"/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1443055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1446781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Question: How do computers store information about images?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681530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Question: How do computers store information about images?</a:t>
            </a:r>
            <a:endParaRPr lang="en-US" dirty="0"/>
          </a:p>
          <a:p>
            <a:r>
              <a:rPr lang="en-US" dirty="0"/>
              <a:t>Answer: Binary!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758442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Question: How do computers store information about images?</a:t>
            </a:r>
            <a:endParaRPr lang="en-US" dirty="0"/>
          </a:p>
          <a:p>
            <a:r>
              <a:rPr lang="en-US" dirty="0"/>
              <a:t>(Real) Answer:</a:t>
            </a:r>
            <a:endParaRPr lang="en-US" dirty="0"/>
          </a:p>
          <a:p>
            <a:pPr lvl="1"/>
            <a:r>
              <a:rPr lang="en-US" dirty="0"/>
              <a:t>Pixels</a:t>
            </a:r>
            <a:endParaRPr lang="en-US" dirty="0"/>
          </a:p>
          <a:p>
            <a:pPr lvl="1"/>
            <a:r>
              <a:rPr lang="en-US" dirty="0"/>
              <a:t>RGB colors</a:t>
            </a:r>
            <a:endParaRPr lang="en-US" dirty="0"/>
          </a:p>
          <a:p>
            <a:pPr lvl="1"/>
            <a:r>
              <a:rPr lang="en-US" dirty="0"/>
              <a:t>(X, Y) coordinates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Question: How do computers store information about images?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Pixels</a:t>
            </a:r>
            <a:endParaRPr lang="en-US" b="1" dirty="0"/>
          </a:p>
          <a:p>
            <a:pPr lvl="1"/>
            <a:r>
              <a:rPr lang="en-US" dirty="0"/>
              <a:t>Pixels are tiny squares on any display device (a projector, a monitor, a phone screen)</a:t>
            </a:r>
            <a:endParaRPr lang="en-US" dirty="0"/>
          </a:p>
        </p:txBody>
      </p:sp>
      <p:pic>
        <p:nvPicPr>
          <p:cNvPr id="1030" name="Picture 6" descr="Pikachu Pixel Art Grid by Hama-Girl on DeviantArt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07" y="365125"/>
            <a:ext cx="3733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Question: How do computers store information about images?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Pixels</a:t>
            </a:r>
            <a:endParaRPr lang="en-US" b="1" dirty="0"/>
          </a:p>
          <a:p>
            <a:pPr lvl="1"/>
            <a:r>
              <a:rPr lang="en-US" dirty="0"/>
              <a:t>Pixels are tiny squares on any display device (a projector, a monitor, a phone screen)</a:t>
            </a:r>
            <a:endParaRPr lang="en-US" dirty="0"/>
          </a:p>
          <a:p>
            <a:pPr lvl="1"/>
            <a:r>
              <a:rPr lang="en-US" dirty="0"/>
              <a:t>More pixels = Higher resolution</a:t>
            </a:r>
            <a:endParaRPr lang="en-US" dirty="0"/>
          </a:p>
        </p:txBody>
      </p:sp>
      <p:pic>
        <p:nvPicPr>
          <p:cNvPr id="7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Question: How do computers store information about images?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RGB Values</a:t>
            </a:r>
            <a:endParaRPr lang="en-US" b="1" dirty="0"/>
          </a:p>
          <a:p>
            <a:pPr lvl="1"/>
            <a:r>
              <a:rPr lang="en-US" dirty="0"/>
              <a:t>RGB =  Red, Green, Blue</a:t>
            </a:r>
            <a:endParaRPr lang="en-US" dirty="0"/>
          </a:p>
        </p:txBody>
      </p:sp>
      <p:pic>
        <p:nvPicPr>
          <p:cNvPr id="7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Question: How do computers store information about images?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RGB Values</a:t>
            </a:r>
            <a:endParaRPr lang="en-US" b="1" dirty="0"/>
          </a:p>
          <a:p>
            <a:pPr lvl="1"/>
            <a:r>
              <a:rPr lang="en-US" dirty="0"/>
              <a:t>RGB =  Red, Green, Blue</a:t>
            </a:r>
            <a:endParaRPr lang="en-US" dirty="0"/>
          </a:p>
          <a:p>
            <a:pPr lvl="1"/>
            <a:r>
              <a:rPr lang="en-US" dirty="0"/>
              <a:t>The red, green, and blue values blend to make any color</a:t>
            </a:r>
            <a:endParaRPr lang="en-US" dirty="0"/>
          </a:p>
        </p:txBody>
      </p:sp>
      <p:pic>
        <p:nvPicPr>
          <p:cNvPr id="7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Question: How do computers store information about images?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RGB Values</a:t>
            </a:r>
            <a:endParaRPr lang="en-US" b="1" dirty="0"/>
          </a:p>
          <a:p>
            <a:pPr lvl="1"/>
            <a:r>
              <a:rPr lang="en-US" dirty="0"/>
              <a:t>RGB =  Red, Green, Blue</a:t>
            </a:r>
            <a:endParaRPr lang="en-US" dirty="0"/>
          </a:p>
          <a:p>
            <a:pPr lvl="1"/>
            <a:r>
              <a:rPr lang="en-US" dirty="0"/>
              <a:t>The red, green, and blue values blend to make any color</a:t>
            </a:r>
            <a:endParaRPr lang="en-US" dirty="0"/>
          </a:p>
        </p:txBody>
      </p:sp>
      <p:pic>
        <p:nvPicPr>
          <p:cNvPr id="7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Question: How do computers store information about images?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RGB Values</a:t>
            </a:r>
            <a:endParaRPr lang="en-US" b="1" dirty="0"/>
          </a:p>
          <a:p>
            <a:pPr lvl="1"/>
            <a:r>
              <a:rPr lang="en-US" dirty="0"/>
              <a:t>RGB =  Red, Green, Blue</a:t>
            </a:r>
            <a:endParaRPr lang="en-US" dirty="0"/>
          </a:p>
          <a:p>
            <a:pPr lvl="1"/>
            <a:r>
              <a:rPr lang="en-US" dirty="0"/>
              <a:t>The red, green, and blue values blend to make any color</a:t>
            </a:r>
            <a:endParaRPr lang="en-US" dirty="0"/>
          </a:p>
        </p:txBody>
      </p:sp>
      <p:pic>
        <p:nvPicPr>
          <p:cNvPr id="7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8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Sign 2"/>
          <p:cNvSpPr/>
          <p:nvPr/>
        </p:nvSpPr>
        <p:spPr>
          <a:xfrm>
            <a:off x="2960532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Question: How do computers store text?</a:t>
            </a:r>
            <a:endParaRPr lang="en-US" dirty="0"/>
          </a:p>
          <a:p>
            <a:r>
              <a:rPr lang="en-US" dirty="0"/>
              <a:t>Answer: Binary!</a:t>
            </a:r>
            <a:endParaRPr lang="en-US" dirty="0"/>
          </a:p>
          <a:p>
            <a:r>
              <a:rPr lang="en-US" dirty="0"/>
              <a:t>Construct a mapping where the first letter is the first value, and so on:</a:t>
            </a:r>
            <a:endParaRPr lang="en-US" dirty="0"/>
          </a:p>
          <a:p>
            <a:pPr lvl="1"/>
            <a:r>
              <a:rPr lang="en-US" dirty="0"/>
              <a:t>A = 0</a:t>
            </a:r>
            <a:endParaRPr lang="en-US" dirty="0"/>
          </a:p>
          <a:p>
            <a:pPr lvl="1"/>
            <a:r>
              <a:rPr lang="en-US" dirty="0"/>
              <a:t>B = 1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Question: How do computers store information about images?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RGB Values</a:t>
            </a:r>
            <a:endParaRPr lang="en-US" b="1" dirty="0"/>
          </a:p>
          <a:p>
            <a:pPr lvl="1"/>
            <a:r>
              <a:rPr lang="en-US" dirty="0"/>
              <a:t>RGB =  Red, Green, Blue</a:t>
            </a:r>
            <a:endParaRPr lang="en-US" dirty="0"/>
          </a:p>
          <a:p>
            <a:pPr lvl="1"/>
            <a:r>
              <a:rPr lang="en-US" dirty="0"/>
              <a:t>The red, green, and blue values blend to make any color</a:t>
            </a:r>
            <a:endParaRPr lang="en-US" dirty="0"/>
          </a:p>
        </p:txBody>
      </p:sp>
      <p:pic>
        <p:nvPicPr>
          <p:cNvPr id="7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8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5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Sign 2"/>
          <p:cNvSpPr/>
          <p:nvPr/>
        </p:nvSpPr>
        <p:spPr>
          <a:xfrm>
            <a:off x="2960532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Sign 14"/>
          <p:cNvSpPr/>
          <p:nvPr/>
        </p:nvSpPr>
        <p:spPr>
          <a:xfrm>
            <a:off x="5917900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Question: How do computers store information about images?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RGB Values</a:t>
            </a:r>
            <a:endParaRPr lang="en-US" b="1" dirty="0"/>
          </a:p>
          <a:p>
            <a:pPr lvl="1"/>
            <a:r>
              <a:rPr lang="en-US" dirty="0"/>
              <a:t>RGB =  Red, Green, Blue</a:t>
            </a:r>
            <a:endParaRPr lang="en-US" dirty="0"/>
          </a:p>
          <a:p>
            <a:pPr lvl="1"/>
            <a:r>
              <a:rPr lang="en-US" dirty="0"/>
              <a:t>The red, green, and blue values blend to make any color</a:t>
            </a:r>
            <a:endParaRPr lang="en-US" dirty="0"/>
          </a:p>
        </p:txBody>
      </p:sp>
      <p:pic>
        <p:nvPicPr>
          <p:cNvPr id="7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8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5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922" y="4716780"/>
            <a:ext cx="1778301" cy="20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Sign 2"/>
          <p:cNvSpPr/>
          <p:nvPr/>
        </p:nvSpPr>
        <p:spPr>
          <a:xfrm>
            <a:off x="2960532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Sign 14"/>
          <p:cNvSpPr/>
          <p:nvPr/>
        </p:nvSpPr>
        <p:spPr>
          <a:xfrm>
            <a:off x="5917900" y="5435142"/>
            <a:ext cx="595619" cy="59561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/>
          <p:cNvSpPr/>
          <p:nvPr/>
        </p:nvSpPr>
        <p:spPr>
          <a:xfrm>
            <a:off x="8942274" y="5435142"/>
            <a:ext cx="690964" cy="690964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825625"/>
            <a:ext cx="11015443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en-US" dirty="0"/>
              <a:t>Question: How do computers store </a:t>
            </a:r>
            <a:br>
              <a:rPr lang="en-US" dirty="0"/>
            </a:br>
            <a:r>
              <a:rPr lang="en-US" dirty="0"/>
              <a:t>information about images?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RGB Values</a:t>
            </a:r>
            <a:endParaRPr lang="en-US" b="1" dirty="0"/>
          </a:p>
          <a:p>
            <a:pPr lvl="1"/>
            <a:r>
              <a:rPr lang="en-US" dirty="0"/>
              <a:t>RGB =  Red, Green, Blue</a:t>
            </a:r>
            <a:endParaRPr lang="en-US" dirty="0"/>
          </a:p>
          <a:p>
            <a:pPr lvl="1"/>
            <a:r>
              <a:rPr lang="en-US" dirty="0"/>
              <a:t>The red, green, and blue values blend to make colors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 R = 0 G = 0 B = 15		R = 7 G = 7 B = 15	       R = 0 G = 0 B = 0 	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	 R = 15 G = 0 B = 0 		R = 4 G = 0 B = 0	       R = 7 G = 7 B = 7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 R = 0 G = 15 B = 0		R = 15 G = 15 B = 0	       R = 14 G = 14 B = 14 </a:t>
            </a:r>
            <a:endParaRPr lang="en-US" dirty="0"/>
          </a:p>
        </p:txBody>
      </p:sp>
      <p:pic>
        <p:nvPicPr>
          <p:cNvPr id="7" name="Picture 2" descr="Pikachu - Pokemon Red, Blue and Yellow Guide - IG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46" y="365126"/>
            <a:ext cx="373380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343182" y="4842132"/>
            <a:ext cx="473630" cy="4736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43182" y="5264820"/>
            <a:ext cx="473630" cy="4736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43182" y="5687508"/>
            <a:ext cx="473630" cy="4736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12699" y="4842132"/>
            <a:ext cx="473630" cy="473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12699" y="5264820"/>
            <a:ext cx="473630" cy="4736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12699" y="5687508"/>
            <a:ext cx="473630" cy="4736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46356" y="4836248"/>
            <a:ext cx="473630" cy="4736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146356" y="5258936"/>
            <a:ext cx="473630" cy="4736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146356" y="5681624"/>
            <a:ext cx="473630" cy="47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Question: How do computers store information about images?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(X, Y) Coordinates</a:t>
            </a:r>
            <a:endParaRPr lang="en-US" b="1" dirty="0"/>
          </a:p>
          <a:p>
            <a:pPr lvl="1"/>
            <a:r>
              <a:rPr lang="en-US" dirty="0"/>
              <a:t>Pixels in an image lie at a certain point in the image</a:t>
            </a:r>
            <a:endParaRPr lang="en-US" dirty="0"/>
          </a:p>
        </p:txBody>
      </p:sp>
      <p:pic>
        <p:nvPicPr>
          <p:cNvPr id="13" name="Picture 6" descr="Pikachu Pixel Art Grid by Hama-Girl on DeviantAr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07" y="365125"/>
            <a:ext cx="3733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Question: How do computers store information about images?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(X, Y) Coordinates</a:t>
            </a:r>
            <a:endParaRPr lang="en-US" b="1" dirty="0"/>
          </a:p>
          <a:p>
            <a:pPr lvl="1"/>
            <a:r>
              <a:rPr lang="en-US" dirty="0"/>
              <a:t>Pixels in an image lie at a certain point in the image</a:t>
            </a:r>
            <a:endParaRPr lang="en-US" dirty="0"/>
          </a:p>
          <a:p>
            <a:pPr lvl="1"/>
            <a:r>
              <a:rPr lang="en-US" dirty="0"/>
              <a:t>Points have an X (horizontal) and a Y (vertical) component</a:t>
            </a:r>
            <a:endParaRPr lang="en-US" dirty="0"/>
          </a:p>
        </p:txBody>
      </p:sp>
      <p:pic>
        <p:nvPicPr>
          <p:cNvPr id="13" name="Picture 6" descr="Pikachu Pixel Art Grid by Hama-Girl on DeviantAr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07" y="365125"/>
            <a:ext cx="3733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Images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723298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Question: How do computers store information about images?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(X, Y) Coordinates</a:t>
            </a:r>
            <a:endParaRPr lang="en-US" b="1" dirty="0"/>
          </a:p>
          <a:p>
            <a:pPr lvl="1"/>
            <a:r>
              <a:rPr lang="en-US" dirty="0"/>
              <a:t>Pixels in an image lie at a certain point in the image</a:t>
            </a:r>
            <a:endParaRPr lang="en-US" dirty="0"/>
          </a:p>
          <a:p>
            <a:pPr lvl="1"/>
            <a:r>
              <a:rPr lang="en-US" dirty="0"/>
              <a:t>Points have an X (horizontal) and a Y (vertical) component</a:t>
            </a:r>
            <a:endParaRPr lang="en-US" dirty="0"/>
          </a:p>
        </p:txBody>
      </p:sp>
      <p:pic>
        <p:nvPicPr>
          <p:cNvPr id="13" name="Picture 6" descr="Pikachu Pixel Art Grid by Hama-Girl on DeviantAr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07" y="365125"/>
            <a:ext cx="3733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7290033" y="4572000"/>
            <a:ext cx="1098958" cy="855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12529" y="537794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903278" y="474642"/>
            <a:ext cx="0" cy="4768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223465" y="524307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(60,80)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302496" y="3785453"/>
            <a:ext cx="730737" cy="15513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33361" y="530157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(25, 15)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Now that the components of images are known, we can “build” images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Now that the components of images are known, we can “build” images</a:t>
            </a:r>
            <a:endParaRPr lang="en-US" dirty="0"/>
          </a:p>
          <a:p>
            <a:r>
              <a:rPr lang="en-US" dirty="0"/>
              <a:t>Things we need:</a:t>
            </a:r>
            <a:endParaRPr lang="en-US" dirty="0"/>
          </a:p>
          <a:p>
            <a:pPr lvl="1"/>
            <a:r>
              <a:rPr lang="en-US" dirty="0"/>
              <a:t>An (X, Y) coordinate</a:t>
            </a:r>
            <a:endParaRPr lang="en-US" dirty="0"/>
          </a:p>
          <a:p>
            <a:pPr lvl="1"/>
            <a:r>
              <a:rPr lang="en-US" dirty="0"/>
              <a:t>The color for the pixel at that coordinate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Now that the components of images are known, we can “build” images</a:t>
            </a:r>
            <a:endParaRPr lang="en-US" dirty="0"/>
          </a:p>
          <a:p>
            <a:r>
              <a:rPr lang="en-US" dirty="0"/>
              <a:t>Things we need:</a:t>
            </a:r>
            <a:endParaRPr lang="en-US" dirty="0"/>
          </a:p>
          <a:p>
            <a:pPr lvl="1"/>
            <a:r>
              <a:rPr lang="en-US" dirty="0"/>
              <a:t>An (X, Y) coordinate</a:t>
            </a:r>
            <a:endParaRPr lang="en-US" dirty="0"/>
          </a:p>
          <a:p>
            <a:pPr lvl="1"/>
            <a:r>
              <a:rPr lang="en-US" dirty="0"/>
              <a:t>The color for the pixel at that coordinate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Now that the components of images are known, we can “build” images</a:t>
            </a:r>
            <a:endParaRPr lang="en-US" dirty="0"/>
          </a:p>
          <a:p>
            <a:r>
              <a:rPr lang="en-US" dirty="0"/>
              <a:t>Things we need:</a:t>
            </a:r>
            <a:endParaRPr lang="en-US" dirty="0"/>
          </a:p>
          <a:p>
            <a:pPr lvl="1"/>
            <a:r>
              <a:rPr lang="en-US" dirty="0"/>
              <a:t>An (X, Y) coordinate</a:t>
            </a:r>
            <a:endParaRPr lang="en-US" dirty="0"/>
          </a:p>
          <a:p>
            <a:pPr lvl="1"/>
            <a:r>
              <a:rPr lang="en-US" dirty="0"/>
              <a:t>The color for the pixel at that coordinate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  <a:endParaRPr lang="en-US" dirty="0"/>
          </a:p>
          <a:p>
            <a:r>
              <a:rPr lang="en-US" dirty="0"/>
              <a:t>Color: all three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Question: How do computers store text?</a:t>
            </a:r>
            <a:endParaRPr lang="en-US" dirty="0"/>
          </a:p>
          <a:p>
            <a:r>
              <a:rPr lang="en-US" dirty="0"/>
              <a:t>Answer: Binary!</a:t>
            </a:r>
            <a:endParaRPr lang="en-US" dirty="0"/>
          </a:p>
          <a:p>
            <a:r>
              <a:rPr lang="en-US" dirty="0"/>
              <a:t>Construct a mapping where the first letter is the first value, and so on:</a:t>
            </a:r>
            <a:endParaRPr lang="en-US" dirty="0"/>
          </a:p>
          <a:p>
            <a:pPr lvl="1"/>
            <a:r>
              <a:rPr lang="en-US" dirty="0"/>
              <a:t>A = 0</a:t>
            </a:r>
            <a:endParaRPr lang="en-US" dirty="0"/>
          </a:p>
          <a:p>
            <a:pPr lvl="1"/>
            <a:r>
              <a:rPr lang="en-US" dirty="0"/>
              <a:t>B = 1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…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Now that the components of images are known, we can “build” images</a:t>
            </a:r>
            <a:endParaRPr lang="en-US" dirty="0"/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  <a:endParaRPr lang="en-US" dirty="0"/>
          </a:p>
          <a:p>
            <a:r>
              <a:rPr lang="en-US" dirty="0"/>
              <a:t>Color: all three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  <a:endParaRPr lang="en-US" dirty="0"/>
          </a:p>
          <a:p>
            <a:endParaRPr lang="en-US" dirty="0"/>
          </a:p>
          <a:p>
            <a:r>
              <a:rPr lang="en-US" sz="2400" dirty="0"/>
              <a:t>Pixel 1: lies at (0, 0), and is solid red in color.</a:t>
            </a:r>
            <a:endParaRPr lang="en-US" sz="2400" dirty="0"/>
          </a:p>
          <a:p>
            <a:pPr lvl="1"/>
            <a:r>
              <a:rPr lang="en-US" sz="2000" dirty="0"/>
              <a:t>X component: 0 = 0000b</a:t>
            </a:r>
            <a:endParaRPr lang="en-US" sz="2000" dirty="0"/>
          </a:p>
          <a:p>
            <a:pPr lvl="1"/>
            <a:r>
              <a:rPr lang="en-US" sz="2000" dirty="0"/>
              <a:t>Y component: 0 = 0000b</a:t>
            </a:r>
            <a:endParaRPr lang="en-US" sz="2000" dirty="0"/>
          </a:p>
          <a:p>
            <a:pPr lvl="1"/>
            <a:r>
              <a:rPr lang="en-US" sz="2000" dirty="0"/>
              <a:t>R component: 15 = 1111b</a:t>
            </a:r>
            <a:endParaRPr lang="en-US" sz="2000" dirty="0"/>
          </a:p>
          <a:p>
            <a:pPr lvl="1"/>
            <a:r>
              <a:rPr lang="en-US" sz="2000" dirty="0"/>
              <a:t>G component: 0 = 0000b</a:t>
            </a:r>
            <a:endParaRPr lang="en-US" sz="2000" dirty="0"/>
          </a:p>
          <a:p>
            <a:pPr lvl="1"/>
            <a:r>
              <a:rPr lang="en-US" sz="2000" dirty="0"/>
              <a:t>B component: 0 = 0000b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en-US" dirty="0"/>
              <a:t>Now that the components of images are known, we can “build” images</a:t>
            </a:r>
            <a:endParaRPr lang="en-US" dirty="0"/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  <a:endParaRPr lang="en-US" dirty="0"/>
          </a:p>
          <a:p>
            <a:r>
              <a:rPr lang="en-US" dirty="0"/>
              <a:t>Color: all three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  <a:endParaRPr lang="en-US" dirty="0"/>
          </a:p>
          <a:p>
            <a:endParaRPr lang="en-US" dirty="0"/>
          </a:p>
          <a:p>
            <a:r>
              <a:rPr lang="en-US" sz="2400" dirty="0"/>
              <a:t>Pixel 1: lies at (0, 0), and is solid red in color.</a:t>
            </a:r>
            <a:endParaRPr lang="en-US" sz="2400" dirty="0"/>
          </a:p>
          <a:p>
            <a:pPr lvl="1"/>
            <a:r>
              <a:rPr lang="en-US" sz="2000" dirty="0"/>
              <a:t>X component: 0 = 0000b</a:t>
            </a:r>
            <a:endParaRPr lang="en-US" sz="2000" dirty="0"/>
          </a:p>
          <a:p>
            <a:pPr lvl="1"/>
            <a:r>
              <a:rPr lang="en-US" sz="2000" dirty="0"/>
              <a:t>Y component: 0 = 0000b</a:t>
            </a:r>
            <a:endParaRPr lang="en-US" sz="2000" dirty="0"/>
          </a:p>
          <a:p>
            <a:pPr lvl="1"/>
            <a:r>
              <a:rPr lang="en-US" sz="2000" dirty="0"/>
              <a:t>R component: 15 = 1111b</a:t>
            </a:r>
            <a:endParaRPr lang="en-US" sz="2000" dirty="0"/>
          </a:p>
          <a:p>
            <a:pPr lvl="1"/>
            <a:r>
              <a:rPr lang="en-US" sz="2000" dirty="0"/>
              <a:t>G component: 0 = 0000b</a:t>
            </a:r>
            <a:endParaRPr lang="en-US" sz="2000" dirty="0"/>
          </a:p>
          <a:p>
            <a:pPr lvl="1"/>
            <a:r>
              <a:rPr lang="en-US" sz="2000" dirty="0"/>
              <a:t>B component: 0 = 0000b</a:t>
            </a:r>
            <a:endParaRPr lang="en-US" sz="2000" dirty="0"/>
          </a:p>
          <a:p>
            <a:r>
              <a:rPr lang="en-US" sz="2400" dirty="0"/>
              <a:t>Store this information as one binary string in the format of XYRGB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en-US" dirty="0"/>
              <a:t>Pixel 1: lies at (0, 0), and is solid red in color.</a:t>
            </a:r>
            <a:endParaRPr lang="en-US" dirty="0"/>
          </a:p>
          <a:p>
            <a:pPr lvl="1"/>
            <a:r>
              <a:rPr lang="en-US" dirty="0"/>
              <a:t>X component: 0 = 0000b</a:t>
            </a:r>
            <a:endParaRPr lang="en-US" dirty="0"/>
          </a:p>
          <a:p>
            <a:pPr lvl="1"/>
            <a:r>
              <a:rPr lang="en-US" dirty="0"/>
              <a:t>Y component: 0 = 0000b</a:t>
            </a:r>
            <a:endParaRPr lang="en-US" dirty="0"/>
          </a:p>
          <a:p>
            <a:pPr lvl="1"/>
            <a:r>
              <a:rPr lang="en-US" dirty="0"/>
              <a:t>R component: 15 = 1111b</a:t>
            </a:r>
            <a:endParaRPr lang="en-US" dirty="0"/>
          </a:p>
          <a:p>
            <a:pPr lvl="1"/>
            <a:r>
              <a:rPr lang="en-US" dirty="0"/>
              <a:t>G component: 0 = 0000b</a:t>
            </a:r>
            <a:endParaRPr lang="en-US" dirty="0"/>
          </a:p>
          <a:p>
            <a:pPr lvl="1"/>
            <a:r>
              <a:rPr lang="en-US" dirty="0"/>
              <a:t>B component: 0 = 0000b</a:t>
            </a:r>
            <a:endParaRPr lang="en-US" dirty="0"/>
          </a:p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dirty="0"/>
              <a:t>00000000111100000000b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en-US" dirty="0"/>
              <a:t>Pixel 1: lies at (0, 0), and is solid red in color.</a:t>
            </a:r>
            <a:endParaRPr lang="en-US" dirty="0"/>
          </a:p>
          <a:p>
            <a:pPr lvl="1"/>
            <a:r>
              <a:rPr lang="en-US" dirty="0"/>
              <a:t>X component: 0 = 0000b</a:t>
            </a:r>
            <a:endParaRPr lang="en-US" dirty="0"/>
          </a:p>
          <a:p>
            <a:pPr lvl="1"/>
            <a:r>
              <a:rPr lang="en-US" dirty="0"/>
              <a:t>Y component: 0 =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0000b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/>
              <a:t>R component: 15 = </a:t>
            </a:r>
            <a:r>
              <a:rPr lang="en-US" dirty="0">
                <a:solidFill>
                  <a:srgbClr val="FF0000"/>
                </a:solidFill>
              </a:rPr>
              <a:t>1111b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G component: 0 = </a:t>
            </a:r>
            <a:r>
              <a:rPr lang="en-US" dirty="0">
                <a:solidFill>
                  <a:srgbClr val="00B050"/>
                </a:solidFill>
              </a:rPr>
              <a:t>0000b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B component: 0 = </a:t>
            </a:r>
            <a:r>
              <a:rPr lang="en-US" dirty="0">
                <a:solidFill>
                  <a:srgbClr val="0070C0"/>
                </a:solidFill>
              </a:rPr>
              <a:t>0000b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  <a:endParaRPr lang="en-US" dirty="0"/>
          </a:p>
          <a:p>
            <a:r>
              <a:rPr lang="en-US" dirty="0"/>
              <a:t>Steps to build a pixel: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  <a:endParaRPr lang="en-US" dirty="0"/>
          </a:p>
          <a:p>
            <a:r>
              <a:rPr lang="en-US" dirty="0"/>
              <a:t>Steps to build a pixel: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Step 1</a:t>
            </a:r>
            <a:endParaRPr lang="en-US" b="1" dirty="0"/>
          </a:p>
          <a:p>
            <a:r>
              <a:rPr lang="en-US" dirty="0"/>
              <a:t>X component = 0b starting at bit number 16 = 0b &lt;&lt; 16 = 00000000000000000000b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  <a:endParaRPr lang="en-US" dirty="0"/>
          </a:p>
          <a:p>
            <a:r>
              <a:rPr lang="en-US" dirty="0"/>
              <a:t>Steps to build a pixel: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Step 1</a:t>
            </a:r>
            <a:endParaRPr lang="en-US" dirty="0"/>
          </a:p>
          <a:p>
            <a:r>
              <a:rPr lang="en-US" dirty="0"/>
              <a:t>X component = 00000000000000000000b</a:t>
            </a:r>
            <a:endParaRPr lang="en-US" dirty="0"/>
          </a:p>
          <a:p>
            <a:r>
              <a:rPr lang="en-US" dirty="0"/>
              <a:t>Y component = 0b starting at bit number 12 = 0b &lt;&lt; 12 = 0000000000000000b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  <a:endParaRPr lang="en-US" dirty="0"/>
          </a:p>
          <a:p>
            <a:r>
              <a:rPr lang="en-US" dirty="0"/>
              <a:t>Steps to build a pixel: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  <a:r>
              <a:rPr lang="en-US" b="1" dirty="0"/>
              <a:t>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Step 1</a:t>
            </a:r>
            <a:endParaRPr lang="en-US" dirty="0"/>
          </a:p>
          <a:p>
            <a:r>
              <a:rPr lang="en-US" dirty="0"/>
              <a:t>X component = 00000000000000000000b</a:t>
            </a:r>
            <a:endParaRPr lang="en-US" dirty="0"/>
          </a:p>
          <a:p>
            <a:r>
              <a:rPr lang="en-US" dirty="0"/>
              <a:t>Y component = 0000000000000000b</a:t>
            </a:r>
            <a:endParaRPr lang="en-US" dirty="0"/>
          </a:p>
          <a:p>
            <a:r>
              <a:rPr lang="en-US" dirty="0"/>
              <a:t>R component = 1111b starting at bit number 8 = 1111b &lt;&lt; 8 = 111100000000b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  <a:endParaRPr lang="en-US" dirty="0"/>
          </a:p>
          <a:p>
            <a:r>
              <a:rPr lang="en-US" dirty="0"/>
              <a:t>Steps to build a pixel: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Step 1</a:t>
            </a:r>
            <a:endParaRPr lang="en-US" dirty="0"/>
          </a:p>
          <a:p>
            <a:r>
              <a:rPr lang="en-US" dirty="0"/>
              <a:t>X component = 00000000000000000000b</a:t>
            </a:r>
            <a:endParaRPr lang="en-US" dirty="0"/>
          </a:p>
          <a:p>
            <a:r>
              <a:rPr lang="en-US" dirty="0"/>
              <a:t>Y component = 0000000000000000b</a:t>
            </a:r>
            <a:endParaRPr lang="en-US" dirty="0"/>
          </a:p>
          <a:p>
            <a:r>
              <a:rPr lang="en-US" dirty="0"/>
              <a:t>R component = 111100000000b</a:t>
            </a:r>
            <a:endParaRPr lang="en-US" dirty="0"/>
          </a:p>
          <a:p>
            <a:r>
              <a:rPr lang="en-US" dirty="0"/>
              <a:t>G component = 0b starting at bit number 4 = 0b &lt;&lt; 4 = 00000000b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  <a:endParaRPr lang="en-US" dirty="0"/>
          </a:p>
          <a:p>
            <a:r>
              <a:rPr lang="en-US" dirty="0"/>
              <a:t>Steps to build a pixel: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Step 1</a:t>
            </a:r>
            <a:endParaRPr lang="en-US" dirty="0"/>
          </a:p>
          <a:p>
            <a:r>
              <a:rPr lang="en-US" dirty="0"/>
              <a:t>X component = 00000000000000000000b</a:t>
            </a:r>
            <a:endParaRPr lang="en-US" dirty="0"/>
          </a:p>
          <a:p>
            <a:r>
              <a:rPr lang="en-US" dirty="0"/>
              <a:t>Y component = 0000000000000000b</a:t>
            </a:r>
            <a:endParaRPr lang="en-US" dirty="0"/>
          </a:p>
          <a:p>
            <a:r>
              <a:rPr lang="en-US" dirty="0"/>
              <a:t>R component = 111100000000b</a:t>
            </a:r>
            <a:endParaRPr lang="en-US" dirty="0"/>
          </a:p>
          <a:p>
            <a:r>
              <a:rPr lang="en-US" dirty="0"/>
              <a:t>G component = 00000000b</a:t>
            </a:r>
            <a:endParaRPr lang="en-US" dirty="0"/>
          </a:p>
          <a:p>
            <a:r>
              <a:rPr lang="en-US" dirty="0"/>
              <a:t>B component = 0b starting at bit number 0 = 0b &lt;&lt; 0 = 0000b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Question: How do computers store text?</a:t>
            </a:r>
            <a:endParaRPr lang="en-US" dirty="0"/>
          </a:p>
          <a:p>
            <a:r>
              <a:rPr lang="en-US" dirty="0"/>
              <a:t>Answer: Binary!</a:t>
            </a:r>
            <a:endParaRPr lang="en-US" dirty="0"/>
          </a:p>
          <a:p>
            <a:r>
              <a:rPr lang="en-US" dirty="0"/>
              <a:t>Construct a mapping where the first letter is the first value, and so on:</a:t>
            </a:r>
            <a:endParaRPr lang="en-US" dirty="0"/>
          </a:p>
          <a:p>
            <a:pPr lvl="1"/>
            <a:r>
              <a:rPr lang="en-US" dirty="0"/>
              <a:t>A = 0</a:t>
            </a:r>
            <a:endParaRPr lang="en-US" dirty="0"/>
          </a:p>
          <a:p>
            <a:pPr lvl="1"/>
            <a:r>
              <a:rPr lang="en-US" dirty="0"/>
              <a:t>B = 1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…</a:t>
            </a:r>
            <a:endParaRPr lang="en-US" dirty="0"/>
          </a:p>
          <a:p>
            <a:pPr lvl="1"/>
            <a:r>
              <a:rPr lang="en-US" dirty="0"/>
              <a:t>Z = 25</a:t>
            </a:r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700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  <a:endParaRPr lang="en-US" dirty="0"/>
          </a:p>
          <a:p>
            <a:r>
              <a:rPr lang="en-US" dirty="0"/>
              <a:t>Steps to build a pixel: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Step 1</a:t>
            </a:r>
            <a:endParaRPr lang="en-US" dirty="0"/>
          </a:p>
          <a:p>
            <a:r>
              <a:rPr lang="en-US" dirty="0"/>
              <a:t>X component = 00000000000000000000b</a:t>
            </a:r>
            <a:endParaRPr lang="en-US" dirty="0"/>
          </a:p>
          <a:p>
            <a:r>
              <a:rPr lang="en-US" dirty="0"/>
              <a:t>Y component = 0000000000000000b</a:t>
            </a:r>
            <a:endParaRPr lang="en-US" dirty="0"/>
          </a:p>
          <a:p>
            <a:r>
              <a:rPr lang="en-US" dirty="0"/>
              <a:t>R component = 111100000000b</a:t>
            </a:r>
            <a:endParaRPr lang="en-US" dirty="0"/>
          </a:p>
          <a:p>
            <a:r>
              <a:rPr lang="en-US" dirty="0"/>
              <a:t>G component = 00000000b</a:t>
            </a:r>
            <a:endParaRPr lang="en-US" dirty="0"/>
          </a:p>
          <a:p>
            <a:r>
              <a:rPr lang="en-US" dirty="0"/>
              <a:t>B component = 0000b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X | Y | R | G | B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625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  <a:endParaRPr lang="en-US" dirty="0"/>
          </a:p>
          <a:p>
            <a:r>
              <a:rPr lang="en-US" dirty="0"/>
              <a:t>Steps to build a pixel: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Step 1</a:t>
            </a:r>
            <a:endParaRPr lang="en-US" dirty="0"/>
          </a:p>
          <a:p>
            <a:r>
              <a:rPr lang="en-US" dirty="0"/>
              <a:t>X component = 00000000000000000000b</a:t>
            </a:r>
            <a:endParaRPr lang="en-US" dirty="0"/>
          </a:p>
          <a:p>
            <a:r>
              <a:rPr lang="en-US" dirty="0"/>
              <a:t>Y component = 0000000000000000b</a:t>
            </a:r>
            <a:endParaRPr lang="en-US" dirty="0"/>
          </a:p>
          <a:p>
            <a:r>
              <a:rPr lang="en-US" dirty="0"/>
              <a:t>R component = 111100000000b</a:t>
            </a:r>
            <a:endParaRPr lang="en-US" dirty="0"/>
          </a:p>
          <a:p>
            <a:r>
              <a:rPr lang="en-US" dirty="0"/>
              <a:t>G component = 00000000b</a:t>
            </a:r>
            <a:endParaRPr lang="en-US" dirty="0"/>
          </a:p>
          <a:p>
            <a:r>
              <a:rPr lang="en-US" dirty="0"/>
              <a:t>B component = 0000b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X | Y | R | G | B =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00000000000000000000b | 0000000000000000b | 111100000000b | 00000000b | 0000b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  <a:endParaRPr lang="en-US" dirty="0"/>
          </a:p>
          <a:p>
            <a:r>
              <a:rPr lang="en-US" dirty="0"/>
              <a:t>Steps to build a pixel: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X | Y | R | G | B =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111100000000b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0000b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4"/>
            <a:ext cx="11074166" cy="491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850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  <a:endParaRPr lang="en-US" dirty="0"/>
          </a:p>
          <a:p>
            <a:r>
              <a:rPr lang="en-US" dirty="0"/>
              <a:t>Steps to build a pixel: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X | Y | R | G | B =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111100000000b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0000b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00000000111100000000b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4"/>
            <a:ext cx="11074166" cy="491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775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0000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0000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  <a:endParaRPr lang="en-US" dirty="0"/>
          </a:p>
          <a:p>
            <a:r>
              <a:rPr lang="en-US" dirty="0"/>
              <a:t>Steps to build a pixel: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X | Y | R | G | B =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111100000000b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0000b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00000000111100000000b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So, our red pixel at (0,0) is represented by the binary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00000000111100000000b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Now that the components of images are known, we can “build” images</a:t>
            </a:r>
            <a:endParaRPr lang="en-US" dirty="0"/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  <a:endParaRPr lang="en-US" dirty="0"/>
          </a:p>
          <a:p>
            <a:r>
              <a:rPr lang="en-US" dirty="0"/>
              <a:t>Color: all three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  <a:endParaRPr lang="en-US" dirty="0"/>
          </a:p>
          <a:p>
            <a:endParaRPr lang="en-US" dirty="0"/>
          </a:p>
          <a:p>
            <a:r>
              <a:rPr lang="en-US" sz="2400" dirty="0"/>
              <a:t>Pixel 2: lies at (10, 15), and is solid yellow in color.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Now that the components of images are known, we can “build” images</a:t>
            </a:r>
            <a:endParaRPr lang="en-US" dirty="0"/>
          </a:p>
          <a:p>
            <a:r>
              <a:rPr lang="en-US" dirty="0"/>
              <a:t>(X, Y) coordinate: both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  <a:endParaRPr lang="en-US" dirty="0"/>
          </a:p>
          <a:p>
            <a:r>
              <a:rPr lang="en-US" dirty="0"/>
              <a:t>Color: all three components will be 0 &lt;= n &lt; (2</a:t>
            </a:r>
            <a:r>
              <a:rPr lang="en-US" baseline="30000" dirty="0"/>
              <a:t>4</a:t>
            </a:r>
            <a:r>
              <a:rPr lang="en-US" dirty="0"/>
              <a:t>) = 16</a:t>
            </a:r>
            <a:endParaRPr lang="en-US" dirty="0"/>
          </a:p>
          <a:p>
            <a:endParaRPr lang="en-US" dirty="0"/>
          </a:p>
          <a:p>
            <a:r>
              <a:rPr lang="en-US" sz="2400" dirty="0"/>
              <a:t>Pixel 2: lies at (10, 15), and is solid yellow in color.</a:t>
            </a:r>
            <a:endParaRPr lang="en-US" sz="2400" dirty="0"/>
          </a:p>
          <a:p>
            <a:pPr lvl="1"/>
            <a:r>
              <a:rPr lang="en-US" sz="2000" dirty="0"/>
              <a:t>X Component: 10d = 1010b</a:t>
            </a:r>
            <a:endParaRPr lang="en-US" sz="2000" dirty="0"/>
          </a:p>
          <a:p>
            <a:pPr lvl="1"/>
            <a:r>
              <a:rPr lang="en-US" sz="2000" dirty="0"/>
              <a:t>Y Component: 15d = 1111b</a:t>
            </a:r>
            <a:endParaRPr lang="en-US" sz="2000" dirty="0"/>
          </a:p>
          <a:p>
            <a:pPr lvl="1"/>
            <a:r>
              <a:rPr lang="en-US" sz="2000" dirty="0"/>
              <a:t>R Component: 15d = 1111b</a:t>
            </a:r>
            <a:endParaRPr lang="en-US" sz="2000" dirty="0"/>
          </a:p>
          <a:p>
            <a:pPr lvl="1"/>
            <a:r>
              <a:rPr lang="en-US" sz="2000" dirty="0"/>
              <a:t>G Component: 15d = 1111b</a:t>
            </a:r>
            <a:endParaRPr lang="en-US" sz="2000" dirty="0"/>
          </a:p>
          <a:p>
            <a:pPr lvl="1"/>
            <a:r>
              <a:rPr lang="en-US" sz="2000" dirty="0"/>
              <a:t>B Component: 0d = 0000b</a:t>
            </a:r>
            <a:endParaRPr lang="en-US" sz="2000" dirty="0"/>
          </a:p>
          <a:p>
            <a:r>
              <a:rPr lang="en-US" sz="2400" dirty="0"/>
              <a:t>Store this information as one binary string in the format of XYRGB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sz="2400" dirty="0"/>
              <a:t>Pixel 2: lies at (10, 15), and is solid yellow in color.</a:t>
            </a:r>
            <a:endParaRPr lang="en-US" sz="2400" dirty="0"/>
          </a:p>
          <a:p>
            <a:pPr lvl="1"/>
            <a:r>
              <a:rPr lang="en-US" sz="2000" dirty="0"/>
              <a:t>X Component: 10d = 1010b</a:t>
            </a:r>
            <a:endParaRPr lang="en-US" sz="2000" dirty="0"/>
          </a:p>
          <a:p>
            <a:pPr lvl="1"/>
            <a:r>
              <a:rPr lang="en-US" sz="2000" dirty="0"/>
              <a:t>Y Component: 15d =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000" dirty="0"/>
              <a:t>b</a:t>
            </a:r>
            <a:endParaRPr lang="en-US" sz="2000" dirty="0"/>
          </a:p>
          <a:p>
            <a:pPr lvl="1"/>
            <a:r>
              <a:rPr lang="en-US" sz="2000" dirty="0"/>
              <a:t>R Component: 15d = </a:t>
            </a:r>
            <a:r>
              <a:rPr lang="en-US" sz="2000" dirty="0">
                <a:solidFill>
                  <a:srgbClr val="FF0000"/>
                </a:solidFill>
              </a:rPr>
              <a:t>1111</a:t>
            </a:r>
            <a:r>
              <a:rPr lang="en-US" sz="2000" dirty="0"/>
              <a:t>b</a:t>
            </a:r>
            <a:endParaRPr lang="en-US" sz="2000" dirty="0"/>
          </a:p>
          <a:p>
            <a:pPr lvl="1"/>
            <a:r>
              <a:rPr lang="en-US" sz="2000" dirty="0"/>
              <a:t>G Component: 15d = </a:t>
            </a:r>
            <a:r>
              <a:rPr lang="en-US" sz="2000" dirty="0">
                <a:solidFill>
                  <a:srgbClr val="00B050"/>
                </a:solidFill>
              </a:rPr>
              <a:t>1111</a:t>
            </a:r>
            <a:r>
              <a:rPr lang="en-US" sz="2000" dirty="0"/>
              <a:t>b</a:t>
            </a:r>
            <a:endParaRPr lang="en-US" sz="2000" dirty="0"/>
          </a:p>
          <a:p>
            <a:pPr lvl="1"/>
            <a:r>
              <a:rPr lang="en-US" sz="2000" dirty="0"/>
              <a:t>B Component: 0d = </a:t>
            </a:r>
            <a:r>
              <a:rPr lang="en-US" sz="2000" dirty="0">
                <a:solidFill>
                  <a:srgbClr val="0070C0"/>
                </a:solidFill>
              </a:rPr>
              <a:t>0000</a:t>
            </a:r>
            <a:r>
              <a:rPr lang="en-US" sz="2000" dirty="0"/>
              <a:t>b</a:t>
            </a:r>
            <a:endParaRPr lang="en-US" sz="2000" dirty="0"/>
          </a:p>
          <a:p>
            <a:r>
              <a:rPr lang="en-US" sz="2400" dirty="0"/>
              <a:t>Store this information as one binary string in the format of 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sz="2400" dirty="0"/>
              <a:t>Store this information as one binary string in the format of 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Steps to build a pixel: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Place each component in appropriate place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components together</a:t>
            </a: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sz="2400" dirty="0"/>
              <a:t>Store this information as one binary string in the format of 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Steps to build a pixel: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Place each component in appropriate place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components together</a:t>
            </a: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Step 1</a:t>
            </a:r>
            <a:endParaRPr lang="en-US" sz="2400" b="1" dirty="0"/>
          </a:p>
          <a:p>
            <a:r>
              <a:rPr lang="en-US" sz="2400" dirty="0"/>
              <a:t>X component = 1010b starting at bit number 16 = 1010b &lt;&lt; 16 = 10100000000000000000b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Binary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0264978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Question: How do computers store text?</a:t>
            </a:r>
            <a:endParaRPr lang="en-US" dirty="0"/>
          </a:p>
          <a:p>
            <a:r>
              <a:rPr lang="en-US" dirty="0"/>
              <a:t>Answer: Binary!</a:t>
            </a:r>
            <a:endParaRPr lang="en-US" dirty="0"/>
          </a:p>
          <a:p>
            <a:r>
              <a:rPr lang="en-US" dirty="0"/>
              <a:t>Construct a mapping where the first letter is the first value, and so on: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1499" y="3686493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66913" y="3686493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5274" y="3686493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61129" y="3690219"/>
          <a:ext cx="29193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124"/>
                <a:gridCol w="973124"/>
                <a:gridCol w="973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sz="2400" dirty="0"/>
              <a:t>Store this information as one binary string in the format of 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Steps to build a pixel: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Place each component in appropriate place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components together</a:t>
            </a: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Step 1</a:t>
            </a:r>
            <a:endParaRPr lang="en-US" sz="2400" b="1" dirty="0"/>
          </a:p>
          <a:p>
            <a:r>
              <a:rPr lang="en-US" sz="2400" dirty="0"/>
              <a:t>X component = 10100000000000000000b</a:t>
            </a:r>
            <a:endParaRPr lang="en-US" sz="2400" dirty="0"/>
          </a:p>
          <a:p>
            <a:r>
              <a:rPr lang="en-US" sz="2400" dirty="0"/>
              <a:t>Y component = 1111b starting at bit number 12 = 1111b &lt;&lt; 12 = 1111000000000000b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sz="2400" dirty="0"/>
              <a:t>Store this information as one binary string in the format of 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Steps to build a pixel: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Place each component in appropriate place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components together</a:t>
            </a: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Step 1</a:t>
            </a:r>
            <a:endParaRPr lang="en-US" sz="2400" b="1" dirty="0"/>
          </a:p>
          <a:p>
            <a:r>
              <a:rPr lang="en-US" sz="2400" dirty="0"/>
              <a:t>X component = 10100000000000000000b</a:t>
            </a:r>
            <a:endParaRPr lang="en-US" sz="2400" dirty="0"/>
          </a:p>
          <a:p>
            <a:r>
              <a:rPr lang="en-US" sz="2400" dirty="0"/>
              <a:t>Y component = 1111000000000000b</a:t>
            </a:r>
            <a:endParaRPr lang="en-US" sz="2400" dirty="0"/>
          </a:p>
          <a:p>
            <a:r>
              <a:rPr lang="en-US" sz="2400" dirty="0"/>
              <a:t>R component = 1111b starting at bit number 8 = 1111b &lt;&lt; 8 = 111100000000b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sz="2400" dirty="0"/>
              <a:t>Store this information as one binary string in the format of 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Steps to build a pixel: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Place each component in appropriate place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components together</a:t>
            </a: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Step 1</a:t>
            </a:r>
            <a:endParaRPr lang="en-US" sz="2400" b="1" dirty="0"/>
          </a:p>
          <a:p>
            <a:r>
              <a:rPr lang="en-US" sz="2400" dirty="0"/>
              <a:t>X component = 10100000000000000000b</a:t>
            </a:r>
            <a:endParaRPr lang="en-US" sz="2400" dirty="0"/>
          </a:p>
          <a:p>
            <a:r>
              <a:rPr lang="en-US" sz="2400" dirty="0"/>
              <a:t>Y component = 1111000000000000b</a:t>
            </a:r>
            <a:endParaRPr lang="en-US" sz="2400" dirty="0"/>
          </a:p>
          <a:p>
            <a:r>
              <a:rPr lang="en-US" sz="2400" dirty="0"/>
              <a:t>R component = 111100000000b</a:t>
            </a:r>
            <a:endParaRPr lang="en-US" sz="2400" dirty="0"/>
          </a:p>
          <a:p>
            <a:r>
              <a:rPr lang="en-US" sz="2400" dirty="0"/>
              <a:t>G component = 1111b starting at bit number 4 = 1111b &lt;&lt; 4 = 11110000b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en-US" sz="2400" dirty="0"/>
              <a:t>Store this information as one binary string in the format of 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Steps to build a pixel: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Place each component in appropriate place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components together</a:t>
            </a: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Step 1</a:t>
            </a:r>
            <a:endParaRPr lang="en-US" sz="2400" b="1" dirty="0"/>
          </a:p>
          <a:p>
            <a:r>
              <a:rPr lang="en-US" sz="2400" dirty="0"/>
              <a:t>X component = 10100000000000000000b</a:t>
            </a:r>
            <a:endParaRPr lang="en-US" sz="2400" dirty="0"/>
          </a:p>
          <a:p>
            <a:r>
              <a:rPr lang="en-US" sz="2400" dirty="0"/>
              <a:t>Y component = 1111000000000000b</a:t>
            </a:r>
            <a:endParaRPr lang="en-US" sz="2400" dirty="0"/>
          </a:p>
          <a:p>
            <a:r>
              <a:rPr lang="en-US" sz="2400" dirty="0"/>
              <a:t>R component = 111100000000b</a:t>
            </a:r>
            <a:endParaRPr lang="en-US" sz="2400" dirty="0"/>
          </a:p>
          <a:p>
            <a:r>
              <a:rPr lang="en-US" sz="2400" dirty="0"/>
              <a:t>G component = 11110000b</a:t>
            </a:r>
            <a:endParaRPr lang="en-US" sz="2400" dirty="0"/>
          </a:p>
          <a:p>
            <a:r>
              <a:rPr lang="en-US" sz="2400" dirty="0"/>
              <a:t>B component = 0000b starting at bit 0 = 0000b &lt;&lt; 0 = 0000b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r>
              <a:rPr lang="en-US" sz="2400" dirty="0"/>
              <a:t>Store this information as one binary string in the format of 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Steps to build a pixel: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Place each component in appropriate place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components together</a:t>
            </a: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Step 1</a:t>
            </a:r>
            <a:endParaRPr lang="en-US" sz="2400" b="1" dirty="0"/>
          </a:p>
          <a:p>
            <a:r>
              <a:rPr lang="en-US" sz="2400" dirty="0"/>
              <a:t>X component = 10100000000000000000b</a:t>
            </a:r>
            <a:endParaRPr lang="en-US" sz="2400" dirty="0"/>
          </a:p>
          <a:p>
            <a:r>
              <a:rPr lang="en-US" sz="2400" dirty="0"/>
              <a:t>Y component = 1111000000000000b</a:t>
            </a:r>
            <a:endParaRPr lang="en-US" sz="2400" dirty="0"/>
          </a:p>
          <a:p>
            <a:r>
              <a:rPr lang="en-US" sz="2400" dirty="0"/>
              <a:t>R component = 111100000000b</a:t>
            </a:r>
            <a:endParaRPr lang="en-US" sz="2400" dirty="0"/>
          </a:p>
          <a:p>
            <a:r>
              <a:rPr lang="en-US" sz="2400" dirty="0"/>
              <a:t>G component = 11110000b</a:t>
            </a:r>
            <a:endParaRPr lang="en-US" sz="2400" dirty="0"/>
          </a:p>
          <a:p>
            <a:r>
              <a:rPr lang="en-US" sz="2400" dirty="0"/>
              <a:t>B component = 0000b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Step 2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X|Y|R|G|B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85000" lnSpcReduction="20000"/>
          </a:bodyPr>
          <a:lstStyle/>
          <a:p>
            <a:r>
              <a:rPr lang="en-US" sz="2400" dirty="0"/>
              <a:t>Store this information as one binary string in the format of 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2400" dirty="0"/>
              <a:t>1010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sz="2400" dirty="0">
                <a:solidFill>
                  <a:srgbClr val="FF0000"/>
                </a:solidFill>
              </a:rPr>
              <a:t>1111</a:t>
            </a:r>
            <a:r>
              <a:rPr lang="en-US" sz="2400" dirty="0">
                <a:solidFill>
                  <a:srgbClr val="00B050"/>
                </a:solidFill>
              </a:rPr>
              <a:t>1111</a:t>
            </a:r>
            <a:r>
              <a:rPr lang="en-US" sz="2400" dirty="0">
                <a:solidFill>
                  <a:srgbClr val="0070C0"/>
                </a:solidFill>
              </a:rPr>
              <a:t>0000</a:t>
            </a:r>
            <a:r>
              <a:rPr lang="en-US" sz="2400" dirty="0"/>
              <a:t>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Steps to build a pixel: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Place each component in appropriate place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OR components together</a:t>
            </a: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Step 1</a:t>
            </a:r>
            <a:endParaRPr lang="en-US" sz="2400" b="1" dirty="0"/>
          </a:p>
          <a:p>
            <a:r>
              <a:rPr lang="en-US" sz="2400" dirty="0"/>
              <a:t>X component = 10100000000000000000b</a:t>
            </a:r>
            <a:endParaRPr lang="en-US" sz="2400" dirty="0"/>
          </a:p>
          <a:p>
            <a:r>
              <a:rPr lang="en-US" sz="2400" dirty="0"/>
              <a:t>Y component = 1111000000000000b</a:t>
            </a:r>
            <a:endParaRPr lang="en-US" sz="2400" dirty="0"/>
          </a:p>
          <a:p>
            <a:r>
              <a:rPr lang="en-US" sz="2400" dirty="0"/>
              <a:t>R component = 111100000000b</a:t>
            </a:r>
            <a:endParaRPr lang="en-US" sz="2400" dirty="0"/>
          </a:p>
          <a:p>
            <a:r>
              <a:rPr lang="en-US" sz="2400" dirty="0"/>
              <a:t>G component = 11110000b</a:t>
            </a:r>
            <a:endParaRPr lang="en-US" sz="2400" dirty="0"/>
          </a:p>
          <a:p>
            <a:r>
              <a:rPr lang="en-US" sz="2400" dirty="0"/>
              <a:t>B component = 0000b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Step 2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X|Y|R|G|B =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10100000000000000000b|1111000000000000b|111100000000b|11110000b|0000b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1010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1111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  <a:endParaRPr lang="en-US" dirty="0"/>
          </a:p>
          <a:p>
            <a:r>
              <a:rPr lang="en-US" dirty="0"/>
              <a:t>Steps to build a pixel: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X | Y | R | G | B =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1111000000000000b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111100000000b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11110000b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0000b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850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1010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1111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  <a:endParaRPr lang="en-US" dirty="0"/>
          </a:p>
          <a:p>
            <a:r>
              <a:rPr lang="en-US" dirty="0"/>
              <a:t>Steps to build a pixel: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X | Y | R | G | B =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1111000000000000b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111100000000b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11110000b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0000b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10101111111111110000b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77500" lnSpcReduction="20000"/>
          </a:bodyPr>
          <a:lstStyle/>
          <a:p>
            <a:r>
              <a:rPr lang="en-US" dirty="0"/>
              <a:t>Store this information as one binary string in the format of 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1010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1111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1111</a:t>
            </a:r>
            <a:r>
              <a:rPr lang="en-US" dirty="0">
                <a:solidFill>
                  <a:srgbClr val="0070C0"/>
                </a:solidFill>
              </a:rPr>
              <a:t>0000</a:t>
            </a:r>
            <a:r>
              <a:rPr lang="en-US" dirty="0"/>
              <a:t>b</a:t>
            </a:r>
            <a:endParaRPr lang="en-US" dirty="0"/>
          </a:p>
          <a:p>
            <a:r>
              <a:rPr lang="en-US" dirty="0"/>
              <a:t>Steps to build a pixel: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each component in appropriate place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components together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X | Y | R | G | B =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10100000000000000000b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1111000000000000b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111100000000b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11110000b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0000b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10101111111111110000b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So, our yellow pixel at (10,15) is represented by the binary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10101111111111110000b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Image in Binary</a:t>
            </a:r>
            <a:endParaRPr lang="en-US" dirty="0"/>
          </a:p>
        </p:txBody>
      </p:sp>
      <p:sp>
        <p:nvSpPr>
          <p:cNvPr id="6" name="AutoShape 2" descr="Pikachu Pixel Art Grid by Hama-Girl on DeviantAr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1" y="1825625"/>
            <a:ext cx="11074166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en-US" dirty="0"/>
              <a:t>Assume values 0 &lt;= n &lt; 16 in the below exercises</a:t>
            </a:r>
            <a:endParaRPr lang="en-US" dirty="0"/>
          </a:p>
          <a:p>
            <a:r>
              <a:rPr lang="en-US" dirty="0"/>
              <a:t>Exercises:</a:t>
            </a:r>
            <a:endParaRPr lang="en-US" dirty="0"/>
          </a:p>
          <a:p>
            <a:pPr lvl="1"/>
            <a:r>
              <a:rPr lang="en-US" dirty="0"/>
              <a:t>What are the R, G, and B values for a solid BLUE pixel?</a:t>
            </a:r>
            <a:endParaRPr lang="en-US" dirty="0"/>
          </a:p>
          <a:p>
            <a:pPr lvl="1"/>
            <a:r>
              <a:rPr lang="en-US" dirty="0"/>
              <a:t>What is the X and Y component of a pixel located at (8, 13)?</a:t>
            </a:r>
            <a:endParaRPr lang="en-US" dirty="0"/>
          </a:p>
          <a:p>
            <a:pPr lvl="1"/>
            <a:r>
              <a:rPr lang="en-US" dirty="0"/>
              <a:t>Write the binary string for a pixel with the following component values:</a:t>
            </a:r>
            <a:endParaRPr lang="en-US" dirty="0"/>
          </a:p>
          <a:p>
            <a:pPr lvl="2"/>
            <a:r>
              <a:rPr lang="en-US" dirty="0"/>
              <a:t>X = 0110b Y = 1000b R = 1110b G = 0000b B = 00100b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5 6 0 B 5 B 7 7 A 8 3 0 F C 4 6 B 2 A E 0 0 B A F 7 D 5 2 A 5 4 "   m a : c o n t e n t T y p e V e r s i o n = " 7 "   m a : c o n t e n t T y p e D e s c r i p t i o n = " C r e a t e   a   n e w   d o c u m e n t . "   m a : c o n t e n t T y p e S c o p e = " "   m a : v e r s i o n I D = " b 4 5 0 5 a f 7 3 8 9 e 3 0 5 5 b f 2 8 6 c 4 7 1 b 4 3 5 a b 2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6 f 0 5 8 5 4 9 a d d d a 5 6 9 4 c b d 4 e 3 1 0 9 5 b 4 2 c b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3 = " 8 c 0 7 c 5 1 2 - 1 f f 3 - 4 4 b d - 8 7 d f - 8 2 e f 9 7 6 e 1 1 2 f " >  
 < x s d : i m p o r t   n a m e s p a c e = " 8 c 0 7 c 5 1 2 - 1 f f 3 - 4 4 b d - 8 7 d f - 8 2 e f 9 7 6 e 1 1 2 f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3 : M e d i a S e r v i c e M e t a d a t a "   m i n O c c u r s = " 0 " / >  
 < x s d : e l e m e n t   r e f = " n s 3 : M e d i a S e r v i c e F a s t M e t a d a t a "   m i n O c c u r s = " 0 " / >  
 < x s d : e l e m e n t   r e f = " n s 3 : M e d i a S e r v i c e S e a r c h P r o p e r t i e s "   m i n O c c u r s = " 0 " / >  
 < x s d : e l e m e n t   r e f = " n s 3 : M e d i a S e r v i c e O b j e c t D e t e c t o r V e r s i o n s "   m i n O c c u r s = " 0 " / >  
 < x s d : e l e m e n t   r e f = " n s 3 : M e d i a S e r v i c e A u t o T a g s "   m i n O c c u r s = " 0 " / >  
 < x s d : e l e m e n t   r e f = " n s 3 : M e d i a S e r v i c e G e n e r a t i o n T i m e "   m i n O c c u r s = " 0 " / >  
 < x s d : e l e m e n t   r e f = " n s 3 : M e d i a S e r v i c e E v e n t H a s h C o d e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8 c 0 7 c 5 1 2 - 1 f f 3 - 4 4 b d - 8 7 d f - 8 2 e f 9 7 6 e 1 1 2 f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S e a r c h P r o p e r t i e s "   m a : i n d e x = " 1 0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1 1 "   n i l l a b l e = " t r u e "   m a : d i s p l a y N a m e = " M e d i a S e r v i c e O b j e c t D e t e c t o r V e r s i o n s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T a g s "   m a : i n d e x = " 1 2 "   n i l l a b l e = " t r u e "   m a : d i s p l a y N a m e = "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4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/ > < / p : p r o p e r t i e s > 
</file>

<file path=customXml/itemProps1.xml><?xml version="1.0" encoding="utf-8"?>
<ds:datastoreItem xmlns:ds="http://schemas.openxmlformats.org/officeDocument/2006/customXml" ds:itemID="{D271705F-3FFE-4A10-A4DA-B9BFE071A9AA}">
  <ds:schemaRefs/>
</ds:datastoreItem>
</file>

<file path=customXml/itemProps2.xml><?xml version="1.0" encoding="utf-8"?>
<ds:datastoreItem xmlns:ds="http://schemas.openxmlformats.org/officeDocument/2006/customXml" ds:itemID="{713FAB37-E26A-41AA-8703-D46EE9085BA5}">
  <ds:schemaRefs/>
</ds:datastoreItem>
</file>

<file path=customXml/itemProps3.xml><?xml version="1.0" encoding="utf-8"?>
<ds:datastoreItem xmlns:ds="http://schemas.openxmlformats.org/officeDocument/2006/customXml" ds:itemID="{329A8B47-9569-41F3-A027-F3B94F19317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37297</Words>
  <Application>WPS Presentation</Application>
  <PresentationFormat>Widescreen</PresentationFormat>
  <Paragraphs>9384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100</vt:i4>
      </vt:variant>
    </vt:vector>
  </HeadingPairs>
  <TitlesOfParts>
    <vt:vector size="1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Courier New</vt:lpstr>
      <vt:lpstr>Office Theme</vt:lpstr>
      <vt:lpstr>1_Office Theme</vt:lpstr>
      <vt:lpstr>Lecture 6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Text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Representing Images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  <vt:lpstr>Building an Image in Binary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Joshua Gross</dc:creator>
  <cp:lastModifiedBy>Mr. Gross</cp:lastModifiedBy>
  <cp:revision>2</cp:revision>
  <dcterms:created xsi:type="dcterms:W3CDTF">2023-09-05T21:26:00Z</dcterms:created>
  <dcterms:modified xsi:type="dcterms:W3CDTF">2023-09-24T22:48:18Z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  <property fmtid="{D5CDD505-2E9C-101B-9397-08002B2CF9AE}" pid="3" name="ICV">
    <vt:lpwstr>2308E1DC97EB4C8DB6A0D29BB757E9C4_12</vt:lpwstr>
  </property>
  <property fmtid="{D5CDD505-2E9C-101B-9397-08002B2CF9AE}" pid="4" name="KSOProductBuildVer">
    <vt:lpwstr>1033-12.2.0.13215</vt:lpwstr>
  </property>
</Properties>
</file>