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3" r:id="rId15"/>
    <p:sldId id="307" r:id="rId16"/>
    <p:sldId id="284" r:id="rId17"/>
    <p:sldId id="285" r:id="rId18"/>
    <p:sldId id="308" r:id="rId19"/>
    <p:sldId id="286" r:id="rId20"/>
    <p:sldId id="268" r:id="rId21"/>
    <p:sldId id="277" r:id="rId22"/>
    <p:sldId id="276" r:id="rId23"/>
    <p:sldId id="279" r:id="rId24"/>
    <p:sldId id="278" r:id="rId25"/>
    <p:sldId id="280" r:id="rId26"/>
    <p:sldId id="281" r:id="rId27"/>
    <p:sldId id="301" r:id="rId28"/>
    <p:sldId id="282" r:id="rId29"/>
    <p:sldId id="304" r:id="rId30"/>
    <p:sldId id="302" r:id="rId31"/>
    <p:sldId id="303" r:id="rId32"/>
    <p:sldId id="288" r:id="rId33"/>
    <p:sldId id="305" r:id="rId34"/>
    <p:sldId id="289" r:id="rId35"/>
    <p:sldId id="290" r:id="rId36"/>
    <p:sldId id="291" r:id="rId37"/>
    <p:sldId id="306" r:id="rId38"/>
    <p:sldId id="292" r:id="rId39"/>
    <p:sldId id="294" r:id="rId40"/>
    <p:sldId id="295" r:id="rId41"/>
    <p:sldId id="296" r:id="rId42"/>
    <p:sldId id="297" r:id="rId43"/>
    <p:sldId id="298" r:id="rId44"/>
    <p:sldId id="299" r:id="rId45"/>
    <p:sldId id="300" r:id="rId46"/>
    <p:sldId id="309" r:id="rId47"/>
    <p:sldId id="310" r:id="rId48"/>
    <p:sldId id="269" r:id="rId49"/>
    <p:sldId id="270" r:id="rId50"/>
    <p:sldId id="271" r:id="rId51"/>
    <p:sldId id="272" r:id="rId52"/>
    <p:sldId id="273" r:id="rId53"/>
    <p:sldId id="274" r:id="rId54"/>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F264EBA-F37F-4FD7-816A-8A50AA22AEDE}" type="slidenum">
              <a:rPr/>
              <a:t>‹#›</a:t>
            </a:fld>
            <a:endParaRPr/>
          </a:p>
        </p:txBody>
      </p:sp>
      <p:sp>
        <p:nvSpPr>
          <p:cNvPr id="4" name="PlaceHolder 3"/>
          <p:cNvSpPr>
            <a:spLocks noGrp="1"/>
          </p:cNvSpPr>
          <p:nvPr>
            <p:ph type="dt" idx="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49E56F5-6D14-48A3-A8F8-58A3345243C9}"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706B3E2-9A65-4C49-9EB4-E34A692B6C69}" type="slidenum">
              <a:rPr/>
              <a:t>‹#›</a:t>
            </a:fld>
            <a:endParaRPr/>
          </a:p>
        </p:txBody>
      </p:sp>
      <p:sp>
        <p:nvSpPr>
          <p:cNvPr id="9" name="PlaceHolder 8"/>
          <p:cNvSpPr>
            <a:spLocks noGrp="1"/>
          </p:cNvSpPr>
          <p:nvPr>
            <p:ph type="dt" idx="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7F91471-39EF-4F70-B2C4-26D3DA69C09F}" type="slidenum">
              <a:rPr/>
              <a:t>‹#›</a:t>
            </a:fld>
            <a:endParaRPr/>
          </a:p>
        </p:txBody>
      </p:sp>
      <p:sp>
        <p:nvSpPr>
          <p:cNvPr id="11" name="PlaceHolder 10"/>
          <p:cNvSpPr>
            <a:spLocks noGrp="1"/>
          </p:cNvSpPr>
          <p:nvPr>
            <p:ph type="dt" idx="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8DCFFA1-B71B-4137-BBB1-01C479BC9B01}" type="slidenum">
              <a:rPr/>
              <a:t>‹#›</a:t>
            </a:fld>
            <a:endParaRPr/>
          </a:p>
        </p:txBody>
      </p:sp>
      <p:sp>
        <p:nvSpPr>
          <p:cNvPr id="4" name="PlaceHolder 3"/>
          <p:cNvSpPr>
            <a:spLocks noGrp="1"/>
          </p:cNvSpPr>
          <p:nvPr>
            <p:ph type="dt" idx="4"/>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648E3DA-08DC-4FAB-B521-442AF048FAD6}"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F982C0C-F6CE-476D-B735-0E117CF5F951}"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E887DC78-4CF4-4B3D-A766-3B1871E35558}"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2E24CE3-94EB-443B-B1B2-F056F5CCC686}"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336F2AF-FA63-45B1-B901-73B397F308A0}"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794613-5A42-4E1B-9227-F6B30DFD7D40}"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3C43661-3386-4D22-9F0B-AE75AFB67D53}" type="slidenum">
              <a:rPr/>
              <a:t>‹#›</a:t>
            </a:fld>
            <a:endParaRPr/>
          </a:p>
        </p:txBody>
      </p:sp>
      <p:sp>
        <p:nvSpPr>
          <p:cNvPr id="3" name="PlaceHolder 5"/>
          <p:cNvSpPr>
            <a:spLocks noGrp="1"/>
          </p:cNvSpPr>
          <p:nvPr>
            <p:ph type="dt" idx="1"/>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8407BF-60A9-490C-9500-C9E02EC8F289}"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C2409F5-4DDF-4287-A20F-ACD6E8BFA1A1}"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6AA127C-A759-4D2E-8641-AD24DE81CEDF}"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7C03772-7B28-4D28-8BAB-5B0EEAD9E20B}" type="slidenum">
              <a:rPr/>
              <a:t>‹#›</a:t>
            </a:fld>
            <a:endParaRPr/>
          </a:p>
        </p:txBody>
      </p:sp>
      <p:sp>
        <p:nvSpPr>
          <p:cNvPr id="9" name="PlaceHolder 8"/>
          <p:cNvSpPr>
            <a:spLocks noGrp="1"/>
          </p:cNvSpPr>
          <p:nvPr>
            <p:ph type="dt" idx="4"/>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29B3D4-9750-45DC-9ED4-374FAACBA644}" type="slidenum">
              <a:rPr/>
              <a:t>‹#›</a:t>
            </a:fld>
            <a:endParaRPr/>
          </a:p>
        </p:txBody>
      </p:sp>
      <p:sp>
        <p:nvSpPr>
          <p:cNvPr id="11" name="PlaceHolder 10"/>
          <p:cNvSpPr>
            <a:spLocks noGrp="1"/>
          </p:cNvSpPr>
          <p:nvPr>
            <p:ph type="dt" idx="4"/>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FAFF4E5-325A-4D75-B2DF-6237D911680A}" type="slidenum">
              <a:rPr/>
              <a:t>‹#›</a:t>
            </a:fld>
            <a:endParaRPr/>
          </a:p>
        </p:txBody>
      </p:sp>
      <p:sp>
        <p:nvSpPr>
          <p:cNvPr id="6" name="PlaceHolder 5"/>
          <p:cNvSpPr>
            <a:spLocks noGrp="1"/>
          </p:cNvSpPr>
          <p:nvPr>
            <p:ph type="dt" idx="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087BE83-DC6F-4AC7-9C02-7DF77CB912F6}"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B0B1D6B-5210-4F3C-AD8B-5707BB1C33E3}"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AE2C9DA-215C-499F-9CC6-9721706723C8}"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AA1131A-D081-458D-9B41-9E50597EE04A}"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EA25992-E2BD-44B3-BD78-B5DFE19681FD}"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91EAAE4-4E00-4885-96F4-EBDAAA2DDEE0}"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3762DEF9-BDB0-4C65-B24F-CD7FE296BFBB}"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747FBC87-AFAA-4DBC-91AE-79FEABF3AF4E}"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panose="020F0302020204030204"/>
              </a:rPr>
              <a:t>Lecture 0</a:t>
            </a:r>
            <a:endParaRPr lang="en-US" sz="6000" b="0" strike="noStrike" spc="-1">
              <a:solidFill>
                <a:srgbClr val="000000"/>
              </a:solidFill>
              <a:latin typeface="Calibri" panose="020F0502020204030204"/>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indent="0" algn="ctr">
              <a:lnSpc>
                <a:spcPct val="90000"/>
              </a:lnSpc>
              <a:spcBef>
                <a:spcPts val="1000"/>
              </a:spcBef>
              <a:buNone/>
              <a:tabLst>
                <a:tab pos="0" algn="l"/>
              </a:tabLst>
            </a:pPr>
            <a:r>
              <a:rPr lang="en-US" sz="2400" b="0" strike="noStrike" spc="-1">
                <a:solidFill>
                  <a:srgbClr val="000000"/>
                </a:solidFill>
                <a:latin typeface="Calibri" panose="020F0502020204030204"/>
              </a:rPr>
              <a:t>Problems and Problem Solving</a:t>
            </a:r>
            <a:endParaRPr lang="en-US" sz="2400" b="0" strike="noStrike" spc="-1">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 Very difficult! If the sum of the radii is greater than or equal to the distance between the origins of the circles, then the circles overlap. </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Proof? Not here!</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Where are the computers?</a:t>
            </a:r>
            <a:endParaRPr lang="en-US" sz="4400" b="0" strike="noStrike" spc="-1">
              <a:solidFill>
                <a:srgbClr val="000000"/>
              </a:solidFill>
              <a:latin typeface="Calibri" panose="020F0502020204030204"/>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Algorithm: A step by step process by which a problem is solved</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Defining a problem properly is important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Computer Science: The study of problems and algorithms to solve them</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Software Development: The application of computer science results to solve problems in the real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Example: Group size = 2, List =</a:t>
            </a:r>
          </a:p>
          <a:p>
            <a:pPr>
              <a:lnSpc>
                <a:spcPct val="90000"/>
              </a:lnSpc>
              <a:spcBef>
                <a:spcPts val="1000"/>
              </a:spcBef>
              <a:buClr>
                <a:srgbClr val="000000"/>
              </a:buCl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1415415" y="443738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079875" y="443738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1415415" y="51574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4079875" y="515747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6383655" y="443738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8327390" y="443738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28025" y="515747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587756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Brace 21"/>
          <p:cNvSpPr/>
          <p:nvPr/>
        </p:nvSpPr>
        <p:spPr>
          <a:xfrm flipH="1">
            <a:off x="213550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 Box 22"/>
          <p:cNvSpPr txBox="1"/>
          <p:nvPr/>
        </p:nvSpPr>
        <p:spPr>
          <a:xfrm>
            <a:off x="2711450" y="4869180"/>
            <a:ext cx="916940" cy="368300"/>
          </a:xfrm>
          <a:prstGeom prst="rect">
            <a:avLst/>
          </a:prstGeom>
          <a:noFill/>
        </p:spPr>
        <p:txBody>
          <a:bodyPr wrap="square" rtlCol="0">
            <a:spAutoFit/>
          </a:bodyPr>
          <a:lstStyle/>
          <a:p>
            <a:r>
              <a:rPr lang="en-US"/>
              <a:t>group</a:t>
            </a:r>
          </a:p>
        </p:txBody>
      </p:sp>
      <p:sp>
        <p:nvSpPr>
          <p:cNvPr id="24" name="Left Brace 23"/>
          <p:cNvSpPr/>
          <p:nvPr/>
        </p:nvSpPr>
        <p:spPr>
          <a:xfrm flipH="1">
            <a:off x="4727575" y="4580890"/>
            <a:ext cx="443865" cy="15246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 Box 24"/>
          <p:cNvSpPr txBox="1"/>
          <p:nvPr/>
        </p:nvSpPr>
        <p:spPr>
          <a:xfrm>
            <a:off x="5303520" y="5157470"/>
            <a:ext cx="916940" cy="368300"/>
          </a:xfrm>
          <a:prstGeom prst="rect">
            <a:avLst/>
          </a:prstGeom>
          <a:noFill/>
        </p:spPr>
        <p:txBody>
          <a:bodyPr wrap="square" rtlCol="0">
            <a:spAutoFit/>
          </a:bodyPr>
          <a:lstStyle/>
          <a:p>
            <a:r>
              <a:rPr lang="en-US"/>
              <a:t>group</a:t>
            </a:r>
          </a:p>
        </p:txBody>
      </p:sp>
      <p:sp>
        <p:nvSpPr>
          <p:cNvPr id="26" name="Left Brace 25"/>
          <p:cNvSpPr/>
          <p:nvPr/>
        </p:nvSpPr>
        <p:spPr>
          <a:xfrm flipH="1">
            <a:off x="696023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 Box 26"/>
          <p:cNvSpPr txBox="1"/>
          <p:nvPr/>
        </p:nvSpPr>
        <p:spPr>
          <a:xfrm>
            <a:off x="7536180" y="4869180"/>
            <a:ext cx="916940" cy="368300"/>
          </a:xfrm>
          <a:prstGeom prst="rect">
            <a:avLst/>
          </a:prstGeom>
          <a:noFill/>
        </p:spPr>
        <p:txBody>
          <a:bodyPr wrap="square" rtlCol="0">
            <a:spAutoFit/>
          </a:bodyPr>
          <a:lstStyle/>
          <a:p>
            <a:r>
              <a:rPr lang="en-US"/>
              <a:t>group</a:t>
            </a:r>
          </a:p>
        </p:txBody>
      </p:sp>
      <p:sp>
        <p:nvSpPr>
          <p:cNvPr id="28" name="Left Brace 27"/>
          <p:cNvSpPr/>
          <p:nvPr/>
        </p:nvSpPr>
        <p:spPr>
          <a:xfrm flipH="1">
            <a:off x="8976360" y="4581525"/>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Text Box 28"/>
          <p:cNvSpPr txBox="1"/>
          <p:nvPr/>
        </p:nvSpPr>
        <p:spPr>
          <a:xfrm>
            <a:off x="9552305" y="4797425"/>
            <a:ext cx="916940" cy="368300"/>
          </a:xfrm>
          <a:prstGeom prst="rect">
            <a:avLst/>
          </a:prstGeom>
          <a:noFill/>
        </p:spPr>
        <p:txBody>
          <a:bodyPr wrap="square" rtlCol="0">
            <a:spAutoFit/>
          </a:bodyPr>
          <a:lstStyle/>
          <a:p>
            <a:r>
              <a:rPr lang="en-US"/>
              <a:t>group</a:t>
            </a:r>
          </a:p>
        </p:txBody>
      </p:sp>
    </p:spTree>
    <p:extLst>
      <p:ext uri="{BB962C8B-B14F-4D97-AF65-F5344CB8AC3E}">
        <p14:creationId xmlns:p14="http://schemas.microsoft.com/office/powerpoint/2010/main" val="22996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4079875" y="5229225"/>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8327390" y="580517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8328025" y="45097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6383655" y="4509135"/>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8328025" y="515747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415415" y="515747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15415" y="443738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443738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54380" y="4653280"/>
            <a:ext cx="876935" cy="4070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1487170" y="5398135"/>
            <a:ext cx="144145" cy="9112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4295775" y="5601335"/>
            <a:ext cx="360045" cy="7080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4308475" y="4220845"/>
            <a:ext cx="779145" cy="5041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6600190" y="4725035"/>
            <a:ext cx="7200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5951855" y="5085080"/>
            <a:ext cx="648335"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8616315" y="4004945"/>
            <a:ext cx="71755" cy="7200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flipV="1">
            <a:off x="8615045" y="5398135"/>
            <a:ext cx="865505" cy="119380"/>
          </a:xfrm>
          <a:prstGeom prst="straightConnector1">
            <a:avLst/>
          </a:prstGeom>
          <a:ln>
            <a:solidFill>
              <a:schemeClr val="accent2"/>
            </a:solidFill>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896225" y="6021070"/>
            <a:ext cx="647065" cy="1441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9" name="Text Box 28"/>
          <p:cNvSpPr txBox="1"/>
          <p:nvPr/>
        </p:nvSpPr>
        <p:spPr>
          <a:xfrm>
            <a:off x="519430" y="4437380"/>
            <a:ext cx="831215" cy="368300"/>
          </a:xfrm>
          <a:prstGeom prst="rect">
            <a:avLst/>
          </a:prstGeom>
          <a:noFill/>
        </p:spPr>
        <p:txBody>
          <a:bodyPr wrap="square" rtlCol="0">
            <a:spAutoFit/>
          </a:bodyPr>
          <a:lstStyle/>
          <a:p>
            <a:r>
              <a:rPr lang="en-US"/>
              <a:t>entry</a:t>
            </a:r>
          </a:p>
        </p:txBody>
      </p:sp>
      <p:sp>
        <p:nvSpPr>
          <p:cNvPr id="30" name="Text Box 29"/>
          <p:cNvSpPr txBox="1"/>
          <p:nvPr/>
        </p:nvSpPr>
        <p:spPr>
          <a:xfrm>
            <a:off x="655955" y="5949315"/>
            <a:ext cx="831215" cy="368300"/>
          </a:xfrm>
          <a:prstGeom prst="rect">
            <a:avLst/>
          </a:prstGeom>
          <a:noFill/>
        </p:spPr>
        <p:txBody>
          <a:bodyPr wrap="square" rtlCol="0">
            <a:spAutoFit/>
          </a:bodyPr>
          <a:lstStyle/>
          <a:p>
            <a:r>
              <a:rPr lang="en-US"/>
              <a:t>entry</a:t>
            </a:r>
          </a:p>
        </p:txBody>
      </p:sp>
      <p:sp>
        <p:nvSpPr>
          <p:cNvPr id="31" name="Text Box 30"/>
          <p:cNvSpPr txBox="1"/>
          <p:nvPr/>
        </p:nvSpPr>
        <p:spPr>
          <a:xfrm>
            <a:off x="3791585" y="6165215"/>
            <a:ext cx="831215" cy="368300"/>
          </a:xfrm>
          <a:prstGeom prst="rect">
            <a:avLst/>
          </a:prstGeom>
          <a:noFill/>
        </p:spPr>
        <p:txBody>
          <a:bodyPr wrap="square" rtlCol="0">
            <a:spAutoFit/>
          </a:bodyPr>
          <a:lstStyle/>
          <a:p>
            <a:r>
              <a:rPr lang="en-US"/>
              <a:t>entry</a:t>
            </a:r>
          </a:p>
        </p:txBody>
      </p:sp>
      <p:sp>
        <p:nvSpPr>
          <p:cNvPr id="32" name="Text Box 31"/>
          <p:cNvSpPr txBox="1"/>
          <p:nvPr/>
        </p:nvSpPr>
        <p:spPr>
          <a:xfrm>
            <a:off x="4439920" y="3860800"/>
            <a:ext cx="831215" cy="368300"/>
          </a:xfrm>
          <a:prstGeom prst="rect">
            <a:avLst/>
          </a:prstGeom>
          <a:noFill/>
        </p:spPr>
        <p:txBody>
          <a:bodyPr wrap="square" rtlCol="0">
            <a:spAutoFit/>
          </a:bodyPr>
          <a:lstStyle/>
          <a:p>
            <a:r>
              <a:rPr lang="en-US"/>
              <a:t>entry</a:t>
            </a:r>
          </a:p>
        </p:txBody>
      </p:sp>
      <p:sp>
        <p:nvSpPr>
          <p:cNvPr id="33" name="Text Box 32"/>
          <p:cNvSpPr txBox="1"/>
          <p:nvPr/>
        </p:nvSpPr>
        <p:spPr>
          <a:xfrm>
            <a:off x="6744335" y="4231005"/>
            <a:ext cx="831215" cy="368300"/>
          </a:xfrm>
          <a:prstGeom prst="rect">
            <a:avLst/>
          </a:prstGeom>
          <a:noFill/>
        </p:spPr>
        <p:txBody>
          <a:bodyPr wrap="square" rtlCol="0">
            <a:spAutoFit/>
          </a:bodyPr>
          <a:lstStyle/>
          <a:p>
            <a:r>
              <a:rPr lang="en-US"/>
              <a:t>entry</a:t>
            </a:r>
          </a:p>
        </p:txBody>
      </p:sp>
      <p:sp>
        <p:nvSpPr>
          <p:cNvPr id="34" name="Text Box 33"/>
          <p:cNvSpPr txBox="1"/>
          <p:nvPr/>
        </p:nvSpPr>
        <p:spPr>
          <a:xfrm>
            <a:off x="5591810" y="4692015"/>
            <a:ext cx="831215" cy="368300"/>
          </a:xfrm>
          <a:prstGeom prst="rect">
            <a:avLst/>
          </a:prstGeom>
          <a:noFill/>
        </p:spPr>
        <p:txBody>
          <a:bodyPr wrap="square" rtlCol="0">
            <a:spAutoFit/>
          </a:bodyPr>
          <a:lstStyle/>
          <a:p>
            <a:r>
              <a:rPr lang="en-US"/>
              <a:t>entry</a:t>
            </a:r>
          </a:p>
        </p:txBody>
      </p:sp>
      <p:sp>
        <p:nvSpPr>
          <p:cNvPr id="35" name="Text Box 34"/>
          <p:cNvSpPr txBox="1"/>
          <p:nvPr/>
        </p:nvSpPr>
        <p:spPr>
          <a:xfrm>
            <a:off x="8760460" y="3933190"/>
            <a:ext cx="831215" cy="368300"/>
          </a:xfrm>
          <a:prstGeom prst="rect">
            <a:avLst/>
          </a:prstGeom>
          <a:noFill/>
        </p:spPr>
        <p:txBody>
          <a:bodyPr wrap="square" rtlCol="0">
            <a:spAutoFit/>
          </a:bodyPr>
          <a:lstStyle/>
          <a:p>
            <a:r>
              <a:rPr lang="en-US"/>
              <a:t>entry</a:t>
            </a:r>
          </a:p>
        </p:txBody>
      </p:sp>
      <p:sp>
        <p:nvSpPr>
          <p:cNvPr id="36" name="Text Box 35"/>
          <p:cNvSpPr txBox="1"/>
          <p:nvPr/>
        </p:nvSpPr>
        <p:spPr>
          <a:xfrm>
            <a:off x="8792845" y="5062855"/>
            <a:ext cx="831215" cy="368300"/>
          </a:xfrm>
          <a:prstGeom prst="rect">
            <a:avLst/>
          </a:prstGeom>
          <a:noFill/>
        </p:spPr>
        <p:txBody>
          <a:bodyPr wrap="square" rtlCol="0">
            <a:spAutoFit/>
          </a:bodyPr>
          <a:lstStyle/>
          <a:p>
            <a:r>
              <a:rPr lang="en-US"/>
              <a:t>entry</a:t>
            </a:r>
          </a:p>
        </p:txBody>
      </p:sp>
      <p:sp>
        <p:nvSpPr>
          <p:cNvPr id="37" name="Text Box 36"/>
          <p:cNvSpPr txBox="1"/>
          <p:nvPr/>
        </p:nvSpPr>
        <p:spPr>
          <a:xfrm>
            <a:off x="7607935" y="5732780"/>
            <a:ext cx="831215" cy="368300"/>
          </a:xfrm>
          <a:prstGeom prst="rect">
            <a:avLst/>
          </a:prstGeom>
          <a:noFill/>
        </p:spPr>
        <p:txBody>
          <a:bodyPr wrap="square" rtlCol="0">
            <a:spAutoFit/>
          </a:bodyPr>
          <a:lstStyle/>
          <a:p>
            <a:r>
              <a:rPr lang="en-US"/>
              <a:t>entry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a:lnSpc>
                <a:spcPct val="90000"/>
              </a:lnSpc>
              <a:spcBef>
                <a:spcPts val="1000"/>
              </a:spcBef>
              <a:buClr>
                <a:srgbClr val="000000"/>
              </a:buCl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pic>
        <p:nvPicPr>
          <p:cNvPr id="29" name="Picture 28"/>
          <p:cNvPicPr>
            <a:picLocks noChangeAspect="1"/>
          </p:cNvPicPr>
          <p:nvPr/>
        </p:nvPicPr>
        <p:blipFill>
          <a:blip r:embed="rId2"/>
          <a:stretch>
            <a:fillRect/>
          </a:stretch>
        </p:blipFill>
        <p:spPr>
          <a:xfrm>
            <a:off x="983615" y="4220845"/>
            <a:ext cx="838200" cy="1028700"/>
          </a:xfrm>
          <a:prstGeom prst="rect">
            <a:avLst/>
          </a:prstGeom>
        </p:spPr>
      </p:pic>
      <p:pic>
        <p:nvPicPr>
          <p:cNvPr id="30" name="Picture 29"/>
          <p:cNvPicPr>
            <a:picLocks noChangeAspect="1"/>
          </p:cNvPicPr>
          <p:nvPr/>
        </p:nvPicPr>
        <p:blipFill>
          <a:blip r:embed="rId4"/>
          <a:stretch>
            <a:fillRect/>
          </a:stretch>
        </p:blipFill>
        <p:spPr>
          <a:xfrm>
            <a:off x="983615" y="5373370"/>
            <a:ext cx="929005" cy="1054100"/>
          </a:xfrm>
          <a:prstGeom prst="rect">
            <a:avLst/>
          </a:prstGeom>
        </p:spPr>
      </p:pic>
      <p:pic>
        <p:nvPicPr>
          <p:cNvPr id="31" name="Picture 30"/>
          <p:cNvPicPr>
            <a:picLocks noChangeAspect="1"/>
          </p:cNvPicPr>
          <p:nvPr/>
        </p:nvPicPr>
        <p:blipFill>
          <a:blip r:embed="rId5"/>
          <a:stretch>
            <a:fillRect/>
          </a:stretch>
        </p:blipFill>
        <p:spPr>
          <a:xfrm>
            <a:off x="8976360" y="4220845"/>
            <a:ext cx="939165" cy="1054100"/>
          </a:xfrm>
          <a:prstGeom prst="rect">
            <a:avLst/>
          </a:prstGeom>
        </p:spPr>
      </p:pic>
      <p:pic>
        <p:nvPicPr>
          <p:cNvPr id="32" name="Picture 31"/>
          <p:cNvPicPr>
            <a:picLocks noChangeAspect="1"/>
          </p:cNvPicPr>
          <p:nvPr/>
        </p:nvPicPr>
        <p:blipFill>
          <a:blip r:embed="rId3"/>
          <a:stretch>
            <a:fillRect/>
          </a:stretch>
        </p:blipFill>
        <p:spPr>
          <a:xfrm>
            <a:off x="5520055" y="5398770"/>
            <a:ext cx="749300" cy="1028700"/>
          </a:xfrm>
          <a:prstGeom prst="rect">
            <a:avLst/>
          </a:prstGeom>
        </p:spPr>
      </p:pic>
      <p:pic>
        <p:nvPicPr>
          <p:cNvPr id="33" name="Picture 32"/>
          <p:cNvPicPr>
            <a:picLocks noChangeAspect="1"/>
          </p:cNvPicPr>
          <p:nvPr/>
        </p:nvPicPr>
        <p:blipFill>
          <a:blip r:embed="rId7"/>
          <a:stretch>
            <a:fillRect/>
          </a:stretch>
        </p:blipFill>
        <p:spPr>
          <a:xfrm>
            <a:off x="8976360" y="5445125"/>
            <a:ext cx="876935" cy="1068070"/>
          </a:xfrm>
          <a:prstGeom prst="rect">
            <a:avLst/>
          </a:prstGeom>
        </p:spPr>
      </p:pic>
      <p:pic>
        <p:nvPicPr>
          <p:cNvPr id="34" name="Picture 33"/>
          <p:cNvPicPr>
            <a:picLocks noChangeAspect="1"/>
          </p:cNvPicPr>
          <p:nvPr/>
        </p:nvPicPr>
        <p:blipFill>
          <a:blip r:embed="rId6"/>
          <a:stretch>
            <a:fillRect/>
          </a:stretch>
        </p:blipFill>
        <p:spPr>
          <a:xfrm>
            <a:off x="5303520" y="4183380"/>
            <a:ext cx="1057910" cy="1091565"/>
          </a:xfrm>
          <a:prstGeom prst="rect">
            <a:avLst/>
          </a:prstGeom>
        </p:spPr>
      </p:pic>
    </p:spTree>
    <p:extLst>
      <p:ext uri="{BB962C8B-B14F-4D97-AF65-F5344CB8AC3E}">
        <p14:creationId xmlns:p14="http://schemas.microsoft.com/office/powerpoint/2010/main" val="374987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pic>
        <p:nvPicPr>
          <p:cNvPr id="29" name="Picture 28"/>
          <p:cNvPicPr>
            <a:picLocks noChangeAspect="1"/>
          </p:cNvPicPr>
          <p:nvPr/>
        </p:nvPicPr>
        <p:blipFill>
          <a:blip r:embed="rId2"/>
          <a:stretch>
            <a:fillRect/>
          </a:stretch>
        </p:blipFill>
        <p:spPr>
          <a:xfrm>
            <a:off x="983615" y="5436235"/>
            <a:ext cx="838200" cy="1028700"/>
          </a:xfrm>
          <a:prstGeom prst="rect">
            <a:avLst/>
          </a:prstGeom>
        </p:spPr>
      </p:pic>
      <p:pic>
        <p:nvPicPr>
          <p:cNvPr id="30" name="Picture 29"/>
          <p:cNvPicPr>
            <a:picLocks noChangeAspect="1"/>
          </p:cNvPicPr>
          <p:nvPr/>
        </p:nvPicPr>
        <p:blipFill>
          <a:blip r:embed="rId4"/>
          <a:stretch>
            <a:fillRect/>
          </a:stretch>
        </p:blipFill>
        <p:spPr>
          <a:xfrm>
            <a:off x="5424805" y="5445125"/>
            <a:ext cx="929005" cy="1054100"/>
          </a:xfrm>
          <a:prstGeom prst="rect">
            <a:avLst/>
          </a:prstGeom>
        </p:spPr>
      </p:pic>
      <p:pic>
        <p:nvPicPr>
          <p:cNvPr id="31" name="Picture 30"/>
          <p:cNvPicPr>
            <a:picLocks noChangeAspect="1"/>
          </p:cNvPicPr>
          <p:nvPr/>
        </p:nvPicPr>
        <p:blipFill>
          <a:blip r:embed="rId5"/>
          <a:stretch>
            <a:fillRect/>
          </a:stretch>
        </p:blipFill>
        <p:spPr>
          <a:xfrm>
            <a:off x="5424805" y="4220845"/>
            <a:ext cx="939165" cy="1054100"/>
          </a:xfrm>
          <a:prstGeom prst="rect">
            <a:avLst/>
          </a:prstGeom>
        </p:spPr>
      </p:pic>
      <p:pic>
        <p:nvPicPr>
          <p:cNvPr id="32" name="Picture 31"/>
          <p:cNvPicPr>
            <a:picLocks noChangeAspect="1"/>
          </p:cNvPicPr>
          <p:nvPr/>
        </p:nvPicPr>
        <p:blipFill>
          <a:blip r:embed="rId3"/>
          <a:stretch>
            <a:fillRect/>
          </a:stretch>
        </p:blipFill>
        <p:spPr>
          <a:xfrm>
            <a:off x="8976360" y="4220845"/>
            <a:ext cx="749300" cy="1028700"/>
          </a:xfrm>
          <a:prstGeom prst="rect">
            <a:avLst/>
          </a:prstGeom>
        </p:spPr>
      </p:pic>
      <p:pic>
        <p:nvPicPr>
          <p:cNvPr id="33" name="Picture 32"/>
          <p:cNvPicPr>
            <a:picLocks noChangeAspect="1"/>
          </p:cNvPicPr>
          <p:nvPr/>
        </p:nvPicPr>
        <p:blipFill>
          <a:blip r:embed="rId7"/>
          <a:stretch>
            <a:fillRect/>
          </a:stretch>
        </p:blipFill>
        <p:spPr>
          <a:xfrm>
            <a:off x="983615" y="4220845"/>
            <a:ext cx="876935" cy="1068070"/>
          </a:xfrm>
          <a:prstGeom prst="rect">
            <a:avLst/>
          </a:prstGeom>
        </p:spPr>
      </p:pic>
      <p:pic>
        <p:nvPicPr>
          <p:cNvPr id="34" name="Picture 33"/>
          <p:cNvPicPr>
            <a:picLocks noChangeAspect="1"/>
          </p:cNvPicPr>
          <p:nvPr/>
        </p:nvPicPr>
        <p:blipFill>
          <a:blip r:embed="rId6"/>
          <a:stretch>
            <a:fillRect/>
          </a:stretch>
        </p:blipFill>
        <p:spPr>
          <a:xfrm>
            <a:off x="8822055" y="5373370"/>
            <a:ext cx="1057910" cy="1091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list will be supplied ahead of time. </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Differs between a human and a computer. Humans can “just pick”; computers can’t.</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lvl="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 The steps to do so are: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Create a new group.</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Randomly select an entry from the list. </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Remove that entry from the list and place it in the group.</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Repeat steps 2 and 3 until the new group is the desired size. </a:t>
            </a:r>
          </a:p>
          <a:p>
            <a:pPr marL="1143000" lvl="2"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When the list entries don’t perfectly form groups of a certain size, distribute the remaining entries into random groups.</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What might the natural language algorithm to solve this problem look like?</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natural language algorithm for this problem:</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extLst>
      <p:ext uri="{BB962C8B-B14F-4D97-AF65-F5344CB8AC3E}">
        <p14:creationId xmlns:p14="http://schemas.microsoft.com/office/powerpoint/2010/main" val="213420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Step 3 needs more detail:</a:t>
            </a:r>
          </a:p>
          <a:p>
            <a:pPr marL="457200" lvl="1"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 Generate groups from list</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3a. Form a group, as previously discussed</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3b. Repeat step 3a. until no more groups of the right size can be 	       formed</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3c. Distribute the remaining entries as previously discussed</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Time to revisit the example.</a:t>
            </a:r>
            <a:r>
              <a:rPr lang="en-US" sz="2800" spc="-1" dirty="0">
                <a:solidFill>
                  <a:srgbClr val="000000"/>
                </a:solidFill>
                <a:latin typeface="Calibri" panose="020F0502020204030204"/>
              </a:rPr>
              <a:t>.</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459695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1 – Obtain list of entries:</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2" name="Oval 1"/>
          <p:cNvSpPr/>
          <p:nvPr/>
        </p:nvSpPr>
        <p:spPr>
          <a:xfrm>
            <a:off x="6383655" y="272666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2666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2666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2666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2666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2666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2666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2666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2666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503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rmAutofit fontScale="89000" lnSpcReduction="10000"/>
          </a:bodyPr>
          <a:lstStyle/>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p>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Obtain bread, a toaster, a plate, a knife, and butter.</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Place bread into toaster.</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Toast the bread to your desired level of toasty goodness.</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Take the toast out of the toaster and place on the plate.</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Scoop butter onto the knife.</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Scrape the butter across the surface of the toast.</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Repeat steps 5 and 6 until toast is sufficiently buttered.</a:t>
            </a:r>
          </a:p>
          <a:p>
            <a:pPr marL="43942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indent="0">
              <a:lnSpc>
                <a:spcPct val="90000"/>
              </a:lnSpc>
              <a:spcBef>
                <a:spcPts val="1000"/>
              </a:spcBef>
              <a:buNone/>
              <a:tabLst>
                <a:tab pos="0" algn="l"/>
              </a:tabLst>
            </a:pPr>
            <a:r>
              <a:rPr lang="en-US" sz="2800" b="0" strike="noStrike" spc="-1">
                <a:solidFill>
                  <a:srgbClr val="000000"/>
                </a:solidFill>
                <a:latin typeface="Calibri" panose="020F0502020204030204"/>
              </a:rPr>
              <a:t>And you have buttered toast!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1 – Obtain list of entries:</a:t>
            </a: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Step 2 – Obtain group size: group size = 2</a:t>
            </a:r>
            <a:endParaRPr lang="en-US" sz="2800" b="0" strike="noStrike" spc="-1" dirty="0">
              <a:solidFill>
                <a:srgbClr val="000000"/>
              </a:solidFill>
              <a:latin typeface="Calibri" panose="020F0502020204030204"/>
            </a:endParaRP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2" name="Oval 1"/>
          <p:cNvSpPr/>
          <p:nvPr/>
        </p:nvSpPr>
        <p:spPr>
          <a:xfrm>
            <a:off x="6383655" y="272666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2666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2666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2666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2666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2666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2666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2666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2666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861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3a - form group: </a:t>
            </a:r>
          </a:p>
        </p:txBody>
      </p:sp>
      <p:sp>
        <p:nvSpPr>
          <p:cNvPr id="2" name="Oval 1"/>
          <p:cNvSpPr/>
          <p:nvPr/>
        </p:nvSpPr>
        <p:spPr>
          <a:xfrm>
            <a:off x="523176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8010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527165" y="2708909"/>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8470265" y="2708908"/>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3a - form group: </a:t>
            </a:r>
          </a:p>
        </p:txBody>
      </p:sp>
      <p:sp>
        <p:nvSpPr>
          <p:cNvPr id="2" name="Oval 1"/>
          <p:cNvSpPr/>
          <p:nvPr/>
        </p:nvSpPr>
        <p:spPr>
          <a:xfrm>
            <a:off x="523176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8010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678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p:txBody>
      </p:sp>
      <p:sp>
        <p:nvSpPr>
          <p:cNvPr id="7" name="Oval 6"/>
          <p:cNvSpPr/>
          <p:nvPr/>
        </p:nvSpPr>
        <p:spPr>
          <a:xfrm>
            <a:off x="7768362"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65032"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r>
              <a:rPr lang="en-US" sz="2800" b="0" strike="noStrike" spc="-1" dirty="0">
                <a:solidFill>
                  <a:srgbClr val="000000"/>
                </a:solidFill>
                <a:latin typeface="Calibri" panose="020F0502020204030204"/>
              </a:rPr>
              <a:t>No more groups can be generated – time for step 3c.</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986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3c – distribute </a:t>
            </a:r>
          </a:p>
          <a:p>
            <a:pPr lvl="1">
              <a:lnSpc>
                <a:spcPct val="90000"/>
              </a:lnSpc>
              <a:spcBef>
                <a:spcPts val="1000"/>
              </a:spcBef>
              <a:buClr>
                <a:srgbClr val="000000"/>
              </a:buClr>
            </a:pPr>
            <a:r>
              <a:rPr lang="en-US" sz="2800" spc="-1" dirty="0">
                <a:solidFill>
                  <a:srgbClr val="000000"/>
                </a:solidFill>
                <a:latin typeface="Calibri" panose="020F0502020204030204"/>
              </a:rPr>
              <a:t>leftovers to random</a:t>
            </a:r>
          </a:p>
          <a:p>
            <a:pPr lvl="1">
              <a:lnSpc>
                <a:spcPct val="90000"/>
              </a:lnSpc>
              <a:spcBef>
                <a:spcPts val="1000"/>
              </a:spcBef>
              <a:buClr>
                <a:srgbClr val="000000"/>
              </a:buClr>
            </a:pPr>
            <a:r>
              <a:rPr lang="en-US" sz="2800" b="0" strike="noStrike" spc="-1" dirty="0">
                <a:solidFill>
                  <a:srgbClr val="000000"/>
                </a:solidFill>
                <a:latin typeface="Calibri" panose="020F0502020204030204"/>
              </a:rPr>
              <a:t>groups</a:t>
            </a: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5951855" y="5013325"/>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a:solidFill>
                  <a:srgbClr val="000000"/>
                </a:solidFill>
                <a:latin typeface="Calibri" panose="020F0502020204030204"/>
                <a:sym typeface="+mn-ea"/>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translate the natural language algorithm into a programming language:</a:t>
            </a:r>
          </a:p>
          <a:p>
            <a:pPr marL="971550" lvl="1" indent="-514350">
              <a:lnSpc>
                <a:spcPct val="90000"/>
              </a:lnSpc>
              <a:spcBef>
                <a:spcPts val="1000"/>
              </a:spcBef>
              <a:buClr>
                <a:srgbClr val="000000"/>
              </a:buClr>
              <a:buFont typeface="Arial" panose="020B0604020202020204"/>
              <a:buAutoNum type="arabicPeriod"/>
            </a:pPr>
            <a:r>
              <a:rPr lang="en-US" sz="2800" b="0" strike="noStrike" spc="-1" dirty="0">
                <a:solidFill>
                  <a:srgbClr val="000000"/>
                </a:solidFill>
                <a:latin typeface="Calibri" panose="020F0502020204030204"/>
              </a:rPr>
              <a:t>Obtain list of entries:</a:t>
            </a:r>
          </a:p>
          <a:p>
            <a:pPr marL="914400" lvl="2" indent="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List&lt;Entry&gt; list = new List&lt;Entry&gt;(Entry1, Entry2, ... </a:t>
            </a:r>
            <a:r>
              <a:rPr lang="en-US" sz="2800" b="0" strike="noStrike" spc="-1" dirty="0" err="1">
                <a:solidFill>
                  <a:srgbClr val="000000"/>
                </a:solidFill>
                <a:latin typeface="Calibri" panose="020F0502020204030204"/>
              </a:rPr>
              <a:t>EntryN</a:t>
            </a:r>
            <a:r>
              <a:rPr lang="en-US" sz="2800" b="0" strike="noStrike" spc="-1" dirty="0">
                <a:solidFill>
                  <a:srgbClr val="000000"/>
                </a:solidFill>
                <a:latin typeface="Calibri" panose="020F0502020204030204"/>
              </a:rPr>
              <a:t>);</a:t>
            </a: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61000" lnSpcReduction="20000"/>
          </a:bodyPr>
          <a:lstStyle/>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Given a list of numbers, find the first, last, largest, and smallest number in the list.</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[12, 329, 438920, 3, 563, 301, 54829] </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12</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54829</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438920</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3</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[8, 56, 18 ,263, 487, 129541, 598, 134, 7841, 895456, 29159, 585, 1265, 5648, 741585] </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8</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741585</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895456</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8</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7</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would you describe</a:t>
            </a:r>
            <a:r>
              <a:rPr lang="en-US" sz="2800" b="0" i="1" strike="noStrike" spc="-1">
                <a:solidFill>
                  <a:srgbClr val="000000"/>
                </a:solidFill>
                <a:latin typeface="Calibri" panose="020F0502020204030204"/>
              </a:rPr>
              <a:t> </a:t>
            </a:r>
            <a:r>
              <a:rPr lang="en-US" sz="2800" b="0" strike="noStrike" spc="-1">
                <a:solidFill>
                  <a:srgbClr val="000000"/>
                </a:solidFill>
                <a:latin typeface="Calibri" panose="020F0502020204030204"/>
              </a:rPr>
              <a:t>the process by which you found these numbers in </a:t>
            </a:r>
            <a:r>
              <a:rPr lang="en-US" sz="2800" b="1" i="1" strike="noStrike" spc="-1">
                <a:solidFill>
                  <a:srgbClr val="000000"/>
                </a:solidFill>
                <a:latin typeface="Calibri" panose="020F0502020204030204"/>
              </a:rPr>
              <a:t>any </a:t>
            </a:r>
            <a:r>
              <a:rPr lang="en-US" sz="2800" b="0" strike="noStrike" spc="-1">
                <a:solidFill>
                  <a:srgbClr val="000000"/>
                </a:solidFill>
                <a:latin typeface="Calibri" panose="020F0502020204030204"/>
              </a:rPr>
              <a:t>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400050" lvl="3" indent="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2. Obtain desired group size:</a:t>
            </a:r>
          </a:p>
          <a:p>
            <a:pPr marL="400050" lvl="3"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int groupSize = scanner.nextInt();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0" lvl="1" indent="45720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3. Generate groups from list:</a:t>
            </a:r>
          </a:p>
          <a:p>
            <a:pPr marL="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The most difficult part of the problem! Shown in a future lecture. 						(probably)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translate the natural language algorithm into a programming language:</a:t>
            </a:r>
          </a:p>
          <a:p>
            <a:pPr marL="0" lvl="1" indent="457200">
              <a:lnSpc>
                <a:spcPct val="90000"/>
              </a:lnSpc>
              <a:spcBef>
                <a:spcPts val="1000"/>
              </a:spcBef>
              <a:buClr>
                <a:srgbClr val="000000"/>
              </a:buClr>
              <a:buFont typeface="Arial" panose="020B0604020202020204"/>
              <a:buNone/>
            </a:pPr>
            <a:r>
              <a:rPr lang="en-US" sz="2800" b="0" strike="noStrike" dirty="0">
                <a:solidFill>
                  <a:srgbClr val="000000"/>
                </a:solidFill>
                <a:latin typeface="Calibri" panose="020F0502020204030204"/>
                <a:sym typeface="+mn-ea"/>
              </a:rPr>
              <a:t>4. Display groups:</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(Group g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groups){</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(Entry e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a:t>
            </a:r>
          </a:p>
          <a:p>
            <a:pPr marL="914400" lvl="3" indent="457200">
              <a:lnSpc>
                <a:spcPct val="90000"/>
              </a:lnSpc>
              <a:spcBef>
                <a:spcPts val="1000"/>
              </a:spcBef>
              <a:buClr>
                <a:srgbClr val="000000"/>
              </a:buClr>
              <a:buFont typeface="Arial" panose="020B0604020202020204"/>
              <a:buNone/>
            </a:pPr>
            <a:r>
              <a:rPr lang="en-US" sz="2800" b="0" strike="noStrike" spc="-1" dirty="0" err="1">
                <a:solidFill>
                  <a:srgbClr val="000000"/>
                </a:solidFill>
                <a:latin typeface="Calibri" panose="020F0502020204030204"/>
              </a:rPr>
              <a:t>System.out.println</a:t>
            </a:r>
            <a:r>
              <a:rPr lang="en-US" sz="2800" b="0" strike="noStrike" spc="-1" dirty="0">
                <a:solidFill>
                  <a:srgbClr val="000000"/>
                </a:solidFill>
                <a:latin typeface="Calibri" panose="020F0502020204030204"/>
              </a:rPr>
              <a:t>(</a:t>
            </a:r>
            <a:r>
              <a:rPr lang="en-US" sz="2800" b="0" strike="noStrike" spc="-1" dirty="0" err="1">
                <a:solidFill>
                  <a:srgbClr val="000000"/>
                </a:solidFill>
                <a:latin typeface="Calibri" panose="020F0502020204030204"/>
              </a:rPr>
              <a:t>e.toString</a:t>
            </a:r>
            <a:r>
              <a:rPr lang="en-US" sz="2800" b="0" strike="noStrike" spc="-1" dirty="0">
                <a:solidFill>
                  <a:srgbClr val="000000"/>
                </a:solidFill>
                <a:latin typeface="Calibri" panose="020F0502020204030204"/>
              </a:rPr>
              <a:t>());</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put all parts together and you have the completed program to generate groups:</a:t>
            </a:r>
          </a:p>
          <a:p>
            <a:pPr marL="457200" lvl="3"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List&lt;Entry&gt; list = new List&lt;Entry&gt;(Entry1, Entry2, ... </a:t>
            </a:r>
            <a:r>
              <a:rPr lang="en-US" sz="2200" b="0" strike="noStrike" dirty="0" err="1">
                <a:solidFill>
                  <a:srgbClr val="000000"/>
                </a:solidFill>
                <a:latin typeface="Calibri" panose="020F0502020204030204"/>
                <a:sym typeface="+mn-ea"/>
              </a:rPr>
              <a:t>EntryN</a:t>
            </a:r>
            <a:r>
              <a:rPr lang="en-US" sz="2200" b="0" strike="noStrike" dirty="0">
                <a:solidFill>
                  <a:srgbClr val="000000"/>
                </a:solidFill>
                <a:latin typeface="Calibri" panose="020F0502020204030204"/>
                <a:sym typeface="+mn-ea"/>
              </a:rPr>
              <a:t>); 		// Step 1</a:t>
            </a:r>
            <a:endParaRPr lang="en-US" sz="2200" b="0" strike="noStrike" spc="-1" dirty="0">
              <a:solidFill>
                <a:srgbClr val="000000"/>
              </a:solidFill>
              <a:latin typeface="Calibri" panose="020F0502020204030204"/>
            </a:endParaRPr>
          </a:p>
          <a:p>
            <a:pPr marL="457200" lvl="4"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int </a:t>
            </a:r>
            <a:r>
              <a:rPr lang="en-US" sz="2200" b="0" strike="noStrike" dirty="0" err="1">
                <a:solidFill>
                  <a:srgbClr val="000000"/>
                </a:solidFill>
                <a:latin typeface="Calibri" panose="020F0502020204030204"/>
                <a:sym typeface="+mn-ea"/>
              </a:rPr>
              <a:t>groupSize</a:t>
            </a:r>
            <a:r>
              <a:rPr lang="en-US" sz="2200" b="0" strike="noStrike" dirty="0">
                <a:solidFill>
                  <a:srgbClr val="000000"/>
                </a:solidFill>
                <a:latin typeface="Calibri" panose="020F0502020204030204"/>
                <a:sym typeface="+mn-ea"/>
              </a:rPr>
              <a:t> = </a:t>
            </a:r>
            <a:r>
              <a:rPr lang="en-US" sz="2200" b="0" strike="noStrike" dirty="0" err="1">
                <a:solidFill>
                  <a:srgbClr val="000000"/>
                </a:solidFill>
                <a:latin typeface="Calibri" panose="020F0502020204030204"/>
                <a:sym typeface="+mn-ea"/>
              </a:rPr>
              <a:t>scanner.nextInt</a:t>
            </a:r>
            <a:r>
              <a:rPr lang="en-US" sz="2200" b="0" strike="noStrike" dirty="0">
                <a:solidFill>
                  <a:srgbClr val="000000"/>
                </a:solidFill>
                <a:latin typeface="Calibri" panose="020F0502020204030204"/>
                <a:sym typeface="+mn-ea"/>
              </a:rPr>
              <a:t>();					// Step 2</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spc="-1" dirty="0">
                <a:solidFill>
                  <a:srgbClr val="000000"/>
                </a:solidFill>
                <a:latin typeface="Calibri" panose="020F0502020204030204"/>
              </a:rPr>
              <a:t>List&lt;Group&gt; groups = </a:t>
            </a:r>
            <a:r>
              <a:rPr lang="en-US" sz="2200" b="0" strike="noStrike" spc="-1" dirty="0" err="1">
                <a:solidFill>
                  <a:srgbClr val="000000"/>
                </a:solidFill>
                <a:latin typeface="Calibri" panose="020F0502020204030204"/>
              </a:rPr>
              <a:t>generateGroups</a:t>
            </a:r>
            <a:r>
              <a:rPr lang="en-US" sz="2200" b="0" strike="noStrike" spc="-1" dirty="0">
                <a:solidFill>
                  <a:srgbClr val="000000"/>
                </a:solidFill>
                <a:latin typeface="Calibri" panose="020F0502020204030204"/>
              </a:rPr>
              <a:t>(list, </a:t>
            </a:r>
            <a:r>
              <a:rPr lang="en-US" sz="2200" b="0" strike="noStrike" spc="-1" dirty="0" err="1">
                <a:solidFill>
                  <a:srgbClr val="000000"/>
                </a:solidFill>
                <a:latin typeface="Calibri" panose="020F0502020204030204"/>
              </a:rPr>
              <a:t>groupSize</a:t>
            </a:r>
            <a:r>
              <a:rPr lang="en-US" sz="2200" b="0" strike="noStrike" spc="-1" dirty="0">
                <a:solidFill>
                  <a:srgbClr val="000000"/>
                </a:solidFill>
                <a:latin typeface="Calibri" panose="020F0502020204030204"/>
              </a:rPr>
              <a:t>);		// Step 3</a:t>
            </a:r>
            <a:br>
              <a:rPr lang="en-US" sz="2200" b="0" strike="noStrike" spc="-1" dirty="0">
                <a:solidFill>
                  <a:srgbClr val="000000"/>
                </a:solidFill>
                <a:latin typeface="Calibri" panose="020F0502020204030204"/>
              </a:rPr>
            </a:b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(Group </a:t>
            </a:r>
            <a:r>
              <a:rPr lang="en-US" sz="2200" b="0" strike="noStrike" dirty="0" err="1">
                <a:solidFill>
                  <a:srgbClr val="000000"/>
                </a:solidFill>
                <a:latin typeface="Calibri" panose="020F0502020204030204"/>
                <a:sym typeface="+mn-ea"/>
              </a:rPr>
              <a:t>group</a:t>
            </a:r>
            <a:r>
              <a:rPr lang="en-US" sz="2200" b="0" strike="noStrike" dirty="0">
                <a:solidFill>
                  <a:srgbClr val="000000"/>
                </a:solidFill>
                <a:latin typeface="Calibri" panose="020F0502020204030204"/>
                <a:sym typeface="+mn-ea"/>
              </a:rPr>
              <a:t> in groups){					// Step 4</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(Entry e in group){</a:t>
            </a:r>
            <a:endParaRPr lang="en-US" sz="2200" b="0" strike="noStrike" spc="-1" dirty="0">
              <a:solidFill>
                <a:srgbClr val="000000"/>
              </a:solidFill>
              <a:latin typeface="Calibri" panose="020F0502020204030204"/>
            </a:endParaRPr>
          </a:p>
          <a:p>
            <a:pPr marL="1371600" lvl="4" indent="0">
              <a:lnSpc>
                <a:spcPct val="100000"/>
              </a:lnSpc>
              <a:spcBef>
                <a:spcPts val="1000"/>
              </a:spcBef>
              <a:buClr>
                <a:srgbClr val="000000"/>
              </a:buClr>
              <a:buFont typeface="Arial" panose="020B0604020202020204"/>
              <a:buNone/>
            </a:pPr>
            <a:r>
              <a:rPr lang="en-US" sz="2200" b="0" strike="noStrike" dirty="0" err="1">
                <a:solidFill>
                  <a:srgbClr val="000000"/>
                </a:solidFill>
                <a:latin typeface="Calibri" panose="020F0502020204030204"/>
                <a:sym typeface="+mn-ea"/>
              </a:rPr>
              <a:t>System.out.println</a:t>
            </a:r>
            <a:r>
              <a:rPr lang="en-US" sz="2200" b="0" strike="noStrike" dirty="0">
                <a:solidFill>
                  <a:srgbClr val="000000"/>
                </a:solidFill>
                <a:latin typeface="Calibri" panose="020F0502020204030204"/>
                <a:sym typeface="+mn-ea"/>
              </a:rPr>
              <a:t>(</a:t>
            </a:r>
            <a:r>
              <a:rPr lang="en-US" sz="2200" b="0" strike="noStrike" dirty="0" err="1">
                <a:solidFill>
                  <a:srgbClr val="000000"/>
                </a:solidFill>
                <a:latin typeface="Calibri" panose="020F0502020204030204"/>
                <a:sym typeface="+mn-ea"/>
              </a:rPr>
              <a:t>e.toString</a:t>
            </a: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0" indent="0">
              <a:lnSpc>
                <a:spcPct val="90000"/>
              </a:lnSpc>
              <a:spcBef>
                <a:spcPts val="1000"/>
              </a:spcBef>
              <a:buClr>
                <a:srgbClr val="000000"/>
              </a:buClr>
              <a:buFont typeface="Arial" panose="020B0604020202020204" pitchFamily="34" charset="0"/>
              <a:buNone/>
            </a:pP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endParaRPr lang="en-US" sz="2800" b="0" strike="noStrike" spc="-1" dirty="0">
              <a:solidFill>
                <a:srgbClr val="000000"/>
              </a:solidFill>
              <a:latin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4: Building a House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an algorithm to build a house</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materials you need</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How do you build a house?</a:t>
            </a:r>
          </a:p>
          <a:p>
            <a:pPr marL="457200" lvl="1" indent="0">
              <a:lnSpc>
                <a:spcPct val="90000"/>
              </a:lnSpc>
              <a:spcBef>
                <a:spcPts val="1000"/>
              </a:spcBef>
              <a:buClr>
                <a:srgbClr val="000000"/>
              </a:buClr>
              <a:buFont typeface="Arial" panose="020B0604020202020204" pitchFamily="34" charset="0"/>
              <a:buNone/>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supply list and an algorithm to use those supplies to build a house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panose="020F0302020204030204"/>
              </a:rPr>
              <a:t>Problem 5: Designing a website</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 website	</a:t>
            </a:r>
          </a:p>
          <a:p>
            <a:pPr marL="457200" lvl="4"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your website might need </a:t>
            </a:r>
            <a:endParaRPr lang="en-US" sz="2800" spc="-1" dirty="0">
              <a:solidFill>
                <a:srgbClr val="000000"/>
              </a:solidFill>
              <a:latin typeface="Calibri" panose="020F0502020204030204"/>
            </a:endParaRPr>
          </a:p>
          <a:p>
            <a:pPr marL="457200" lvl="4"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visual layout for what your website might look like, and what the purpose of it is</a:t>
            </a:r>
          </a:p>
        </p:txBody>
      </p:sp>
    </p:spTree>
    <p:extLst>
      <p:ext uri="{BB962C8B-B14F-4D97-AF65-F5344CB8AC3E}">
        <p14:creationId xmlns:p14="http://schemas.microsoft.com/office/powerpoint/2010/main" val="77626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panose="020F0302020204030204"/>
              </a:rPr>
              <a:t>Problem </a:t>
            </a:r>
            <a:r>
              <a:rPr lang="en-US" sz="4400" spc="-1" dirty="0">
                <a:solidFill>
                  <a:srgbClr val="000000"/>
                </a:solidFill>
                <a:latin typeface="Calibri Light" panose="020F0302020204030204"/>
              </a:rPr>
              <a:t>6</a:t>
            </a:r>
            <a:r>
              <a:rPr lang="en-US" sz="4400" b="0" strike="noStrike" spc="-1" dirty="0">
                <a:solidFill>
                  <a:srgbClr val="000000"/>
                </a:solidFill>
                <a:latin typeface="Calibri Light" panose="020F0302020204030204"/>
              </a:rPr>
              <a:t>: Designing a video game</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 video game</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your </a:t>
            </a:r>
            <a:r>
              <a:rPr lang="en-US" sz="2800" spc="-1" dirty="0">
                <a:solidFill>
                  <a:srgbClr val="000000"/>
                </a:solidFill>
                <a:latin typeface="Calibri" panose="020F0502020204030204"/>
              </a:rPr>
              <a:t>video game might need</a:t>
            </a:r>
          </a:p>
          <a:p>
            <a:pPr marL="914400" lvl="2"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brief description of what your video game is – what type, any story it has, characters within, and so on</a:t>
            </a:r>
          </a:p>
        </p:txBody>
      </p:sp>
    </p:spTree>
    <p:extLst>
      <p:ext uri="{BB962C8B-B14F-4D97-AF65-F5344CB8AC3E}">
        <p14:creationId xmlns:p14="http://schemas.microsoft.com/office/powerpoint/2010/main" val="2837466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Closing Activity</a:t>
            </a:r>
            <a:endParaRPr lang="en-US" sz="4400" b="0" strike="noStrike" spc="-1">
              <a:solidFill>
                <a:srgbClr val="000000"/>
              </a:solidFill>
              <a:latin typeface="Calibri" panose="020F0502020204030204"/>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Get with your group</a:t>
            </a:r>
          </a:p>
          <a:p>
            <a:pPr indent="0">
              <a:lnSpc>
                <a:spcPct val="90000"/>
              </a:lnSpc>
              <a:spcBef>
                <a:spcPts val="1000"/>
              </a:spcBef>
              <a:buNone/>
              <a:tabLst>
                <a:tab pos="0" algn="l"/>
              </a:tabLst>
            </a:pPr>
            <a:endParaRPr lang="en-US" sz="2800" b="0" strike="noStrike" spc="-1" dirty="0">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dirty="0">
                <a:solidFill>
                  <a:srgbClr val="000000"/>
                </a:solidFill>
                <a:latin typeface="Calibri" panose="020F0502020204030204"/>
              </a:rPr>
              <a:t> 	1 point</a:t>
            </a:r>
          </a:p>
          <a:p>
            <a:pPr marL="457200"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2 points</a:t>
            </a:r>
          </a:p>
          <a:p>
            <a:pPr marL="45720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dirty="0">
                <a:solidFill>
                  <a:srgbClr val="000000"/>
                </a:solidFill>
                <a:latin typeface="Calibri" panose="020F0502020204030204"/>
              </a:rPr>
              <a:t> 	3 points</a:t>
            </a:r>
          </a:p>
          <a:p>
            <a:pPr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tabLst>
                <a:tab pos="0" algn="l"/>
              </a:tabLst>
            </a:pPr>
            <a:r>
              <a:rPr lang="en-US" sz="2800" b="0" strike="noStrike" spc="-1" dirty="0">
                <a:solidFill>
                  <a:srgbClr val="000000"/>
                </a:solidFill>
                <a:latin typeface="Calibri" panose="020F0502020204030204"/>
              </a:rPr>
              <a:t>The group with the most points gets </a:t>
            </a:r>
            <a:r>
              <a:rPr lang="en-US" sz="2800" b="0" strike="noStrike" spc="-1" dirty="0" err="1">
                <a:solidFill>
                  <a:srgbClr val="000000"/>
                </a:solidFill>
                <a:latin typeface="Calibri" panose="020F0502020204030204"/>
              </a:rPr>
              <a:t>LiveSchool</a:t>
            </a:r>
            <a:r>
              <a:rPr lang="en-US" sz="2800" b="0" strike="noStrike" spc="-1" dirty="0">
                <a:solidFill>
                  <a:srgbClr val="000000"/>
                </a:solidFill>
                <a:latin typeface="Calibri" panose="020F0502020204030204"/>
              </a:rPr>
              <a:t> points</a:t>
            </a:r>
          </a:p>
          <a:p>
            <a:pPr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indent="0">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
        <p:nvSpPr>
          <p:cNvPr id="116" name="Rectangle 3"/>
          <p:cNvSpPr/>
          <p:nvPr/>
        </p:nvSpPr>
        <p:spPr>
          <a:xfrm>
            <a:off x="1287360" y="286200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17" name="Oval 4"/>
          <p:cNvSpPr/>
          <p:nvPr/>
        </p:nvSpPr>
        <p:spPr>
          <a:xfrm>
            <a:off x="1258920" y="361476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18" name="Star: 5 Points 5"/>
          <p:cNvSpPr/>
          <p:nvPr/>
        </p:nvSpPr>
        <p:spPr>
          <a:xfrm>
            <a:off x="1239840" y="431208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1</a:t>
            </a:r>
            <a:endParaRPr lang="en-US" sz="4400" b="0" strike="noStrike" spc="-1">
              <a:solidFill>
                <a:srgbClr val="000000"/>
              </a:solidFill>
              <a:latin typeface="Calibri" panose="020F0502020204030204"/>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What is an algorithm?</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step by step process by which a problem is solved</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solutions</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list of characteristics that define a problem</a:t>
            </a:r>
          </a:p>
          <a:p>
            <a:pPr indent="0">
              <a:lnSpc>
                <a:spcPct val="90000"/>
              </a:lnSpc>
              <a:spcBef>
                <a:spcPts val="1000"/>
              </a:spcBef>
              <a:buNone/>
              <a:tabLst>
                <a:tab pos="0" algn="l"/>
              </a:tabLst>
            </a:pPr>
            <a:endParaRPr lang="en-US" sz="2800" b="0" strike="noStrike" spc="-1">
              <a:solidFill>
                <a:srgbClr val="000000"/>
              </a:solidFill>
              <a:latin typeface="Calibri" panose="020F0502020204030204"/>
            </a:endParaRPr>
          </a:p>
        </p:txBody>
      </p:sp>
      <p:sp>
        <p:nvSpPr>
          <p:cNvPr id="121"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2</a:t>
            </a:r>
            <a:endParaRPr lang="en-US" sz="4400" b="0" strike="noStrike" spc="-1">
              <a:solidFill>
                <a:srgbClr val="000000"/>
              </a:solidFill>
              <a:latin typeface="Calibri" panose="020F0502020204030204"/>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What is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computer systems work</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humans interact with computer systems</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algorithms to solve them</a:t>
            </a:r>
          </a:p>
        </p:txBody>
      </p:sp>
      <p:sp>
        <p:nvSpPr>
          <p:cNvPr id="124"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Number: The first number is always the number at the beginning of the list. In an arbitrary list, the number at the beginning of the list is the number immediately after the [.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3</a:t>
            </a:r>
            <a:endParaRPr lang="en-US" sz="4400" b="0" strike="noStrike" spc="-1">
              <a:solidFill>
                <a:srgbClr val="000000"/>
              </a:solidFill>
              <a:latin typeface="Calibri" panose="020F0502020204030204"/>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How does software development relate to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doesn’t relate to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uses results from computer science to solve important problems in the real world</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Computer science uses results from software development to solve important problems in the real world</a:t>
            </a:r>
          </a:p>
        </p:txBody>
      </p:sp>
      <p:sp>
        <p:nvSpPr>
          <p:cNvPr id="127" name="Oval 3"/>
          <p:cNvSpPr/>
          <p:nvPr/>
        </p:nvSpPr>
        <p:spPr>
          <a:xfrm>
            <a:off x="3540600" y="85644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4</a:t>
            </a:r>
            <a:endParaRPr lang="en-US" sz="4400" b="0" strike="noStrike" spc="-1">
              <a:solidFill>
                <a:srgbClr val="000000"/>
              </a:solidFill>
              <a:latin typeface="Calibri" panose="020F0502020204030204"/>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making a peanut butter and jelly sandwich.</a:t>
            </a:r>
          </a:p>
        </p:txBody>
      </p:sp>
      <p:sp>
        <p:nvSpPr>
          <p:cNvPr id="130" name="Star: 5 Points 4"/>
          <p:cNvSpPr/>
          <p:nvPr/>
        </p:nvSpPr>
        <p:spPr>
          <a:xfrm>
            <a:off x="352152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5</a:t>
            </a:r>
            <a:endParaRPr lang="en-US" sz="4400" b="0" strike="noStrike" spc="-1">
              <a:solidFill>
                <a:srgbClr val="000000"/>
              </a:solidFill>
              <a:latin typeface="Calibri" panose="020F0502020204030204"/>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finding the shortest path between three points</a:t>
            </a:r>
          </a:p>
        </p:txBody>
      </p:sp>
      <p:sp>
        <p:nvSpPr>
          <p:cNvPr id="133" name="Oval 3"/>
          <p:cNvSpPr/>
          <p:nvPr/>
        </p:nvSpPr>
        <p:spPr>
          <a:xfrm>
            <a:off x="838080" y="522936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4" name="Oval 4"/>
          <p:cNvSpPr/>
          <p:nvPr/>
        </p:nvSpPr>
        <p:spPr>
          <a:xfrm>
            <a:off x="1352520" y="400140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5" name="Oval 5"/>
          <p:cNvSpPr/>
          <p:nvPr/>
        </p:nvSpPr>
        <p:spPr>
          <a:xfrm>
            <a:off x="1838160" y="300204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6" name="Oval 6"/>
          <p:cNvSpPr/>
          <p:nvPr/>
        </p:nvSpPr>
        <p:spPr>
          <a:xfrm>
            <a:off x="4229280" y="46569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7" name="Oval 7"/>
          <p:cNvSpPr/>
          <p:nvPr/>
        </p:nvSpPr>
        <p:spPr>
          <a:xfrm>
            <a:off x="4743360" y="342900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8" name="Oval 8"/>
          <p:cNvSpPr/>
          <p:nvPr/>
        </p:nvSpPr>
        <p:spPr>
          <a:xfrm>
            <a:off x="4971960" y="40395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9" name="Oval 9"/>
          <p:cNvSpPr/>
          <p:nvPr/>
        </p:nvSpPr>
        <p:spPr>
          <a:xfrm>
            <a:off x="7991640" y="445860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0" name="Oval 10"/>
          <p:cNvSpPr/>
          <p:nvPr/>
        </p:nvSpPr>
        <p:spPr>
          <a:xfrm>
            <a:off x="8505720" y="32306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1" name="Oval 11"/>
          <p:cNvSpPr/>
          <p:nvPr/>
        </p:nvSpPr>
        <p:spPr>
          <a:xfrm>
            <a:off x="9239400" y="40694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2" name="Star: 5 Points 12"/>
          <p:cNvSpPr/>
          <p:nvPr/>
        </p:nvSpPr>
        <p:spPr>
          <a:xfrm>
            <a:off x="350496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Number: The last number is always the number at the end of the list. In an arbitrary list, the number at the end of the list is the number immediately before the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Number: Start at the first number in the list, and remember it. Start reading numbers left to right, comparing them to the number in your head. If the number you’re reading is larger than the number in your head, remember that number instead. If you repeat this process for the entire list, the largest number in the list will be the number in your 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Number: Start at the first number in the list, and remember it. Start reading numbers left to right, comparing them to the number in your head. If the number you’re reading is smaller than the number in your head, remember that number instead. If you repeat this process for the entire list, the smallest number in the list will be the number in your head.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Given two circles of any size and any position, how would you tell whether or not the circles overlap?</a:t>
            </a:r>
          </a:p>
          <a:p>
            <a:pPr indent="0">
              <a:lnSpc>
                <a:spcPct val="90000"/>
              </a:lnSpc>
              <a:spcBef>
                <a:spcPts val="1000"/>
              </a:spcBef>
              <a:buNone/>
            </a:pPr>
            <a:endParaRPr lang="en-US" sz="2800" b="0" strike="noStrike" spc="-1">
              <a:solidFill>
                <a:srgbClr val="000000"/>
              </a:solidFill>
              <a:latin typeface="Calibri" panose="020F0502020204030204"/>
            </a:endParaRPr>
          </a:p>
        </p:txBody>
      </p:sp>
      <p:sp>
        <p:nvSpPr>
          <p:cNvPr id="100" name="Oval 5"/>
          <p:cNvSpPr/>
          <p:nvPr/>
        </p:nvSpPr>
        <p:spPr>
          <a:xfrm>
            <a:off x="1048680" y="328392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1" name="Oval 6"/>
          <p:cNvSpPr/>
          <p:nvPr/>
        </p:nvSpPr>
        <p:spPr>
          <a:xfrm>
            <a:off x="361440" y="471852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2" name="Oval 7"/>
          <p:cNvSpPr/>
          <p:nvPr/>
        </p:nvSpPr>
        <p:spPr>
          <a:xfrm>
            <a:off x="4682520" y="378036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3" name="Oval 8"/>
          <p:cNvSpPr/>
          <p:nvPr/>
        </p:nvSpPr>
        <p:spPr>
          <a:xfrm>
            <a:off x="5730120" y="381600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4" name="Oval 9"/>
          <p:cNvSpPr/>
          <p:nvPr/>
        </p:nvSpPr>
        <p:spPr>
          <a:xfrm>
            <a:off x="8651880" y="342900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5" name="Oval 10"/>
          <p:cNvSpPr/>
          <p:nvPr/>
        </p:nvSpPr>
        <p:spPr>
          <a:xfrm>
            <a:off x="8982000" y="372384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2562</Words>
  <Application>Microsoft Office PowerPoint</Application>
  <PresentationFormat>Widescreen</PresentationFormat>
  <Paragraphs>294</Paragraphs>
  <Slides>52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Calibri Light</vt:lpstr>
      <vt:lpstr>DejaVu Sans</vt:lpstr>
      <vt:lpstr>Symbol</vt:lpstr>
      <vt:lpstr>Times New Roman</vt:lpstr>
      <vt:lpstr>Wingdings</vt:lpstr>
      <vt:lpstr>Office Theme</vt:lpstr>
      <vt:lpstr>Office Theme</vt:lpstr>
      <vt:lpstr>Lecture 0</vt:lpstr>
      <vt:lpstr>Problem 0: How to make buttered toast</vt:lpstr>
      <vt:lpstr>Problem 0: How to make buttered toast</vt:lpstr>
      <vt:lpstr>Problem 1: Numbers in a list</vt:lpstr>
      <vt:lpstr>Problem 1: Numbers in a list</vt:lpstr>
      <vt:lpstr>Problem 1: Numbers in a list</vt:lpstr>
      <vt:lpstr>Problem 1: Numbers in a list</vt:lpstr>
      <vt:lpstr>Problem 1: Numbers in a list</vt:lpstr>
      <vt:lpstr>Problem 2: Do circles overlap?</vt:lpstr>
      <vt:lpstr>Problem 2: Do circles overlap?</vt:lpstr>
      <vt:lpstr>Where are the computers?</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4: Building a House </vt:lpstr>
      <vt:lpstr>Problem 5: Designing a website</vt:lpstr>
      <vt:lpstr>Problem 6: Designing a video game</vt:lpstr>
      <vt:lpstr>Closing Activity</vt:lpstr>
      <vt:lpstr>Question 1</vt:lpstr>
      <vt:lpstr>Question 2</vt:lpstr>
      <vt:lpstr>Question 3</vt:lpstr>
      <vt:lpstr>Question 4</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Joshua Gross</cp:lastModifiedBy>
  <cp:revision>25</cp:revision>
  <dcterms:created xsi:type="dcterms:W3CDTF">2023-08-16T18:43:00Z</dcterms:created>
  <dcterms:modified xsi:type="dcterms:W3CDTF">2023-08-21T19:36:39Z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y fmtid="{D5CDD505-2E9C-101B-9397-08002B2CF9AE}" pid="3" name="PresentationFormat">
    <vt:lpwstr>Widescreen</vt:lpwstr>
  </property>
  <property fmtid="{D5CDD505-2E9C-101B-9397-08002B2CF9AE}" pid="4" name="Slides">
    <vt:i4>17</vt:i4>
  </property>
  <property fmtid="{D5CDD505-2E9C-101B-9397-08002B2CF9AE}" pid="5" name="ICV">
    <vt:lpwstr>63C75D52CD9F4E03979ABC5AFE5E6E3C_12</vt:lpwstr>
  </property>
  <property fmtid="{D5CDD505-2E9C-101B-9397-08002B2CF9AE}" pid="6" name="KSOProductBuildVer">
    <vt:lpwstr>1033-12.2.0.13110</vt:lpwstr>
  </property>
</Properties>
</file>