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391" r:id="rId6"/>
    <p:sldId id="442" r:id="rId7"/>
    <p:sldId id="443" r:id="rId8"/>
    <p:sldId id="444" r:id="rId9"/>
    <p:sldId id="445" r:id="rId10"/>
    <p:sldId id="446" r:id="rId11"/>
    <p:sldId id="447" r:id="rId12"/>
    <p:sldId id="448" r:id="rId13"/>
    <p:sldId id="449" r:id="rId14"/>
    <p:sldId id="450" r:id="rId15"/>
    <p:sldId id="451" r:id="rId16"/>
    <p:sldId id="462" r:id="rId17"/>
    <p:sldId id="463" r:id="rId18"/>
    <p:sldId id="473" r:id="rId19"/>
    <p:sldId id="472" r:id="rId20"/>
    <p:sldId id="471" r:id="rId21"/>
    <p:sldId id="470" r:id="rId22"/>
    <p:sldId id="469" r:id="rId23"/>
    <p:sldId id="467" r:id="rId24"/>
    <p:sldId id="466" r:id="rId25"/>
    <p:sldId id="465" r:id="rId26"/>
    <p:sldId id="464" r:id="rId27"/>
    <p:sldId id="474" r:id="rId28"/>
    <p:sldId id="452" r:id="rId29"/>
    <p:sldId id="475" r:id="rId30"/>
    <p:sldId id="476" r:id="rId31"/>
    <p:sldId id="477" r:id="rId32"/>
    <p:sldId id="478" r:id="rId33"/>
    <p:sldId id="479" r:id="rId34"/>
    <p:sldId id="480" r:id="rId35"/>
    <p:sldId id="481" r:id="rId36"/>
    <p:sldId id="482" r:id="rId37"/>
    <p:sldId id="483" r:id="rId38"/>
    <p:sldId id="484" r:id="rId39"/>
    <p:sldId id="485" r:id="rId40"/>
    <p:sldId id="486" r:id="rId41"/>
    <p:sldId id="487" r:id="rId42"/>
    <p:sldId id="488" r:id="rId43"/>
    <p:sldId id="489" r:id="rId44"/>
    <p:sldId id="490" r:id="rId45"/>
    <p:sldId id="491" r:id="rId46"/>
    <p:sldId id="493" r:id="rId47"/>
    <p:sldId id="494" r:id="rId48"/>
    <p:sldId id="495" r:id="rId49"/>
    <p:sldId id="496" r:id="rId50"/>
    <p:sldId id="497" r:id="rId51"/>
    <p:sldId id="498" r:id="rId52"/>
    <p:sldId id="441" r:id="rId53"/>
    <p:sldId id="392" r:id="rId54"/>
    <p:sldId id="393" r:id="rId55"/>
    <p:sldId id="394" r:id="rId56"/>
    <p:sldId id="395" r:id="rId57"/>
    <p:sldId id="396" r:id="rId58"/>
    <p:sldId id="397" r:id="rId59"/>
    <p:sldId id="400" r:id="rId60"/>
    <p:sldId id="399" r:id="rId61"/>
    <p:sldId id="398" r:id="rId62"/>
    <p:sldId id="401" r:id="rId63"/>
    <p:sldId id="426" r:id="rId64"/>
    <p:sldId id="402" r:id="rId65"/>
    <p:sldId id="404" r:id="rId66"/>
    <p:sldId id="405" r:id="rId67"/>
    <p:sldId id="406" r:id="rId68"/>
    <p:sldId id="407" r:id="rId69"/>
    <p:sldId id="409" r:id="rId70"/>
    <p:sldId id="410" r:id="rId71"/>
    <p:sldId id="412" r:id="rId72"/>
    <p:sldId id="413" r:id="rId73"/>
    <p:sldId id="414" r:id="rId74"/>
    <p:sldId id="415" r:id="rId75"/>
    <p:sldId id="416" r:id="rId76"/>
    <p:sldId id="417" r:id="rId77"/>
    <p:sldId id="418" r:id="rId78"/>
    <p:sldId id="419" r:id="rId79"/>
    <p:sldId id="420" r:id="rId80"/>
    <p:sldId id="421" r:id="rId81"/>
    <p:sldId id="422" r:id="rId82"/>
    <p:sldId id="423" r:id="rId83"/>
    <p:sldId id="424" r:id="rId84"/>
    <p:sldId id="425" r:id="rId85"/>
    <p:sldId id="427" r:id="rId86"/>
    <p:sldId id="411" r:id="rId87"/>
    <p:sldId id="428" r:id="rId88"/>
    <p:sldId id="429" r:id="rId89"/>
    <p:sldId id="430" r:id="rId90"/>
    <p:sldId id="431" r:id="rId91"/>
    <p:sldId id="432" r:id="rId92"/>
    <p:sldId id="433" r:id="rId93"/>
    <p:sldId id="434" r:id="rId94"/>
    <p:sldId id="435" r:id="rId95"/>
    <p:sldId id="436" r:id="rId96"/>
    <p:sldId id="437" r:id="rId97"/>
    <p:sldId id="438" r:id="rId98"/>
    <p:sldId id="439" r:id="rId99"/>
    <p:sldId id="440" r:id="rId100"/>
    <p:sldId id="499" r:id="rId101"/>
    <p:sldId id="500" r:id="rId10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slide" Target="slides/slide83.xml"/><Relationship Id="rId102" Type="http://schemas.openxmlformats.org/officeDocument/2006/relationships/slide" Target="slides/slide98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9FF61-0965-4EDD-987E-A5166017E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CB7DCB-4E22-44C0-A5D7-F23EB8200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63632-2A71-44D1-B8E4-B342F784E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0399-208B-4AE5-BB3F-B6C9E3E2051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71314-6143-4C86-8D5E-5924B1CAD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4D5A8-F806-4B77-B72B-9DFE6685C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DC83-9BEB-496A-88D0-0B98EE55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63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6DA88-91E0-4A07-8BCF-F3C0EA2DA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01627F-2A89-448A-B773-62F411C36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59235-E173-43B5-A64D-FB641DEC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0399-208B-4AE5-BB3F-B6C9E3E2051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CA2EC-2DBC-4665-8FB1-21D103AFF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0A7D-5410-4044-A52B-DBF02BCBC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DC83-9BEB-496A-88D0-0B98EE55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22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F8A726-849A-4729-BC98-2BDA85BC4A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2A706-BCA6-4275-9288-DC29DAEA0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A1371-C648-40DD-A77B-6C917ED25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0399-208B-4AE5-BB3F-B6C9E3E2051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8C982-F823-433D-A967-FF98020D3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4ADD6-1E6D-4904-8858-1861388D8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DC83-9BEB-496A-88D0-0B98EE55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8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47660-0017-4C9A-826C-47FEE6A03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38E6A-FA7D-4350-9088-97A355CC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A525F-DF75-4F30-8832-705B79370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0399-208B-4AE5-BB3F-B6C9E3E2051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6FAFB-025F-4497-84D6-7DC2488B5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8AF3C-36B8-4311-A567-842A0F348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DC83-9BEB-496A-88D0-0B98EE55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55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835A6-C797-4409-B278-560AB9F53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754C7-3D53-4E2A-AC4F-F9C6FCAFD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ED504-62A4-42BC-8083-C48A1B462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0399-208B-4AE5-BB3F-B6C9E3E2051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0B341-BD6B-4DD3-A971-4E9CCB830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512F4-7811-44E5-A3AC-FD41F0D25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DC83-9BEB-496A-88D0-0B98EE55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89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D7B5E-00E4-4FD4-BAFD-A2CD74EE3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A5AC3-0902-494E-991C-500B3555A6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EA4CA0-B443-4DCE-9F99-80523E64E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2EB02-A10F-47FE-9CF9-E373E34BB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0399-208B-4AE5-BB3F-B6C9E3E2051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4F5EA-4526-451E-B0DC-BF91F0C71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23D4C-593A-41E2-B417-75EB06BF1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DC83-9BEB-496A-88D0-0B98EE55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56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B69EA-6E54-43CC-ADBB-7DFBF290C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3CB0A-3EC3-42F9-8484-4CE84F2C9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752F8-4718-4FCF-940E-C7E0E6374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924D45-8A1F-46BD-98F3-44E6A7ABB1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9EDCAC-9668-4BFB-85F3-42D619D4E9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194E40-1D17-4E76-8F56-E5C45AC38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0399-208B-4AE5-BB3F-B6C9E3E2051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CFDAD7-AB18-4D48-9113-5D0B41421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1AEE8B-5AF3-4610-900D-DAE25FE1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DC83-9BEB-496A-88D0-0B98EE55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5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05A84-C8EE-4C93-A0F5-D4F4AD117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6F68FA-F76C-4881-837C-999B50B8D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0399-208B-4AE5-BB3F-B6C9E3E2051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B8083C-05B1-4728-A274-80AF20C8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F6EBC-BE4A-4D15-A013-F3F20F1AF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DC83-9BEB-496A-88D0-0B98EE55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6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5230FF-C0E9-4C13-90EF-1F3F3CE5C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0399-208B-4AE5-BB3F-B6C9E3E2051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082EE8-4C60-48D7-8650-904714106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2BC3AE-B7EB-4F25-8883-85D1AE005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DC83-9BEB-496A-88D0-0B98EE55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5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1B005-6574-49F9-9683-B1D0A69EA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0F557-BA05-40AF-BAC3-9528CB295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2DFE60-9D9C-4483-8320-7EB26FF64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A4DC0-A904-46B1-9872-869BFF8F6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0399-208B-4AE5-BB3F-B6C9E3E2051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7A0B5B-9941-4D26-BEA6-5D2D2AEB3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C0F07-F713-4DE8-8615-2D0E71865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DC83-9BEB-496A-88D0-0B98EE55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70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B2020-0448-461E-ACBE-89F1FBD2F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51F2F7-F39B-4FEB-8E3D-E512B791F8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6340B-E1B3-4CDD-9D46-BDB6C8A99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12E45-8FBE-436F-B234-6D517D274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0399-208B-4AE5-BB3F-B6C9E3E2051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9C9D8-BBC4-435B-80BA-D15327066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27F76-A171-43B2-9B75-AE56FF219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DC83-9BEB-496A-88D0-0B98EE55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92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4BBFFB-54BB-4726-90CC-B74865973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7066A-126C-401F-BEE9-E5FBC188D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053B1-D82A-4E10-A2ED-4643E64E30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C0399-208B-4AE5-BB3F-B6C9E3E2051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3319F-6D25-41C8-9942-44F1098E8A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660F7-3FE1-4A7D-A269-F52E7E3A9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7DC83-9BEB-496A-88D0-0B98EE55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90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FA64E-ABB5-4C73-BEF4-EDCDF79F83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913DC-6E9A-40DB-B1B5-A37988FE6A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Applications of Binary Operations</a:t>
            </a:r>
          </a:p>
        </p:txBody>
      </p:sp>
    </p:spTree>
    <p:extLst>
      <p:ext uri="{BB962C8B-B14F-4D97-AF65-F5344CB8AC3E}">
        <p14:creationId xmlns:p14="http://schemas.microsoft.com/office/powerpoint/2010/main" val="1466487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Letters, words, and sentences are then representable: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B0C64B-867E-4288-A7FC-48DF7E146A40}"/>
              </a:ext>
            </a:extLst>
          </p:cNvPr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36F1F1-C870-4E7A-891A-332961840E42}"/>
              </a:ext>
            </a:extLst>
          </p:cNvPr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59E1F0-FFA4-405B-889A-128A6029FA36}"/>
              </a:ext>
            </a:extLst>
          </p:cNvPr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83FDB7-7128-477B-A2EB-F10BEE41A7E7}"/>
              </a:ext>
            </a:extLst>
          </p:cNvPr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668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Letters, words, and sentences are then representable:</a:t>
            </a:r>
          </a:p>
          <a:p>
            <a:pPr lvl="1"/>
            <a:r>
              <a:rPr lang="en-US" dirty="0"/>
              <a:t>HELLO THERE</a:t>
            </a:r>
          </a:p>
          <a:p>
            <a:pPr lvl="2"/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B0C64B-867E-4288-A7FC-48DF7E146A40}"/>
              </a:ext>
            </a:extLst>
          </p:cNvPr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36F1F1-C870-4E7A-891A-332961840E42}"/>
              </a:ext>
            </a:extLst>
          </p:cNvPr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59E1F0-FFA4-405B-889A-128A6029FA36}"/>
              </a:ext>
            </a:extLst>
          </p:cNvPr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83FDB7-7128-477B-A2EB-F10BEE41A7E7}"/>
              </a:ext>
            </a:extLst>
          </p:cNvPr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9365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</a:p>
          <a:p>
            <a:pPr lvl="1"/>
            <a:r>
              <a:rPr lang="en-US" sz="1800" dirty="0"/>
              <a:t>HELLO THERE</a:t>
            </a:r>
          </a:p>
          <a:p>
            <a:pPr lvl="2"/>
            <a:r>
              <a:rPr lang="en-US" sz="1600" dirty="0"/>
              <a:t>H = 00111b</a:t>
            </a:r>
          </a:p>
          <a:p>
            <a:pPr lvl="2"/>
            <a:r>
              <a:rPr lang="en-US" sz="1600" dirty="0"/>
              <a:t>E = 00100b</a:t>
            </a:r>
          </a:p>
          <a:p>
            <a:pPr lvl="2"/>
            <a:r>
              <a:rPr lang="en-US" sz="1600" dirty="0"/>
              <a:t>L = 01011b</a:t>
            </a:r>
          </a:p>
          <a:p>
            <a:pPr lvl="2"/>
            <a:r>
              <a:rPr lang="en-US" sz="1600" dirty="0"/>
              <a:t>O = 01110b</a:t>
            </a:r>
          </a:p>
          <a:p>
            <a:pPr lvl="2"/>
            <a:r>
              <a:rPr lang="en-US" sz="1600" dirty="0"/>
              <a:t>T = 10010b</a:t>
            </a:r>
          </a:p>
          <a:p>
            <a:pPr lvl="2"/>
            <a:r>
              <a:rPr lang="en-US" sz="1600" dirty="0"/>
              <a:t>R = 10001b</a:t>
            </a:r>
          </a:p>
          <a:p>
            <a:pPr lvl="2"/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B0C64B-867E-4288-A7FC-48DF7E146A40}"/>
              </a:ext>
            </a:extLst>
          </p:cNvPr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36F1F1-C870-4E7A-891A-332961840E42}"/>
              </a:ext>
            </a:extLst>
          </p:cNvPr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59E1F0-FFA4-405B-889A-128A6029FA36}"/>
              </a:ext>
            </a:extLst>
          </p:cNvPr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83FDB7-7128-477B-A2EB-F10BEE41A7E7}"/>
              </a:ext>
            </a:extLst>
          </p:cNvPr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4003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</a:p>
          <a:p>
            <a:pPr lvl="1"/>
            <a:r>
              <a:rPr lang="en-US" sz="1800" dirty="0"/>
              <a:t>HELLO THERE	Humans can write out the representation by hand:</a:t>
            </a:r>
          </a:p>
          <a:p>
            <a:pPr lvl="2"/>
            <a:r>
              <a:rPr lang="en-US" sz="1600" dirty="0"/>
              <a:t>H = 00111b</a:t>
            </a:r>
          </a:p>
          <a:p>
            <a:pPr lvl="2"/>
            <a:r>
              <a:rPr lang="en-US" sz="1600" dirty="0"/>
              <a:t>E = 00100b</a:t>
            </a:r>
          </a:p>
          <a:p>
            <a:pPr lvl="2"/>
            <a:r>
              <a:rPr lang="en-US" sz="1600" dirty="0"/>
              <a:t>L = 01011b</a:t>
            </a:r>
          </a:p>
          <a:p>
            <a:pPr lvl="2"/>
            <a:r>
              <a:rPr lang="en-US" sz="1600" dirty="0"/>
              <a:t>O = 01110b</a:t>
            </a:r>
          </a:p>
          <a:p>
            <a:pPr lvl="2"/>
            <a:r>
              <a:rPr lang="en-US" sz="1600" dirty="0"/>
              <a:t>T = 10010b</a:t>
            </a:r>
          </a:p>
          <a:p>
            <a:pPr lvl="2"/>
            <a:r>
              <a:rPr lang="en-US" sz="1600" dirty="0"/>
              <a:t>R = 10001b</a:t>
            </a:r>
          </a:p>
          <a:p>
            <a:pPr lvl="2"/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B0C64B-867E-4288-A7FC-48DF7E146A40}"/>
              </a:ext>
            </a:extLst>
          </p:cNvPr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36F1F1-C870-4E7A-891A-332961840E42}"/>
              </a:ext>
            </a:extLst>
          </p:cNvPr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59E1F0-FFA4-405B-889A-128A6029FA36}"/>
              </a:ext>
            </a:extLst>
          </p:cNvPr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83FDB7-7128-477B-A2EB-F10BEE41A7E7}"/>
              </a:ext>
            </a:extLst>
          </p:cNvPr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202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</a:p>
          <a:p>
            <a:pPr lvl="1"/>
            <a:r>
              <a:rPr lang="en-US" sz="1800" dirty="0"/>
              <a:t>HELLO THERE	Humans can write out the representation by hand:</a:t>
            </a:r>
          </a:p>
          <a:p>
            <a:pPr lvl="2"/>
            <a:r>
              <a:rPr lang="en-US" sz="1600" b="1" dirty="0"/>
              <a:t>H = 00111b</a:t>
            </a:r>
            <a:r>
              <a:rPr lang="en-US" sz="1600" dirty="0"/>
              <a:t>	</a:t>
            </a:r>
            <a:r>
              <a:rPr lang="en-US" sz="1600" b="1" dirty="0"/>
              <a:t>00111</a:t>
            </a:r>
          </a:p>
          <a:p>
            <a:pPr lvl="2"/>
            <a:r>
              <a:rPr lang="en-US" sz="1600" dirty="0"/>
              <a:t>E = 00100b</a:t>
            </a:r>
          </a:p>
          <a:p>
            <a:pPr lvl="2"/>
            <a:r>
              <a:rPr lang="en-US" sz="1600" dirty="0"/>
              <a:t>L = 01011b</a:t>
            </a:r>
          </a:p>
          <a:p>
            <a:pPr lvl="2"/>
            <a:r>
              <a:rPr lang="en-US" sz="1600" dirty="0"/>
              <a:t>O = 01110b</a:t>
            </a:r>
          </a:p>
          <a:p>
            <a:pPr lvl="2"/>
            <a:r>
              <a:rPr lang="en-US" sz="1600" dirty="0"/>
              <a:t>T = 10010b</a:t>
            </a:r>
          </a:p>
          <a:p>
            <a:pPr lvl="2"/>
            <a:r>
              <a:rPr lang="en-US" sz="1600" dirty="0"/>
              <a:t>R = 10001b</a:t>
            </a:r>
          </a:p>
          <a:p>
            <a:pPr lvl="2"/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B0C64B-867E-4288-A7FC-48DF7E146A40}"/>
              </a:ext>
            </a:extLst>
          </p:cNvPr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36F1F1-C870-4E7A-891A-332961840E42}"/>
              </a:ext>
            </a:extLst>
          </p:cNvPr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59E1F0-FFA4-405B-889A-128A6029FA36}"/>
              </a:ext>
            </a:extLst>
          </p:cNvPr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83FDB7-7128-477B-A2EB-F10BEE41A7E7}"/>
              </a:ext>
            </a:extLst>
          </p:cNvPr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3512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</a:p>
          <a:p>
            <a:pPr lvl="1"/>
            <a:r>
              <a:rPr lang="en-US" sz="1800" dirty="0"/>
              <a:t>HELLO THERE	Humans can write out the representation by hand:</a:t>
            </a:r>
          </a:p>
          <a:p>
            <a:pPr lvl="2"/>
            <a:r>
              <a:rPr lang="en-US" sz="1600" dirty="0"/>
              <a:t>H = 00111b	00111 </a:t>
            </a:r>
            <a:r>
              <a:rPr lang="en-US" sz="1600" b="1" dirty="0"/>
              <a:t>00100</a:t>
            </a:r>
          </a:p>
          <a:p>
            <a:pPr lvl="2"/>
            <a:r>
              <a:rPr lang="en-US" sz="1600" b="1" dirty="0"/>
              <a:t>E = 00100b</a:t>
            </a:r>
          </a:p>
          <a:p>
            <a:pPr lvl="2"/>
            <a:r>
              <a:rPr lang="en-US" sz="1600" dirty="0"/>
              <a:t>L = 01011b</a:t>
            </a:r>
          </a:p>
          <a:p>
            <a:pPr lvl="2"/>
            <a:r>
              <a:rPr lang="en-US" sz="1600" dirty="0"/>
              <a:t>O = 01110b</a:t>
            </a:r>
          </a:p>
          <a:p>
            <a:pPr lvl="2"/>
            <a:r>
              <a:rPr lang="en-US" sz="1600" dirty="0"/>
              <a:t>T = 10010b</a:t>
            </a:r>
          </a:p>
          <a:p>
            <a:pPr lvl="2"/>
            <a:r>
              <a:rPr lang="en-US" sz="1600" dirty="0"/>
              <a:t>R = 10001b</a:t>
            </a:r>
          </a:p>
          <a:p>
            <a:pPr lvl="2"/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B0C64B-867E-4288-A7FC-48DF7E146A40}"/>
              </a:ext>
            </a:extLst>
          </p:cNvPr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36F1F1-C870-4E7A-891A-332961840E42}"/>
              </a:ext>
            </a:extLst>
          </p:cNvPr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59E1F0-FFA4-405B-889A-128A6029FA36}"/>
              </a:ext>
            </a:extLst>
          </p:cNvPr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83FDB7-7128-477B-A2EB-F10BEE41A7E7}"/>
              </a:ext>
            </a:extLst>
          </p:cNvPr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9803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</a:p>
          <a:p>
            <a:pPr lvl="1"/>
            <a:r>
              <a:rPr lang="en-US" sz="1800" dirty="0"/>
              <a:t>HELLO THERE	Humans can write out the representation by hand:</a:t>
            </a:r>
          </a:p>
          <a:p>
            <a:pPr lvl="2"/>
            <a:r>
              <a:rPr lang="en-US" sz="1600" dirty="0"/>
              <a:t>H = 00111b	00111 00100 </a:t>
            </a:r>
            <a:r>
              <a:rPr lang="en-US" sz="1600" b="1" dirty="0"/>
              <a:t>01011</a:t>
            </a:r>
          </a:p>
          <a:p>
            <a:pPr lvl="2"/>
            <a:r>
              <a:rPr lang="en-US" sz="1600" dirty="0"/>
              <a:t>E = 00100b</a:t>
            </a:r>
          </a:p>
          <a:p>
            <a:pPr lvl="2"/>
            <a:r>
              <a:rPr lang="en-US" sz="1600" b="1" dirty="0"/>
              <a:t>L = 01011b</a:t>
            </a:r>
          </a:p>
          <a:p>
            <a:pPr lvl="2"/>
            <a:r>
              <a:rPr lang="en-US" sz="1600" dirty="0"/>
              <a:t>O = 01110b</a:t>
            </a:r>
          </a:p>
          <a:p>
            <a:pPr lvl="2"/>
            <a:r>
              <a:rPr lang="en-US" sz="1600" dirty="0"/>
              <a:t>T = 10010b</a:t>
            </a:r>
          </a:p>
          <a:p>
            <a:pPr lvl="2"/>
            <a:r>
              <a:rPr lang="en-US" sz="1600" dirty="0"/>
              <a:t>R = 10001b</a:t>
            </a:r>
          </a:p>
          <a:p>
            <a:pPr lvl="2"/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B0C64B-867E-4288-A7FC-48DF7E146A40}"/>
              </a:ext>
            </a:extLst>
          </p:cNvPr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36F1F1-C870-4E7A-891A-332961840E42}"/>
              </a:ext>
            </a:extLst>
          </p:cNvPr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59E1F0-FFA4-405B-889A-128A6029FA36}"/>
              </a:ext>
            </a:extLst>
          </p:cNvPr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83FDB7-7128-477B-A2EB-F10BEE41A7E7}"/>
              </a:ext>
            </a:extLst>
          </p:cNvPr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1337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</a:p>
          <a:p>
            <a:pPr lvl="1"/>
            <a:r>
              <a:rPr lang="en-US" sz="1800" dirty="0"/>
              <a:t>HELLO THERE	Humans can write out the representation by hand:</a:t>
            </a:r>
          </a:p>
          <a:p>
            <a:pPr lvl="2"/>
            <a:r>
              <a:rPr lang="en-US" sz="1600" dirty="0"/>
              <a:t>H = 00111b	00111 00100 01011 </a:t>
            </a:r>
            <a:r>
              <a:rPr lang="en-US" sz="1600" b="1" dirty="0"/>
              <a:t>01011</a:t>
            </a:r>
          </a:p>
          <a:p>
            <a:pPr lvl="2"/>
            <a:r>
              <a:rPr lang="en-US" sz="1600" dirty="0"/>
              <a:t>E = 00100b</a:t>
            </a:r>
          </a:p>
          <a:p>
            <a:pPr lvl="2"/>
            <a:r>
              <a:rPr lang="en-US" sz="1600" b="1" dirty="0"/>
              <a:t>L = 01011b</a:t>
            </a:r>
          </a:p>
          <a:p>
            <a:pPr lvl="2"/>
            <a:r>
              <a:rPr lang="en-US" sz="1600" dirty="0"/>
              <a:t>O = 01110b</a:t>
            </a:r>
          </a:p>
          <a:p>
            <a:pPr lvl="2"/>
            <a:r>
              <a:rPr lang="en-US" sz="1600" dirty="0"/>
              <a:t>T = 10010b</a:t>
            </a:r>
          </a:p>
          <a:p>
            <a:pPr lvl="2"/>
            <a:r>
              <a:rPr lang="en-US" sz="1600" dirty="0"/>
              <a:t>R = 10001b</a:t>
            </a:r>
          </a:p>
          <a:p>
            <a:pPr lvl="2"/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B0C64B-867E-4288-A7FC-48DF7E146A40}"/>
              </a:ext>
            </a:extLst>
          </p:cNvPr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36F1F1-C870-4E7A-891A-332961840E42}"/>
              </a:ext>
            </a:extLst>
          </p:cNvPr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59E1F0-FFA4-405B-889A-128A6029FA36}"/>
              </a:ext>
            </a:extLst>
          </p:cNvPr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83FDB7-7128-477B-A2EB-F10BEE41A7E7}"/>
              </a:ext>
            </a:extLst>
          </p:cNvPr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8812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</a:p>
          <a:p>
            <a:pPr lvl="1"/>
            <a:r>
              <a:rPr lang="en-US" sz="1800" dirty="0"/>
              <a:t>HELLO THERE	Humans can write out the representation by hand:</a:t>
            </a:r>
          </a:p>
          <a:p>
            <a:pPr lvl="2"/>
            <a:r>
              <a:rPr lang="en-US" sz="1600" dirty="0"/>
              <a:t>H = 00111b	00111 00100 01011 01011 </a:t>
            </a:r>
            <a:r>
              <a:rPr lang="en-US" sz="1600" b="1" dirty="0"/>
              <a:t>01110</a:t>
            </a:r>
          </a:p>
          <a:p>
            <a:pPr lvl="2"/>
            <a:r>
              <a:rPr lang="en-US" sz="1600" dirty="0"/>
              <a:t>E = 00100b</a:t>
            </a:r>
          </a:p>
          <a:p>
            <a:pPr lvl="2"/>
            <a:r>
              <a:rPr lang="en-US" sz="1600" dirty="0"/>
              <a:t>L = 01011b</a:t>
            </a:r>
          </a:p>
          <a:p>
            <a:pPr lvl="2"/>
            <a:r>
              <a:rPr lang="en-US" sz="1600" b="1" dirty="0"/>
              <a:t>O = 01110b</a:t>
            </a:r>
          </a:p>
          <a:p>
            <a:pPr lvl="2"/>
            <a:r>
              <a:rPr lang="en-US" sz="1600" dirty="0"/>
              <a:t>T = 10010b</a:t>
            </a:r>
          </a:p>
          <a:p>
            <a:pPr lvl="2"/>
            <a:r>
              <a:rPr lang="en-US" sz="1600" dirty="0"/>
              <a:t>R = 10001b</a:t>
            </a:r>
          </a:p>
          <a:p>
            <a:pPr lvl="2"/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B0C64B-867E-4288-A7FC-48DF7E146A40}"/>
              </a:ext>
            </a:extLst>
          </p:cNvPr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36F1F1-C870-4E7A-891A-332961840E42}"/>
              </a:ext>
            </a:extLst>
          </p:cNvPr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59E1F0-FFA4-405B-889A-128A6029FA36}"/>
              </a:ext>
            </a:extLst>
          </p:cNvPr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83FDB7-7128-477B-A2EB-F10BEE41A7E7}"/>
              </a:ext>
            </a:extLst>
          </p:cNvPr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7187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</a:p>
          <a:p>
            <a:pPr lvl="1"/>
            <a:r>
              <a:rPr lang="en-US" sz="1800" dirty="0"/>
              <a:t>HELLO THERE	Humans can write out the representation by hand:</a:t>
            </a:r>
          </a:p>
          <a:p>
            <a:pPr lvl="2"/>
            <a:r>
              <a:rPr lang="en-US" sz="1600" dirty="0"/>
              <a:t>H = 00111b	00111 00100 01011 01011 01110 </a:t>
            </a:r>
            <a:r>
              <a:rPr lang="en-US" sz="1600" b="1" dirty="0"/>
              <a:t>10010</a:t>
            </a:r>
          </a:p>
          <a:p>
            <a:pPr lvl="2"/>
            <a:r>
              <a:rPr lang="en-US" sz="1600" dirty="0"/>
              <a:t>E = 00100b</a:t>
            </a:r>
          </a:p>
          <a:p>
            <a:pPr lvl="2"/>
            <a:r>
              <a:rPr lang="en-US" sz="1600" dirty="0"/>
              <a:t>L = 01011b</a:t>
            </a:r>
          </a:p>
          <a:p>
            <a:pPr lvl="2"/>
            <a:r>
              <a:rPr lang="en-US" sz="1600" dirty="0"/>
              <a:t>O = 01110b</a:t>
            </a:r>
          </a:p>
          <a:p>
            <a:pPr lvl="2"/>
            <a:r>
              <a:rPr lang="en-US" sz="1600" b="1" dirty="0"/>
              <a:t>T = 10010b</a:t>
            </a:r>
          </a:p>
          <a:p>
            <a:pPr lvl="2"/>
            <a:r>
              <a:rPr lang="en-US" sz="1600" dirty="0"/>
              <a:t>R = 10001b</a:t>
            </a:r>
          </a:p>
          <a:p>
            <a:pPr lvl="2"/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B0C64B-867E-4288-A7FC-48DF7E146A40}"/>
              </a:ext>
            </a:extLst>
          </p:cNvPr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36F1F1-C870-4E7A-891A-332961840E42}"/>
              </a:ext>
            </a:extLst>
          </p:cNvPr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59E1F0-FFA4-405B-889A-128A6029FA36}"/>
              </a:ext>
            </a:extLst>
          </p:cNvPr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83FDB7-7128-477B-A2EB-F10BEE41A7E7}"/>
              </a:ext>
            </a:extLst>
          </p:cNvPr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8382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Question: How do computers store text?</a:t>
            </a:r>
          </a:p>
        </p:txBody>
      </p:sp>
    </p:spTree>
    <p:extLst>
      <p:ext uri="{BB962C8B-B14F-4D97-AF65-F5344CB8AC3E}">
        <p14:creationId xmlns:p14="http://schemas.microsoft.com/office/powerpoint/2010/main" val="4155410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</a:p>
          <a:p>
            <a:pPr lvl="1"/>
            <a:r>
              <a:rPr lang="en-US" sz="1800" dirty="0"/>
              <a:t>HELLO THERE	Humans can write out the representation by hand:</a:t>
            </a:r>
          </a:p>
          <a:p>
            <a:pPr lvl="2"/>
            <a:r>
              <a:rPr lang="en-US" sz="1600" b="1" dirty="0"/>
              <a:t>H = 00111b</a:t>
            </a:r>
            <a:r>
              <a:rPr lang="en-US" sz="1600" dirty="0"/>
              <a:t>	00111 00100 01011 01011 01110 10010 </a:t>
            </a:r>
            <a:r>
              <a:rPr lang="en-US" sz="1600" b="1" dirty="0"/>
              <a:t>00111</a:t>
            </a:r>
          </a:p>
          <a:p>
            <a:pPr lvl="2"/>
            <a:r>
              <a:rPr lang="en-US" sz="1600" dirty="0"/>
              <a:t>E = 00100b</a:t>
            </a:r>
          </a:p>
          <a:p>
            <a:pPr lvl="2"/>
            <a:r>
              <a:rPr lang="en-US" sz="1600" dirty="0"/>
              <a:t>L = 01011b</a:t>
            </a:r>
          </a:p>
          <a:p>
            <a:pPr lvl="2"/>
            <a:r>
              <a:rPr lang="en-US" sz="1600" dirty="0"/>
              <a:t>O = 01110b</a:t>
            </a:r>
          </a:p>
          <a:p>
            <a:pPr lvl="2"/>
            <a:r>
              <a:rPr lang="en-US" sz="1600" dirty="0"/>
              <a:t>T = 10010b</a:t>
            </a:r>
          </a:p>
          <a:p>
            <a:pPr lvl="2"/>
            <a:r>
              <a:rPr lang="en-US" sz="1600" dirty="0"/>
              <a:t>R = 10001b</a:t>
            </a:r>
          </a:p>
          <a:p>
            <a:pPr lvl="2"/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B0C64B-867E-4288-A7FC-48DF7E146A40}"/>
              </a:ext>
            </a:extLst>
          </p:cNvPr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36F1F1-C870-4E7A-891A-332961840E42}"/>
              </a:ext>
            </a:extLst>
          </p:cNvPr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59E1F0-FFA4-405B-889A-128A6029FA36}"/>
              </a:ext>
            </a:extLst>
          </p:cNvPr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83FDB7-7128-477B-A2EB-F10BEE41A7E7}"/>
              </a:ext>
            </a:extLst>
          </p:cNvPr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1134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</a:p>
          <a:p>
            <a:pPr lvl="1"/>
            <a:r>
              <a:rPr lang="en-US" sz="1800" dirty="0"/>
              <a:t>HELLO THERE	Humans can write out the representation by hand:</a:t>
            </a:r>
          </a:p>
          <a:p>
            <a:pPr lvl="2"/>
            <a:r>
              <a:rPr lang="en-US" sz="1600" dirty="0"/>
              <a:t>H = 00111b	00111 00100 01011 01011 01110 10010 00111 </a:t>
            </a:r>
            <a:r>
              <a:rPr lang="en-US" sz="1600" b="1" dirty="0"/>
              <a:t>00100</a:t>
            </a:r>
          </a:p>
          <a:p>
            <a:pPr lvl="2"/>
            <a:r>
              <a:rPr lang="en-US" sz="1600" b="1" dirty="0"/>
              <a:t>E = 00100b</a:t>
            </a:r>
          </a:p>
          <a:p>
            <a:pPr lvl="2"/>
            <a:r>
              <a:rPr lang="en-US" sz="1600" dirty="0"/>
              <a:t>L = 01011b</a:t>
            </a:r>
          </a:p>
          <a:p>
            <a:pPr lvl="2"/>
            <a:r>
              <a:rPr lang="en-US" sz="1600" dirty="0"/>
              <a:t>O = 01110b</a:t>
            </a:r>
          </a:p>
          <a:p>
            <a:pPr lvl="2"/>
            <a:r>
              <a:rPr lang="en-US" sz="1600" dirty="0"/>
              <a:t>T = 10010b</a:t>
            </a:r>
          </a:p>
          <a:p>
            <a:pPr lvl="2"/>
            <a:r>
              <a:rPr lang="en-US" sz="1600" dirty="0"/>
              <a:t>R = 10001b</a:t>
            </a:r>
          </a:p>
          <a:p>
            <a:pPr lvl="2"/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B0C64B-867E-4288-A7FC-48DF7E146A40}"/>
              </a:ext>
            </a:extLst>
          </p:cNvPr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36F1F1-C870-4E7A-891A-332961840E42}"/>
              </a:ext>
            </a:extLst>
          </p:cNvPr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59E1F0-FFA4-405B-889A-128A6029FA36}"/>
              </a:ext>
            </a:extLst>
          </p:cNvPr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83FDB7-7128-477B-A2EB-F10BEE41A7E7}"/>
              </a:ext>
            </a:extLst>
          </p:cNvPr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1207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</a:p>
          <a:p>
            <a:pPr lvl="1"/>
            <a:r>
              <a:rPr lang="en-US" sz="1800" dirty="0"/>
              <a:t>HELLO THERE	Humans can write out the representation by hand:</a:t>
            </a:r>
          </a:p>
          <a:p>
            <a:pPr lvl="2"/>
            <a:r>
              <a:rPr lang="en-US" sz="1600" dirty="0"/>
              <a:t>H = 00111b	00111 00100 01011 01011 01110 10010 00111 00100 </a:t>
            </a:r>
            <a:r>
              <a:rPr lang="en-US" sz="1600" b="1" dirty="0"/>
              <a:t>10001</a:t>
            </a:r>
          </a:p>
          <a:p>
            <a:pPr lvl="2"/>
            <a:r>
              <a:rPr lang="en-US" sz="1600" dirty="0"/>
              <a:t>E = 00100b</a:t>
            </a:r>
          </a:p>
          <a:p>
            <a:pPr lvl="2"/>
            <a:r>
              <a:rPr lang="en-US" sz="1600" dirty="0"/>
              <a:t>L = 01011b</a:t>
            </a:r>
          </a:p>
          <a:p>
            <a:pPr lvl="2"/>
            <a:r>
              <a:rPr lang="en-US" sz="1600" dirty="0"/>
              <a:t>O = 01110b</a:t>
            </a:r>
          </a:p>
          <a:p>
            <a:pPr lvl="2"/>
            <a:r>
              <a:rPr lang="en-US" sz="1600" dirty="0"/>
              <a:t>T = 10010b</a:t>
            </a:r>
          </a:p>
          <a:p>
            <a:pPr lvl="2"/>
            <a:r>
              <a:rPr lang="en-US" sz="1600" b="1" dirty="0"/>
              <a:t>R = 10001b</a:t>
            </a:r>
          </a:p>
          <a:p>
            <a:pPr lvl="2"/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B0C64B-867E-4288-A7FC-48DF7E146A40}"/>
              </a:ext>
            </a:extLst>
          </p:cNvPr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36F1F1-C870-4E7A-891A-332961840E42}"/>
              </a:ext>
            </a:extLst>
          </p:cNvPr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59E1F0-FFA4-405B-889A-128A6029FA36}"/>
              </a:ext>
            </a:extLst>
          </p:cNvPr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83FDB7-7128-477B-A2EB-F10BEE41A7E7}"/>
              </a:ext>
            </a:extLst>
          </p:cNvPr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9584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</a:p>
          <a:p>
            <a:pPr lvl="1"/>
            <a:r>
              <a:rPr lang="en-US" sz="1800" dirty="0"/>
              <a:t>HELLO THERE	Humans can write out the representation by hand:</a:t>
            </a:r>
          </a:p>
          <a:p>
            <a:pPr lvl="2"/>
            <a:r>
              <a:rPr lang="en-US" sz="1600" dirty="0"/>
              <a:t>H = 00111b	00111 00100 01011 01011 01110 10010 00111 00100 10001 </a:t>
            </a:r>
            <a:r>
              <a:rPr lang="en-US" sz="1600" b="1" dirty="0"/>
              <a:t>00100</a:t>
            </a:r>
          </a:p>
          <a:p>
            <a:pPr lvl="2"/>
            <a:r>
              <a:rPr lang="en-US" sz="1600" b="1" dirty="0"/>
              <a:t>E = 00100b</a:t>
            </a:r>
          </a:p>
          <a:p>
            <a:pPr lvl="2"/>
            <a:r>
              <a:rPr lang="en-US" sz="1600" dirty="0"/>
              <a:t>L = 01011b</a:t>
            </a:r>
          </a:p>
          <a:p>
            <a:pPr lvl="2"/>
            <a:r>
              <a:rPr lang="en-US" sz="1600" dirty="0"/>
              <a:t>O = 01110b</a:t>
            </a:r>
          </a:p>
          <a:p>
            <a:pPr lvl="2"/>
            <a:r>
              <a:rPr lang="en-US" sz="1600" dirty="0"/>
              <a:t>T = 10010b</a:t>
            </a:r>
          </a:p>
          <a:p>
            <a:pPr lvl="2"/>
            <a:r>
              <a:rPr lang="en-US" sz="1600" dirty="0"/>
              <a:t>R = 10001b</a:t>
            </a:r>
          </a:p>
          <a:p>
            <a:pPr lvl="2"/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B0C64B-867E-4288-A7FC-48DF7E146A40}"/>
              </a:ext>
            </a:extLst>
          </p:cNvPr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36F1F1-C870-4E7A-891A-332961840E42}"/>
              </a:ext>
            </a:extLst>
          </p:cNvPr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59E1F0-FFA4-405B-889A-128A6029FA36}"/>
              </a:ext>
            </a:extLst>
          </p:cNvPr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83FDB7-7128-477B-A2EB-F10BEE41A7E7}"/>
              </a:ext>
            </a:extLst>
          </p:cNvPr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79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</a:p>
          <a:p>
            <a:pPr lvl="1"/>
            <a:r>
              <a:rPr lang="en-US" sz="1800" dirty="0"/>
              <a:t>HELLO THERE	Humans can write out the representation by hand:</a:t>
            </a:r>
          </a:p>
          <a:p>
            <a:pPr lvl="2"/>
            <a:r>
              <a:rPr lang="en-US" sz="1600" dirty="0"/>
              <a:t>H = 00111b	HELLO THERE = 00111001000101101011011101001000111001001000100100</a:t>
            </a:r>
          </a:p>
          <a:p>
            <a:pPr lvl="2"/>
            <a:r>
              <a:rPr lang="en-US" sz="1600" b="1" dirty="0"/>
              <a:t>E = 00100b</a:t>
            </a:r>
          </a:p>
          <a:p>
            <a:pPr lvl="2"/>
            <a:r>
              <a:rPr lang="en-US" sz="1600" dirty="0"/>
              <a:t>L = 01011b</a:t>
            </a:r>
          </a:p>
          <a:p>
            <a:pPr lvl="2"/>
            <a:r>
              <a:rPr lang="en-US" sz="1600" dirty="0"/>
              <a:t>O = 01110b</a:t>
            </a:r>
          </a:p>
          <a:p>
            <a:pPr lvl="2"/>
            <a:r>
              <a:rPr lang="en-US" sz="1600" dirty="0"/>
              <a:t>T = 10010b</a:t>
            </a:r>
          </a:p>
          <a:p>
            <a:pPr lvl="2"/>
            <a:r>
              <a:rPr lang="en-US" sz="1600" dirty="0"/>
              <a:t>R = 10001b</a:t>
            </a:r>
          </a:p>
          <a:p>
            <a:pPr lvl="2"/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B0C64B-867E-4288-A7FC-48DF7E146A40}"/>
              </a:ext>
            </a:extLst>
          </p:cNvPr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36F1F1-C870-4E7A-891A-332961840E42}"/>
              </a:ext>
            </a:extLst>
          </p:cNvPr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59E1F0-FFA4-405B-889A-128A6029FA36}"/>
              </a:ext>
            </a:extLst>
          </p:cNvPr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83FDB7-7128-477B-A2EB-F10BEE41A7E7}"/>
              </a:ext>
            </a:extLst>
          </p:cNvPr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164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</a:p>
          <a:p>
            <a:pPr lvl="1"/>
            <a:r>
              <a:rPr lang="en-US" sz="1800" dirty="0"/>
              <a:t>HELLO THERE	Computers shift and OR letters into place: </a:t>
            </a:r>
          </a:p>
          <a:p>
            <a:pPr lvl="2"/>
            <a:r>
              <a:rPr lang="en-US" sz="1600" dirty="0"/>
              <a:t>H = 00111b	</a:t>
            </a:r>
          </a:p>
          <a:p>
            <a:pPr lvl="2"/>
            <a:r>
              <a:rPr lang="en-US" sz="1600" dirty="0"/>
              <a:t>E = 00100b</a:t>
            </a:r>
          </a:p>
          <a:p>
            <a:pPr lvl="2"/>
            <a:r>
              <a:rPr lang="en-US" sz="1600" dirty="0"/>
              <a:t>L = 01011b</a:t>
            </a:r>
          </a:p>
          <a:p>
            <a:pPr lvl="2"/>
            <a:r>
              <a:rPr lang="en-US" sz="1600" dirty="0"/>
              <a:t>O = 01110b</a:t>
            </a:r>
          </a:p>
          <a:p>
            <a:pPr lvl="2"/>
            <a:r>
              <a:rPr lang="en-US" sz="1600" dirty="0"/>
              <a:t>T = 10010b</a:t>
            </a:r>
          </a:p>
          <a:p>
            <a:pPr lvl="2"/>
            <a:r>
              <a:rPr lang="en-US" sz="1600" dirty="0"/>
              <a:t>R = 10001b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B0C64B-867E-4288-A7FC-48DF7E146A40}"/>
              </a:ext>
            </a:extLst>
          </p:cNvPr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36F1F1-C870-4E7A-891A-332961840E42}"/>
              </a:ext>
            </a:extLst>
          </p:cNvPr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59E1F0-FFA4-405B-889A-128A6029FA36}"/>
              </a:ext>
            </a:extLst>
          </p:cNvPr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83FDB7-7128-477B-A2EB-F10BEE41A7E7}"/>
              </a:ext>
            </a:extLst>
          </p:cNvPr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2310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</a:p>
          <a:p>
            <a:pPr lvl="1"/>
            <a:r>
              <a:rPr lang="en-US" sz="1800" dirty="0"/>
              <a:t>HELLO THERE	Computers shift and OR letters into place: </a:t>
            </a:r>
          </a:p>
          <a:p>
            <a:pPr lvl="2"/>
            <a:r>
              <a:rPr lang="en-US" sz="1600" dirty="0"/>
              <a:t>H = 00111b	H</a:t>
            </a:r>
          </a:p>
          <a:p>
            <a:pPr lvl="2"/>
            <a:r>
              <a:rPr lang="en-US" sz="1600" dirty="0"/>
              <a:t>E = 00100b</a:t>
            </a:r>
          </a:p>
          <a:p>
            <a:pPr lvl="2"/>
            <a:r>
              <a:rPr lang="en-US" sz="1600" dirty="0"/>
              <a:t>L = 01011b</a:t>
            </a:r>
          </a:p>
          <a:p>
            <a:pPr lvl="2"/>
            <a:r>
              <a:rPr lang="en-US" sz="1600" dirty="0"/>
              <a:t>O = 01110b</a:t>
            </a:r>
          </a:p>
          <a:p>
            <a:pPr lvl="2"/>
            <a:r>
              <a:rPr lang="en-US" sz="1600" dirty="0"/>
              <a:t>T = 10010b</a:t>
            </a:r>
          </a:p>
          <a:p>
            <a:pPr lvl="2"/>
            <a:r>
              <a:rPr lang="en-US" sz="1600" dirty="0"/>
              <a:t>R = 10001b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B0C64B-867E-4288-A7FC-48DF7E146A40}"/>
              </a:ext>
            </a:extLst>
          </p:cNvPr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36F1F1-C870-4E7A-891A-332961840E42}"/>
              </a:ext>
            </a:extLst>
          </p:cNvPr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59E1F0-FFA4-405B-889A-128A6029FA36}"/>
              </a:ext>
            </a:extLst>
          </p:cNvPr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83FDB7-7128-477B-A2EB-F10BEE41A7E7}"/>
              </a:ext>
            </a:extLst>
          </p:cNvPr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8175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</a:p>
          <a:p>
            <a:pPr lvl="1"/>
            <a:r>
              <a:rPr lang="en-US" sz="1800" dirty="0"/>
              <a:t>HELLO THERE	Computers shift and OR letters into place: </a:t>
            </a:r>
          </a:p>
          <a:p>
            <a:pPr lvl="2"/>
            <a:r>
              <a:rPr lang="en-US" sz="1600" dirty="0"/>
              <a:t>H = 00111b	H&lt;&lt;5</a:t>
            </a:r>
          </a:p>
          <a:p>
            <a:pPr lvl="2"/>
            <a:r>
              <a:rPr lang="en-US" sz="1600" dirty="0"/>
              <a:t>E = 00100b</a:t>
            </a:r>
          </a:p>
          <a:p>
            <a:pPr lvl="2"/>
            <a:r>
              <a:rPr lang="en-US" sz="1600" dirty="0"/>
              <a:t>L = 01011b</a:t>
            </a:r>
          </a:p>
          <a:p>
            <a:pPr lvl="2"/>
            <a:r>
              <a:rPr lang="en-US" sz="1600" dirty="0"/>
              <a:t>O = 01110b</a:t>
            </a:r>
          </a:p>
          <a:p>
            <a:pPr lvl="2"/>
            <a:r>
              <a:rPr lang="en-US" sz="1600" dirty="0"/>
              <a:t>T = 10010b</a:t>
            </a:r>
          </a:p>
          <a:p>
            <a:pPr lvl="2"/>
            <a:r>
              <a:rPr lang="en-US" sz="1600" dirty="0"/>
              <a:t>R = 10001b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B0C64B-867E-4288-A7FC-48DF7E146A40}"/>
              </a:ext>
            </a:extLst>
          </p:cNvPr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36F1F1-C870-4E7A-891A-332961840E42}"/>
              </a:ext>
            </a:extLst>
          </p:cNvPr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59E1F0-FFA4-405B-889A-128A6029FA36}"/>
              </a:ext>
            </a:extLst>
          </p:cNvPr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83FDB7-7128-477B-A2EB-F10BEE41A7E7}"/>
              </a:ext>
            </a:extLst>
          </p:cNvPr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62581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</a:p>
          <a:p>
            <a:pPr lvl="1"/>
            <a:r>
              <a:rPr lang="en-US" sz="1800" dirty="0"/>
              <a:t>HELLO THERE	Computers shift and OR letters into place: </a:t>
            </a:r>
          </a:p>
          <a:p>
            <a:pPr lvl="2"/>
            <a:r>
              <a:rPr lang="en-US" sz="1600" dirty="0"/>
              <a:t>H = 00111b	(H&lt;&lt;5)|E</a:t>
            </a:r>
          </a:p>
          <a:p>
            <a:pPr lvl="2"/>
            <a:r>
              <a:rPr lang="en-US" sz="1600" dirty="0"/>
              <a:t>E = 00100b</a:t>
            </a:r>
          </a:p>
          <a:p>
            <a:pPr lvl="2"/>
            <a:r>
              <a:rPr lang="en-US" sz="1600" dirty="0"/>
              <a:t>L = 01011b</a:t>
            </a:r>
          </a:p>
          <a:p>
            <a:pPr lvl="2"/>
            <a:r>
              <a:rPr lang="en-US" sz="1600" dirty="0"/>
              <a:t>O = 01110b</a:t>
            </a:r>
          </a:p>
          <a:p>
            <a:pPr lvl="2"/>
            <a:r>
              <a:rPr lang="en-US" sz="1600" dirty="0"/>
              <a:t>T = 10010b</a:t>
            </a:r>
          </a:p>
          <a:p>
            <a:pPr lvl="2"/>
            <a:r>
              <a:rPr lang="en-US" sz="1600" dirty="0"/>
              <a:t>R = 10001b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B0C64B-867E-4288-A7FC-48DF7E146A40}"/>
              </a:ext>
            </a:extLst>
          </p:cNvPr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36F1F1-C870-4E7A-891A-332961840E42}"/>
              </a:ext>
            </a:extLst>
          </p:cNvPr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59E1F0-FFA4-405B-889A-128A6029FA36}"/>
              </a:ext>
            </a:extLst>
          </p:cNvPr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83FDB7-7128-477B-A2EB-F10BEE41A7E7}"/>
              </a:ext>
            </a:extLst>
          </p:cNvPr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0605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</a:p>
          <a:p>
            <a:pPr lvl="1"/>
            <a:r>
              <a:rPr lang="en-US" sz="1800" dirty="0"/>
              <a:t>HELLO THERE	Computers shift and OR letters into place: </a:t>
            </a:r>
          </a:p>
          <a:p>
            <a:pPr lvl="2"/>
            <a:r>
              <a:rPr lang="en-US" sz="1600" dirty="0"/>
              <a:t>H = 00111b	((H&lt;&lt;5)|E)&lt;&lt;5</a:t>
            </a:r>
          </a:p>
          <a:p>
            <a:pPr lvl="2"/>
            <a:r>
              <a:rPr lang="en-US" sz="1600" dirty="0"/>
              <a:t>E = 00100b</a:t>
            </a:r>
          </a:p>
          <a:p>
            <a:pPr lvl="2"/>
            <a:r>
              <a:rPr lang="en-US" sz="1600" dirty="0"/>
              <a:t>L = 01011b</a:t>
            </a:r>
          </a:p>
          <a:p>
            <a:pPr lvl="2"/>
            <a:r>
              <a:rPr lang="en-US" sz="1600" dirty="0"/>
              <a:t>O = 01110b</a:t>
            </a:r>
          </a:p>
          <a:p>
            <a:pPr lvl="2"/>
            <a:r>
              <a:rPr lang="en-US" sz="1600" dirty="0"/>
              <a:t>T = 10010b</a:t>
            </a:r>
          </a:p>
          <a:p>
            <a:pPr lvl="2"/>
            <a:r>
              <a:rPr lang="en-US" sz="1600" dirty="0"/>
              <a:t>R = 10001b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B0C64B-867E-4288-A7FC-48DF7E146A40}"/>
              </a:ext>
            </a:extLst>
          </p:cNvPr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36F1F1-C870-4E7A-891A-332961840E42}"/>
              </a:ext>
            </a:extLst>
          </p:cNvPr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59E1F0-FFA4-405B-889A-128A6029FA36}"/>
              </a:ext>
            </a:extLst>
          </p:cNvPr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83FDB7-7128-477B-A2EB-F10BEE41A7E7}"/>
              </a:ext>
            </a:extLst>
          </p:cNvPr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9991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Question: How do computers store text?</a:t>
            </a:r>
          </a:p>
          <a:p>
            <a:r>
              <a:rPr lang="en-US" dirty="0"/>
              <a:t>Answer: Binary!</a:t>
            </a:r>
          </a:p>
        </p:txBody>
      </p:sp>
    </p:spTree>
    <p:extLst>
      <p:ext uri="{BB962C8B-B14F-4D97-AF65-F5344CB8AC3E}">
        <p14:creationId xmlns:p14="http://schemas.microsoft.com/office/powerpoint/2010/main" val="26334398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</a:p>
          <a:p>
            <a:pPr lvl="1"/>
            <a:r>
              <a:rPr lang="en-US" sz="1800" dirty="0"/>
              <a:t>HELLO THERE	Computers shift and OR letters into place: </a:t>
            </a:r>
          </a:p>
          <a:p>
            <a:pPr lvl="2"/>
            <a:r>
              <a:rPr lang="en-US" sz="1600" dirty="0"/>
              <a:t>H = 00111b	(((H&lt;&lt;5)|E)&lt;&lt;5)|L</a:t>
            </a:r>
          </a:p>
          <a:p>
            <a:pPr lvl="2"/>
            <a:r>
              <a:rPr lang="en-US" sz="1600" dirty="0"/>
              <a:t>E = 00100b</a:t>
            </a:r>
          </a:p>
          <a:p>
            <a:pPr lvl="2"/>
            <a:r>
              <a:rPr lang="en-US" sz="1600" dirty="0"/>
              <a:t>L = 01011b</a:t>
            </a:r>
          </a:p>
          <a:p>
            <a:pPr lvl="2"/>
            <a:r>
              <a:rPr lang="en-US" sz="1600" dirty="0"/>
              <a:t>O = 01110b</a:t>
            </a:r>
          </a:p>
          <a:p>
            <a:pPr lvl="2"/>
            <a:r>
              <a:rPr lang="en-US" sz="1600" dirty="0"/>
              <a:t>T = 10010b</a:t>
            </a:r>
          </a:p>
          <a:p>
            <a:pPr lvl="2"/>
            <a:r>
              <a:rPr lang="en-US" sz="1600" dirty="0"/>
              <a:t>R = 10001b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B0C64B-867E-4288-A7FC-48DF7E146A40}"/>
              </a:ext>
            </a:extLst>
          </p:cNvPr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36F1F1-C870-4E7A-891A-332961840E42}"/>
              </a:ext>
            </a:extLst>
          </p:cNvPr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59E1F0-FFA4-405B-889A-128A6029FA36}"/>
              </a:ext>
            </a:extLst>
          </p:cNvPr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83FDB7-7128-477B-A2EB-F10BEE41A7E7}"/>
              </a:ext>
            </a:extLst>
          </p:cNvPr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59455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</a:p>
          <a:p>
            <a:pPr lvl="1"/>
            <a:r>
              <a:rPr lang="en-US" sz="1800" dirty="0"/>
              <a:t>HELLO THERE	Computers shift and OR letters into place: </a:t>
            </a:r>
          </a:p>
          <a:p>
            <a:pPr lvl="2"/>
            <a:r>
              <a:rPr lang="en-US" sz="1600" dirty="0"/>
              <a:t>H = 00111b	((((H&lt;&lt;5)|E)&lt;&lt;5)|L)&lt;&lt;5</a:t>
            </a:r>
          </a:p>
          <a:p>
            <a:pPr lvl="2"/>
            <a:r>
              <a:rPr lang="en-US" sz="1600" dirty="0"/>
              <a:t>E = 00100b</a:t>
            </a:r>
          </a:p>
          <a:p>
            <a:pPr lvl="2"/>
            <a:r>
              <a:rPr lang="en-US" sz="1600" dirty="0"/>
              <a:t>L = 01011b</a:t>
            </a:r>
          </a:p>
          <a:p>
            <a:pPr lvl="2"/>
            <a:r>
              <a:rPr lang="en-US" sz="1600" dirty="0"/>
              <a:t>O = 01110b</a:t>
            </a:r>
          </a:p>
          <a:p>
            <a:pPr lvl="2"/>
            <a:r>
              <a:rPr lang="en-US" sz="1600" dirty="0"/>
              <a:t>T = 10010b</a:t>
            </a:r>
          </a:p>
          <a:p>
            <a:pPr lvl="2"/>
            <a:r>
              <a:rPr lang="en-US" sz="1600" dirty="0"/>
              <a:t>R = 10001b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B0C64B-867E-4288-A7FC-48DF7E146A40}"/>
              </a:ext>
            </a:extLst>
          </p:cNvPr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36F1F1-C870-4E7A-891A-332961840E42}"/>
              </a:ext>
            </a:extLst>
          </p:cNvPr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59E1F0-FFA4-405B-889A-128A6029FA36}"/>
              </a:ext>
            </a:extLst>
          </p:cNvPr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83FDB7-7128-477B-A2EB-F10BEE41A7E7}"/>
              </a:ext>
            </a:extLst>
          </p:cNvPr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2314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</a:p>
          <a:p>
            <a:pPr lvl="1"/>
            <a:r>
              <a:rPr lang="en-US" sz="1800" dirty="0"/>
              <a:t>HELLO THERE	Computers shift and OR letters into place: </a:t>
            </a:r>
          </a:p>
          <a:p>
            <a:pPr lvl="2"/>
            <a:r>
              <a:rPr lang="en-US" sz="1600" dirty="0"/>
              <a:t>H = 00111b	(((((H&lt;&lt;5)|E)&lt;&lt;5)|L)&lt;&lt;5)|O</a:t>
            </a:r>
          </a:p>
          <a:p>
            <a:pPr lvl="2"/>
            <a:r>
              <a:rPr lang="en-US" sz="1600" dirty="0"/>
              <a:t>E = 00100b</a:t>
            </a:r>
          </a:p>
          <a:p>
            <a:pPr lvl="2"/>
            <a:r>
              <a:rPr lang="en-US" sz="1600" dirty="0"/>
              <a:t>L = 01011b</a:t>
            </a:r>
          </a:p>
          <a:p>
            <a:pPr lvl="2"/>
            <a:r>
              <a:rPr lang="en-US" sz="1600" dirty="0"/>
              <a:t>O = 01110b</a:t>
            </a:r>
          </a:p>
          <a:p>
            <a:pPr lvl="2"/>
            <a:r>
              <a:rPr lang="en-US" sz="1600" dirty="0"/>
              <a:t>T = 10010b</a:t>
            </a:r>
          </a:p>
          <a:p>
            <a:pPr lvl="2"/>
            <a:r>
              <a:rPr lang="en-US" sz="1600" dirty="0"/>
              <a:t>R = 10001b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B0C64B-867E-4288-A7FC-48DF7E146A40}"/>
              </a:ext>
            </a:extLst>
          </p:cNvPr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36F1F1-C870-4E7A-891A-332961840E42}"/>
              </a:ext>
            </a:extLst>
          </p:cNvPr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59E1F0-FFA4-405B-889A-128A6029FA36}"/>
              </a:ext>
            </a:extLst>
          </p:cNvPr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83FDB7-7128-477B-A2EB-F10BEE41A7E7}"/>
              </a:ext>
            </a:extLst>
          </p:cNvPr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869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</a:p>
          <a:p>
            <a:pPr lvl="1"/>
            <a:r>
              <a:rPr lang="en-US" sz="1800" dirty="0"/>
              <a:t>HELLO THERE	Computers shift and OR letters into place: </a:t>
            </a:r>
          </a:p>
          <a:p>
            <a:pPr lvl="2"/>
            <a:r>
              <a:rPr lang="en-US" sz="1600" dirty="0"/>
              <a:t>H = 00111b	((((((H&lt;&lt;5)|E)&lt;&lt;5)|L)&lt;&lt;5)|O)&lt;&lt;5</a:t>
            </a:r>
          </a:p>
          <a:p>
            <a:pPr lvl="2"/>
            <a:r>
              <a:rPr lang="en-US" sz="1600" dirty="0"/>
              <a:t>E = 00100b</a:t>
            </a:r>
          </a:p>
          <a:p>
            <a:pPr lvl="2"/>
            <a:r>
              <a:rPr lang="en-US" sz="1600" dirty="0"/>
              <a:t>L = 01011b</a:t>
            </a:r>
          </a:p>
          <a:p>
            <a:pPr lvl="2"/>
            <a:r>
              <a:rPr lang="en-US" sz="1600" dirty="0"/>
              <a:t>O = 01110b</a:t>
            </a:r>
          </a:p>
          <a:p>
            <a:pPr lvl="2"/>
            <a:r>
              <a:rPr lang="en-US" sz="1600" dirty="0"/>
              <a:t>T = 10010b</a:t>
            </a:r>
          </a:p>
          <a:p>
            <a:pPr lvl="2"/>
            <a:r>
              <a:rPr lang="en-US" sz="1600" dirty="0"/>
              <a:t>R = 10001b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B0C64B-867E-4288-A7FC-48DF7E146A40}"/>
              </a:ext>
            </a:extLst>
          </p:cNvPr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36F1F1-C870-4E7A-891A-332961840E42}"/>
              </a:ext>
            </a:extLst>
          </p:cNvPr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59E1F0-FFA4-405B-889A-128A6029FA36}"/>
              </a:ext>
            </a:extLst>
          </p:cNvPr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83FDB7-7128-477B-A2EB-F10BEE41A7E7}"/>
              </a:ext>
            </a:extLst>
          </p:cNvPr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33648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</a:p>
          <a:p>
            <a:pPr lvl="1"/>
            <a:r>
              <a:rPr lang="en-US" sz="1800" dirty="0"/>
              <a:t>HELLO THERE	Computers shift and OR letters into place: </a:t>
            </a:r>
          </a:p>
          <a:p>
            <a:pPr lvl="2"/>
            <a:r>
              <a:rPr lang="en-US" sz="1600" dirty="0"/>
              <a:t>H = 00111b	(((((((H&lt;&lt;5)|E)&lt;&lt;5)|L)&lt;&lt;5)|O)&lt;&lt;5)|T</a:t>
            </a:r>
          </a:p>
          <a:p>
            <a:pPr lvl="2"/>
            <a:r>
              <a:rPr lang="en-US" sz="1600" dirty="0"/>
              <a:t>E = 00100b</a:t>
            </a:r>
          </a:p>
          <a:p>
            <a:pPr lvl="2"/>
            <a:r>
              <a:rPr lang="en-US" sz="1600" dirty="0"/>
              <a:t>L = 01011b</a:t>
            </a:r>
          </a:p>
          <a:p>
            <a:pPr lvl="2"/>
            <a:r>
              <a:rPr lang="en-US" sz="1600" dirty="0"/>
              <a:t>O = 01110b</a:t>
            </a:r>
          </a:p>
          <a:p>
            <a:pPr lvl="2"/>
            <a:r>
              <a:rPr lang="en-US" sz="1600" dirty="0"/>
              <a:t>T = 10010b</a:t>
            </a:r>
          </a:p>
          <a:p>
            <a:pPr lvl="2"/>
            <a:r>
              <a:rPr lang="en-US" sz="1600" dirty="0"/>
              <a:t>R = 10001b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B0C64B-867E-4288-A7FC-48DF7E146A40}"/>
              </a:ext>
            </a:extLst>
          </p:cNvPr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36F1F1-C870-4E7A-891A-332961840E42}"/>
              </a:ext>
            </a:extLst>
          </p:cNvPr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59E1F0-FFA4-405B-889A-128A6029FA36}"/>
              </a:ext>
            </a:extLst>
          </p:cNvPr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83FDB7-7128-477B-A2EB-F10BEE41A7E7}"/>
              </a:ext>
            </a:extLst>
          </p:cNvPr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86035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</a:p>
          <a:p>
            <a:pPr lvl="1"/>
            <a:r>
              <a:rPr lang="en-US" sz="1800" dirty="0"/>
              <a:t>HELLO THERE	Computers shift and OR letters into place: </a:t>
            </a:r>
          </a:p>
          <a:p>
            <a:pPr lvl="2"/>
            <a:r>
              <a:rPr lang="en-US" sz="1600" dirty="0"/>
              <a:t>H = 00111b	((((((((H&lt;&lt;5)|E)&lt;&lt;5)|L)&lt;&lt;5)|O)&lt;&lt;5)|T)&lt;&lt;5</a:t>
            </a:r>
          </a:p>
          <a:p>
            <a:pPr lvl="2"/>
            <a:r>
              <a:rPr lang="en-US" sz="1600" dirty="0"/>
              <a:t>E = 00100b</a:t>
            </a:r>
          </a:p>
          <a:p>
            <a:pPr lvl="2"/>
            <a:r>
              <a:rPr lang="en-US" sz="1600" dirty="0"/>
              <a:t>L = 01011b</a:t>
            </a:r>
          </a:p>
          <a:p>
            <a:pPr lvl="2"/>
            <a:r>
              <a:rPr lang="en-US" sz="1600" dirty="0"/>
              <a:t>O = 01110b</a:t>
            </a:r>
          </a:p>
          <a:p>
            <a:pPr lvl="2"/>
            <a:r>
              <a:rPr lang="en-US" sz="1600" dirty="0"/>
              <a:t>T = 10010b</a:t>
            </a:r>
          </a:p>
          <a:p>
            <a:pPr lvl="2"/>
            <a:r>
              <a:rPr lang="en-US" sz="1600" dirty="0"/>
              <a:t>R = 10001b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B0C64B-867E-4288-A7FC-48DF7E146A40}"/>
              </a:ext>
            </a:extLst>
          </p:cNvPr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36F1F1-C870-4E7A-891A-332961840E42}"/>
              </a:ext>
            </a:extLst>
          </p:cNvPr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59E1F0-FFA4-405B-889A-128A6029FA36}"/>
              </a:ext>
            </a:extLst>
          </p:cNvPr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83FDB7-7128-477B-A2EB-F10BEE41A7E7}"/>
              </a:ext>
            </a:extLst>
          </p:cNvPr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3552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</a:p>
          <a:p>
            <a:pPr lvl="1"/>
            <a:r>
              <a:rPr lang="en-US" sz="1800" dirty="0"/>
              <a:t>HELLO THERE	Computers shift and OR letters into place: </a:t>
            </a:r>
          </a:p>
          <a:p>
            <a:pPr lvl="2"/>
            <a:r>
              <a:rPr lang="en-US" sz="1600" dirty="0"/>
              <a:t>H = 00111b	(((((((((H&lt;&lt;5)|E)&lt;&lt;5)|L)&lt;&lt;5)|O)&lt;&lt;5)|T)&lt;&lt;5)|H</a:t>
            </a:r>
          </a:p>
          <a:p>
            <a:pPr lvl="2"/>
            <a:r>
              <a:rPr lang="en-US" sz="1600" dirty="0"/>
              <a:t>E = 00100b</a:t>
            </a:r>
          </a:p>
          <a:p>
            <a:pPr lvl="2"/>
            <a:r>
              <a:rPr lang="en-US" sz="1600" dirty="0"/>
              <a:t>L = 01011b</a:t>
            </a:r>
          </a:p>
          <a:p>
            <a:pPr lvl="2"/>
            <a:r>
              <a:rPr lang="en-US" sz="1600" dirty="0"/>
              <a:t>O = 01110b</a:t>
            </a:r>
          </a:p>
          <a:p>
            <a:pPr lvl="2"/>
            <a:r>
              <a:rPr lang="en-US" sz="1600" dirty="0"/>
              <a:t>T = 10010b</a:t>
            </a:r>
          </a:p>
          <a:p>
            <a:pPr lvl="2"/>
            <a:r>
              <a:rPr lang="en-US" sz="1600" dirty="0"/>
              <a:t>R = 10001b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B0C64B-867E-4288-A7FC-48DF7E146A40}"/>
              </a:ext>
            </a:extLst>
          </p:cNvPr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36F1F1-C870-4E7A-891A-332961840E42}"/>
              </a:ext>
            </a:extLst>
          </p:cNvPr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59E1F0-FFA4-405B-889A-128A6029FA36}"/>
              </a:ext>
            </a:extLst>
          </p:cNvPr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83FDB7-7128-477B-A2EB-F10BEE41A7E7}"/>
              </a:ext>
            </a:extLst>
          </p:cNvPr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54445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</a:p>
          <a:p>
            <a:pPr lvl="1"/>
            <a:r>
              <a:rPr lang="en-US" sz="1800" dirty="0"/>
              <a:t>HELLO THERE	Computers shift and OR letters into place: </a:t>
            </a:r>
          </a:p>
          <a:p>
            <a:pPr lvl="2"/>
            <a:r>
              <a:rPr lang="en-US" sz="1600" dirty="0"/>
              <a:t>H = 00111b	((((((((((H&lt;&lt;5)|E)&lt;&lt;5)|L)&lt;&lt;5)|O)&lt;&lt;5)|T)&lt;&lt;5)|H)&lt;&lt;5</a:t>
            </a:r>
          </a:p>
          <a:p>
            <a:pPr lvl="2"/>
            <a:r>
              <a:rPr lang="en-US" sz="1600" dirty="0"/>
              <a:t>E = 00100b</a:t>
            </a:r>
          </a:p>
          <a:p>
            <a:pPr lvl="2"/>
            <a:r>
              <a:rPr lang="en-US" sz="1600" dirty="0"/>
              <a:t>L = 01011b</a:t>
            </a:r>
          </a:p>
          <a:p>
            <a:pPr lvl="2"/>
            <a:r>
              <a:rPr lang="en-US" sz="1600" dirty="0"/>
              <a:t>O = 01110b</a:t>
            </a:r>
          </a:p>
          <a:p>
            <a:pPr lvl="2"/>
            <a:r>
              <a:rPr lang="en-US" sz="1600" dirty="0"/>
              <a:t>T = 10010b</a:t>
            </a:r>
          </a:p>
          <a:p>
            <a:pPr lvl="2"/>
            <a:r>
              <a:rPr lang="en-US" sz="1600" dirty="0"/>
              <a:t>R = 10001b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B0C64B-867E-4288-A7FC-48DF7E146A40}"/>
              </a:ext>
            </a:extLst>
          </p:cNvPr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36F1F1-C870-4E7A-891A-332961840E42}"/>
              </a:ext>
            </a:extLst>
          </p:cNvPr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59E1F0-FFA4-405B-889A-128A6029FA36}"/>
              </a:ext>
            </a:extLst>
          </p:cNvPr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83FDB7-7128-477B-A2EB-F10BEE41A7E7}"/>
              </a:ext>
            </a:extLst>
          </p:cNvPr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8444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</a:p>
          <a:p>
            <a:pPr lvl="1"/>
            <a:r>
              <a:rPr lang="en-US" sz="1800" dirty="0"/>
              <a:t>HELLO THERE	Computers shift and OR letters into place: </a:t>
            </a:r>
          </a:p>
          <a:p>
            <a:pPr lvl="2"/>
            <a:r>
              <a:rPr lang="en-US" sz="1600" dirty="0"/>
              <a:t>H = 00111b	(((((((((((H&lt;&lt;5)|E)&lt;&lt;5)|L)&lt;&lt;5)|O)&lt;&lt;5)|T)&lt;&lt;5)|H)&lt;&lt;5)|E</a:t>
            </a:r>
          </a:p>
          <a:p>
            <a:pPr lvl="2"/>
            <a:r>
              <a:rPr lang="en-US" sz="1600" dirty="0"/>
              <a:t>E = 00100b</a:t>
            </a:r>
          </a:p>
          <a:p>
            <a:pPr lvl="2"/>
            <a:r>
              <a:rPr lang="en-US" sz="1600" dirty="0"/>
              <a:t>L = 01011b</a:t>
            </a:r>
          </a:p>
          <a:p>
            <a:pPr lvl="2"/>
            <a:r>
              <a:rPr lang="en-US" sz="1600" dirty="0"/>
              <a:t>O = 01110b</a:t>
            </a:r>
          </a:p>
          <a:p>
            <a:pPr lvl="2"/>
            <a:r>
              <a:rPr lang="en-US" sz="1600" dirty="0"/>
              <a:t>T = 10010b</a:t>
            </a:r>
          </a:p>
          <a:p>
            <a:pPr lvl="2"/>
            <a:r>
              <a:rPr lang="en-US" sz="1600" dirty="0"/>
              <a:t>R = 10001b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B0C64B-867E-4288-A7FC-48DF7E146A40}"/>
              </a:ext>
            </a:extLst>
          </p:cNvPr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36F1F1-C870-4E7A-891A-332961840E42}"/>
              </a:ext>
            </a:extLst>
          </p:cNvPr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59E1F0-FFA4-405B-889A-128A6029FA36}"/>
              </a:ext>
            </a:extLst>
          </p:cNvPr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83FDB7-7128-477B-A2EB-F10BEE41A7E7}"/>
              </a:ext>
            </a:extLst>
          </p:cNvPr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75340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</a:p>
          <a:p>
            <a:pPr lvl="1"/>
            <a:r>
              <a:rPr lang="en-US" sz="1800" dirty="0"/>
              <a:t>HELLO THERE	Computers shift and OR letters into place: </a:t>
            </a:r>
          </a:p>
          <a:p>
            <a:pPr lvl="2"/>
            <a:r>
              <a:rPr lang="en-US" sz="1600" dirty="0"/>
              <a:t>H = 00111b	((((((((((((H&lt;&lt;5)|E)&lt;&lt;5)|L)&lt;&lt;5)|O)&lt;&lt;5)|T)&lt;&lt;5)|H)&lt;&lt;5)|E)&lt;&lt;5</a:t>
            </a:r>
          </a:p>
          <a:p>
            <a:pPr lvl="2"/>
            <a:r>
              <a:rPr lang="en-US" sz="1600" dirty="0"/>
              <a:t>E = 00100b</a:t>
            </a:r>
          </a:p>
          <a:p>
            <a:pPr lvl="2"/>
            <a:r>
              <a:rPr lang="en-US" sz="1600" dirty="0"/>
              <a:t>L = 01011b</a:t>
            </a:r>
          </a:p>
          <a:p>
            <a:pPr lvl="2"/>
            <a:r>
              <a:rPr lang="en-US" sz="1600" dirty="0"/>
              <a:t>O = 01110b</a:t>
            </a:r>
          </a:p>
          <a:p>
            <a:pPr lvl="2"/>
            <a:r>
              <a:rPr lang="en-US" sz="1600" dirty="0"/>
              <a:t>T = 10010b</a:t>
            </a:r>
          </a:p>
          <a:p>
            <a:pPr lvl="2"/>
            <a:r>
              <a:rPr lang="en-US" sz="1600" dirty="0"/>
              <a:t>R = 10001b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B0C64B-867E-4288-A7FC-48DF7E146A40}"/>
              </a:ext>
            </a:extLst>
          </p:cNvPr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36F1F1-C870-4E7A-891A-332961840E42}"/>
              </a:ext>
            </a:extLst>
          </p:cNvPr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59E1F0-FFA4-405B-889A-128A6029FA36}"/>
              </a:ext>
            </a:extLst>
          </p:cNvPr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83FDB7-7128-477B-A2EB-F10BEE41A7E7}"/>
              </a:ext>
            </a:extLst>
          </p:cNvPr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851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Question: How do computers store text?</a:t>
            </a:r>
          </a:p>
          <a:p>
            <a:r>
              <a:rPr lang="en-US" dirty="0"/>
              <a:t>Answer: Binary!</a:t>
            </a:r>
          </a:p>
          <a:p>
            <a:r>
              <a:rPr lang="en-US" dirty="0"/>
              <a:t>Construct a mapping where the first letter is the first value, and so on: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0450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</a:p>
          <a:p>
            <a:pPr lvl="1"/>
            <a:r>
              <a:rPr lang="en-US" sz="1800" dirty="0"/>
              <a:t>HELLO THERE	Computers shift and OR letters into place: </a:t>
            </a:r>
          </a:p>
          <a:p>
            <a:pPr lvl="2"/>
            <a:r>
              <a:rPr lang="en-US" sz="1600" dirty="0"/>
              <a:t>H = 00111b	(((((((((((((H&lt;&lt;5)|E)&lt;&lt;5)|L)&lt;&lt;5)|O)&lt;&lt;5)|T)&lt;&lt;5)|H)&lt;&lt;5)|E)&lt;&lt;5)|R</a:t>
            </a:r>
          </a:p>
          <a:p>
            <a:pPr lvl="2"/>
            <a:r>
              <a:rPr lang="en-US" sz="1600" dirty="0"/>
              <a:t>E = 00100b</a:t>
            </a:r>
          </a:p>
          <a:p>
            <a:pPr lvl="2"/>
            <a:r>
              <a:rPr lang="en-US" sz="1600" dirty="0"/>
              <a:t>L = 01011b</a:t>
            </a:r>
          </a:p>
          <a:p>
            <a:pPr lvl="2"/>
            <a:r>
              <a:rPr lang="en-US" sz="1600" dirty="0"/>
              <a:t>O = 01110b</a:t>
            </a:r>
          </a:p>
          <a:p>
            <a:pPr lvl="2"/>
            <a:r>
              <a:rPr lang="en-US" sz="1600" dirty="0"/>
              <a:t>T = 10010b</a:t>
            </a:r>
          </a:p>
          <a:p>
            <a:pPr lvl="2"/>
            <a:r>
              <a:rPr lang="en-US" sz="1600" dirty="0"/>
              <a:t>R = 10001b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B0C64B-867E-4288-A7FC-48DF7E146A40}"/>
              </a:ext>
            </a:extLst>
          </p:cNvPr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36F1F1-C870-4E7A-891A-332961840E42}"/>
              </a:ext>
            </a:extLst>
          </p:cNvPr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59E1F0-FFA4-405B-889A-128A6029FA36}"/>
              </a:ext>
            </a:extLst>
          </p:cNvPr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83FDB7-7128-477B-A2EB-F10BEE41A7E7}"/>
              </a:ext>
            </a:extLst>
          </p:cNvPr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18485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</a:p>
          <a:p>
            <a:pPr lvl="1"/>
            <a:r>
              <a:rPr lang="en-US" sz="1800" dirty="0"/>
              <a:t>HELLO THERE	Computers shift and OR letters into place: </a:t>
            </a:r>
          </a:p>
          <a:p>
            <a:pPr lvl="2"/>
            <a:r>
              <a:rPr lang="en-US" sz="1600" dirty="0"/>
              <a:t>H = 00111b	((((((((((((((H&lt;&lt;5)|E)&lt;&lt;5)|L)&lt;&lt;5)|O)&lt;&lt;5)|T)&lt;&lt;5)|H)&lt;&lt;5)|E)&lt;&lt;5)|R)&lt;&lt;5</a:t>
            </a:r>
          </a:p>
          <a:p>
            <a:pPr lvl="2"/>
            <a:r>
              <a:rPr lang="en-US" sz="1600" dirty="0"/>
              <a:t>E = 00100b</a:t>
            </a:r>
          </a:p>
          <a:p>
            <a:pPr lvl="2"/>
            <a:r>
              <a:rPr lang="en-US" sz="1600" dirty="0"/>
              <a:t>L = 01011b</a:t>
            </a:r>
          </a:p>
          <a:p>
            <a:pPr lvl="2"/>
            <a:r>
              <a:rPr lang="en-US" sz="1600" dirty="0"/>
              <a:t>O = 01110b</a:t>
            </a:r>
          </a:p>
          <a:p>
            <a:pPr lvl="2"/>
            <a:r>
              <a:rPr lang="en-US" sz="1600" dirty="0"/>
              <a:t>T = 10010b</a:t>
            </a:r>
          </a:p>
          <a:p>
            <a:pPr lvl="2"/>
            <a:r>
              <a:rPr lang="en-US" sz="1600" dirty="0"/>
              <a:t>R = 10001b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B0C64B-867E-4288-A7FC-48DF7E146A40}"/>
              </a:ext>
            </a:extLst>
          </p:cNvPr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36F1F1-C870-4E7A-891A-332961840E42}"/>
              </a:ext>
            </a:extLst>
          </p:cNvPr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59E1F0-FFA4-405B-889A-128A6029FA36}"/>
              </a:ext>
            </a:extLst>
          </p:cNvPr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83FDB7-7128-477B-A2EB-F10BEE41A7E7}"/>
              </a:ext>
            </a:extLst>
          </p:cNvPr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18062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</a:p>
          <a:p>
            <a:pPr lvl="1"/>
            <a:r>
              <a:rPr lang="en-US" sz="1800" dirty="0"/>
              <a:t>HELLO THERE	Computers shift and OR letters into place: </a:t>
            </a:r>
          </a:p>
          <a:p>
            <a:pPr lvl="2"/>
            <a:r>
              <a:rPr lang="en-US" sz="1600" dirty="0"/>
              <a:t>H = 00111b	(((((((((((((((H&lt;&lt;5)|E)&lt;&lt;5)|L)&lt;&lt;5)|O)&lt;&lt;5)|T)&lt;&lt;5)|H)&lt;&lt;5)|E)&lt;&lt;5)|R)&lt;&lt;5)|E</a:t>
            </a:r>
          </a:p>
          <a:p>
            <a:pPr lvl="2"/>
            <a:r>
              <a:rPr lang="en-US" sz="1600" dirty="0"/>
              <a:t>E = 00100b</a:t>
            </a:r>
          </a:p>
          <a:p>
            <a:pPr lvl="2"/>
            <a:r>
              <a:rPr lang="en-US" sz="1600" dirty="0"/>
              <a:t>L = 01011b</a:t>
            </a:r>
          </a:p>
          <a:p>
            <a:pPr lvl="2"/>
            <a:r>
              <a:rPr lang="en-US" sz="1600" dirty="0"/>
              <a:t>O = 01110b</a:t>
            </a:r>
          </a:p>
          <a:p>
            <a:pPr lvl="2"/>
            <a:r>
              <a:rPr lang="en-US" sz="1600" dirty="0"/>
              <a:t>T = 10010b</a:t>
            </a:r>
          </a:p>
          <a:p>
            <a:pPr lvl="2"/>
            <a:r>
              <a:rPr lang="en-US" sz="1600" dirty="0"/>
              <a:t>R = 10001b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B0C64B-867E-4288-A7FC-48DF7E146A40}"/>
              </a:ext>
            </a:extLst>
          </p:cNvPr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36F1F1-C870-4E7A-891A-332961840E42}"/>
              </a:ext>
            </a:extLst>
          </p:cNvPr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59E1F0-FFA4-405B-889A-128A6029FA36}"/>
              </a:ext>
            </a:extLst>
          </p:cNvPr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83FDB7-7128-477B-A2EB-F10BEE41A7E7}"/>
              </a:ext>
            </a:extLst>
          </p:cNvPr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03755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</a:p>
          <a:p>
            <a:pPr lvl="1"/>
            <a:r>
              <a:rPr lang="en-US" sz="1800" dirty="0"/>
              <a:t>HELLO THERE	Computers shift and OR letters into place: </a:t>
            </a:r>
          </a:p>
          <a:p>
            <a:pPr lvl="2"/>
            <a:r>
              <a:rPr lang="en-US" sz="1600" dirty="0"/>
              <a:t>H = 00111b	(((((((((((((((H&lt;&lt;5)|E)&lt;&lt;5)|L)&lt;&lt;5)|O)&lt;&lt;5)|T)&lt;&lt;5)|H)&lt;&lt;5)|E)&lt;&lt;5)|R)&lt;&lt;5)|E</a:t>
            </a:r>
          </a:p>
          <a:p>
            <a:pPr lvl="2"/>
            <a:r>
              <a:rPr lang="en-US" sz="1600" dirty="0"/>
              <a:t>E = 00100b	</a:t>
            </a:r>
          </a:p>
          <a:p>
            <a:pPr lvl="2"/>
            <a:r>
              <a:rPr lang="en-US" sz="1600" dirty="0"/>
              <a:t>L = 01011b	Simplifying shifts, we have:</a:t>
            </a:r>
          </a:p>
          <a:p>
            <a:pPr lvl="2"/>
            <a:r>
              <a:rPr lang="en-US" sz="1600" dirty="0"/>
              <a:t>O = 01110b	(H&lt;&lt;45)|(E&lt;&lt;40)|(L&lt;&lt;35)|(L&lt;&lt;30)|(0&lt;&lt;25)|(T&lt;&lt;20)|(H&lt;&lt;15)|(E&lt;&lt;10)|(R&lt;&lt;5)|E</a:t>
            </a:r>
          </a:p>
          <a:p>
            <a:pPr lvl="2"/>
            <a:r>
              <a:rPr lang="en-US" sz="1600" dirty="0"/>
              <a:t>T = 10010b</a:t>
            </a:r>
          </a:p>
          <a:p>
            <a:pPr lvl="2"/>
            <a:r>
              <a:rPr lang="en-US" sz="1600" dirty="0"/>
              <a:t>R = 10001b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B0C64B-867E-4288-A7FC-48DF7E146A40}"/>
              </a:ext>
            </a:extLst>
          </p:cNvPr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36F1F1-C870-4E7A-891A-332961840E42}"/>
              </a:ext>
            </a:extLst>
          </p:cNvPr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59E1F0-FFA4-405B-889A-128A6029FA36}"/>
              </a:ext>
            </a:extLst>
          </p:cNvPr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83FDB7-7128-477B-A2EB-F10BEE41A7E7}"/>
              </a:ext>
            </a:extLst>
          </p:cNvPr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2208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</a:p>
          <a:p>
            <a:pPr lvl="1"/>
            <a:r>
              <a:rPr lang="en-US" sz="1800" dirty="0"/>
              <a:t>HELLO THERE	Computers shift and OR letters into place: </a:t>
            </a:r>
          </a:p>
          <a:p>
            <a:pPr lvl="2"/>
            <a:r>
              <a:rPr lang="en-US" sz="1600" dirty="0"/>
              <a:t>H = 00111b	(((((((((((((((H&lt;&lt;5)|E)&lt;&lt;5)|L)&lt;&lt;5)|O)&lt;&lt;5)|T)&lt;&lt;5)|H)&lt;&lt;5)|E)&lt;&lt;5)|R)&lt;&lt;5)|E</a:t>
            </a:r>
          </a:p>
          <a:p>
            <a:pPr lvl="2"/>
            <a:r>
              <a:rPr lang="en-US" sz="1600" dirty="0"/>
              <a:t>E = 00100b	</a:t>
            </a:r>
          </a:p>
          <a:p>
            <a:pPr lvl="2"/>
            <a:r>
              <a:rPr lang="en-US" sz="1600" dirty="0"/>
              <a:t>L = 01011b	Substituting binary values gives:</a:t>
            </a:r>
          </a:p>
          <a:p>
            <a:pPr lvl="2"/>
            <a:r>
              <a:rPr lang="en-US" sz="1600" dirty="0"/>
              <a:t>O = 01110b	(00111b&lt;&lt;45)|(00100b&lt;&lt;40)|(01011b&lt;&lt;35)|(01011b&lt;&lt;30)|(01110b&lt;&lt;25)|</a:t>
            </a:r>
          </a:p>
          <a:p>
            <a:pPr lvl="2"/>
            <a:r>
              <a:rPr lang="en-US" sz="1600" dirty="0"/>
              <a:t>T = 10010b	|(10010b&lt;&lt;20)|(00111b&lt;&lt;15)|(00100b&lt;&lt;10)|(10001b&lt;&lt;5)|00100b</a:t>
            </a:r>
          </a:p>
          <a:p>
            <a:pPr lvl="2"/>
            <a:r>
              <a:rPr lang="en-US" sz="1600" dirty="0"/>
              <a:t>R = 10001b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B0C64B-867E-4288-A7FC-48DF7E146A40}"/>
              </a:ext>
            </a:extLst>
          </p:cNvPr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36F1F1-C870-4E7A-891A-332961840E42}"/>
              </a:ext>
            </a:extLst>
          </p:cNvPr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59E1F0-FFA4-405B-889A-128A6029FA36}"/>
              </a:ext>
            </a:extLst>
          </p:cNvPr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83FDB7-7128-477B-A2EB-F10BEE41A7E7}"/>
              </a:ext>
            </a:extLst>
          </p:cNvPr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2467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</a:p>
          <a:p>
            <a:pPr lvl="1"/>
            <a:r>
              <a:rPr lang="en-US" sz="1800" dirty="0"/>
              <a:t>HELLO THERE	Computers shift and OR letters into place: </a:t>
            </a:r>
          </a:p>
          <a:p>
            <a:pPr lvl="2"/>
            <a:r>
              <a:rPr lang="en-US" sz="1600" dirty="0"/>
              <a:t>H = 00111b	(((((((((((((((H&lt;&lt;5)|E)&lt;&lt;5)|L)&lt;&lt;5)|O)&lt;&lt;5)|T)&lt;&lt;5)|H)&lt;&lt;5)|E)&lt;&lt;5)|R)&lt;&lt;5)|E</a:t>
            </a:r>
          </a:p>
          <a:p>
            <a:pPr lvl="2"/>
            <a:r>
              <a:rPr lang="en-US" sz="1600" dirty="0"/>
              <a:t>E = 00100b	</a:t>
            </a:r>
          </a:p>
          <a:p>
            <a:pPr lvl="2"/>
            <a:r>
              <a:rPr lang="en-US" sz="1600" dirty="0"/>
              <a:t>L = 01011b	BONUS: Convert shift amounts also to binary:</a:t>
            </a:r>
          </a:p>
          <a:p>
            <a:pPr lvl="2"/>
            <a:r>
              <a:rPr lang="en-US" sz="1600" dirty="0"/>
              <a:t>O = 01110b	(00111b&lt;&lt;101101b)|(00100b&lt;&lt;101000b)|(01011b&lt;&lt;100011b)|(01011b&lt;&lt;011110b)|</a:t>
            </a:r>
          </a:p>
          <a:p>
            <a:pPr lvl="2"/>
            <a:r>
              <a:rPr lang="en-US" sz="1600" dirty="0"/>
              <a:t>T = 10010b	|(01110b&lt;&lt;011001b||(10010b&lt;&lt;010100b)|(00111b&lt;&lt;001111b)|</a:t>
            </a:r>
          </a:p>
          <a:p>
            <a:pPr lvl="2"/>
            <a:r>
              <a:rPr lang="en-US" sz="1600" dirty="0"/>
              <a:t>R = 10001b	|(00100b&lt;&lt;001010b)|(10001b&lt;&lt;000101b)|00100b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B0C64B-867E-4288-A7FC-48DF7E146A40}"/>
              </a:ext>
            </a:extLst>
          </p:cNvPr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36F1F1-C870-4E7A-891A-332961840E42}"/>
              </a:ext>
            </a:extLst>
          </p:cNvPr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59E1F0-FFA4-405B-889A-128A6029FA36}"/>
              </a:ext>
            </a:extLst>
          </p:cNvPr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83FDB7-7128-477B-A2EB-F10BEE41A7E7}"/>
              </a:ext>
            </a:extLst>
          </p:cNvPr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00108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endParaRPr lang="en-US" sz="2200" dirty="0"/>
          </a:p>
          <a:p>
            <a:pPr marL="0" indent="0" algn="ctr">
              <a:buNone/>
            </a:pPr>
            <a:endParaRPr lang="en-US" sz="2200" dirty="0"/>
          </a:p>
          <a:p>
            <a:pPr marL="0" indent="0" algn="ctr">
              <a:buNone/>
            </a:pPr>
            <a:endParaRPr lang="en-US" sz="2200" dirty="0"/>
          </a:p>
          <a:p>
            <a:pPr marL="0" indent="0" algn="ctr">
              <a:buNone/>
            </a:pPr>
            <a:endParaRPr lang="en-US" sz="2200" dirty="0"/>
          </a:p>
          <a:p>
            <a:pPr marL="0" indent="0" algn="ctr">
              <a:buNone/>
            </a:pPr>
            <a:r>
              <a:rPr lang="en-US" sz="4700" b="1" i="1" u="sng" dirty="0"/>
              <a:t>Now you know why programming languages exist and we don’t code in binary.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B0C64B-867E-4288-A7FC-48DF7E146A40}"/>
              </a:ext>
            </a:extLst>
          </p:cNvPr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36F1F1-C870-4E7A-891A-332961840E42}"/>
              </a:ext>
            </a:extLst>
          </p:cNvPr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59E1F0-FFA4-405B-889A-128A6029FA36}"/>
              </a:ext>
            </a:extLst>
          </p:cNvPr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83FDB7-7128-477B-A2EB-F10BEE41A7E7}"/>
              </a:ext>
            </a:extLst>
          </p:cNvPr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4550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r>
              <a:rPr lang="en-US" sz="2200" dirty="0"/>
              <a:t>Exercises</a:t>
            </a:r>
          </a:p>
          <a:p>
            <a:pPr lvl="1"/>
            <a:r>
              <a:rPr lang="en-US" sz="1800" dirty="0"/>
              <a:t>Convert BEARCATS ROCK to binary using the above table</a:t>
            </a:r>
          </a:p>
          <a:p>
            <a:pPr lvl="1"/>
            <a:r>
              <a:rPr lang="en-US" sz="1800" dirty="0"/>
              <a:t>Convert 3 4 18 2 4 13 3 4 13 19 18 to letters using the above table</a:t>
            </a:r>
          </a:p>
          <a:p>
            <a:pPr lvl="1"/>
            <a:r>
              <a:rPr lang="en-US" sz="1800" dirty="0"/>
              <a:t>Convert 00101100010111000110b to letters using the above table</a:t>
            </a:r>
          </a:p>
          <a:p>
            <a:pPr lvl="1"/>
            <a:endParaRPr lang="en-US" sz="18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B0C64B-867E-4288-A7FC-48DF7E146A40}"/>
              </a:ext>
            </a:extLst>
          </p:cNvPr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36F1F1-C870-4E7A-891A-332961840E42}"/>
              </a:ext>
            </a:extLst>
          </p:cNvPr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59E1F0-FFA4-405B-889A-128A6029FA36}"/>
              </a:ext>
            </a:extLst>
          </p:cNvPr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83FDB7-7128-477B-A2EB-F10BEE41A7E7}"/>
              </a:ext>
            </a:extLst>
          </p:cNvPr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30700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r>
              <a:rPr lang="en-US" sz="2200" dirty="0"/>
              <a:t>Exercises</a:t>
            </a:r>
          </a:p>
          <a:p>
            <a:pPr lvl="1"/>
            <a:r>
              <a:rPr lang="en-US" sz="1800" dirty="0"/>
              <a:t>Convert BEARCATS ROCK to binary using the above table</a:t>
            </a:r>
          </a:p>
          <a:p>
            <a:pPr lvl="2"/>
            <a:r>
              <a:rPr lang="en-US" sz="1800" b="1" dirty="0"/>
              <a:t>000010010000000100010001000000100111001010001101000101100100</a:t>
            </a:r>
            <a:endParaRPr lang="en-US" b="1" dirty="0"/>
          </a:p>
          <a:p>
            <a:pPr lvl="1"/>
            <a:r>
              <a:rPr lang="en-US" sz="1800" dirty="0"/>
              <a:t>Convert 3 4 18 2 4 13 3 4 13 19 18 to letters using the above table</a:t>
            </a:r>
          </a:p>
          <a:p>
            <a:pPr lvl="2"/>
            <a:r>
              <a:rPr lang="en-US" sz="1800" b="1" dirty="0"/>
              <a:t>DESCENDENTS</a:t>
            </a:r>
            <a:endParaRPr lang="en-US" sz="1400" b="1" dirty="0"/>
          </a:p>
          <a:p>
            <a:pPr lvl="1"/>
            <a:r>
              <a:rPr lang="en-US" sz="1800" dirty="0"/>
              <a:t>Convert 00101100010111000110b to letters using the above table</a:t>
            </a:r>
          </a:p>
          <a:p>
            <a:pPr lvl="2"/>
            <a:r>
              <a:rPr lang="en-US" sz="1800" b="1" dirty="0"/>
              <a:t>FROG</a:t>
            </a:r>
            <a:endParaRPr lang="en-US" sz="1400" b="1" dirty="0"/>
          </a:p>
          <a:p>
            <a:pPr lvl="1"/>
            <a:endParaRPr lang="en-US" sz="18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B0C64B-867E-4288-A7FC-48DF7E146A40}"/>
              </a:ext>
            </a:extLst>
          </p:cNvPr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36F1F1-C870-4E7A-891A-332961840E42}"/>
              </a:ext>
            </a:extLst>
          </p:cNvPr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59E1F0-FFA4-405B-889A-128A6029FA36}"/>
              </a:ext>
            </a:extLst>
          </p:cNvPr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83FDB7-7128-477B-A2EB-F10BEE41A7E7}"/>
              </a:ext>
            </a:extLst>
          </p:cNvPr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3014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Images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Question: How do computers store information about images?</a:t>
            </a:r>
          </a:p>
        </p:txBody>
      </p:sp>
    </p:spTree>
    <p:extLst>
      <p:ext uri="{BB962C8B-B14F-4D97-AF65-F5344CB8AC3E}">
        <p14:creationId xmlns:p14="http://schemas.microsoft.com/office/powerpoint/2010/main" val="3253735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Question: How do computers store text?</a:t>
            </a:r>
          </a:p>
          <a:p>
            <a:r>
              <a:rPr lang="en-US" dirty="0"/>
              <a:t>Answer: Binary!</a:t>
            </a:r>
          </a:p>
          <a:p>
            <a:r>
              <a:rPr lang="en-US" dirty="0"/>
              <a:t>Construct a mapping where the first letter is the first value, and so on:</a:t>
            </a:r>
          </a:p>
          <a:p>
            <a:pPr lvl="1"/>
            <a:r>
              <a:rPr lang="en-US" dirty="0"/>
              <a:t>A = 0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8339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Images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681530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Question: How do computers store information about images?</a:t>
            </a:r>
          </a:p>
          <a:p>
            <a:r>
              <a:rPr lang="en-US" dirty="0"/>
              <a:t>Answer: Binary!</a:t>
            </a:r>
          </a:p>
        </p:txBody>
      </p:sp>
    </p:spTree>
    <p:extLst>
      <p:ext uri="{BB962C8B-B14F-4D97-AF65-F5344CB8AC3E}">
        <p14:creationId xmlns:p14="http://schemas.microsoft.com/office/powerpoint/2010/main" val="13738274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Images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758442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Question: How do computers store information about images?</a:t>
            </a:r>
          </a:p>
          <a:p>
            <a:r>
              <a:rPr lang="en-US" dirty="0"/>
              <a:t>(Real) Answer:</a:t>
            </a:r>
          </a:p>
          <a:p>
            <a:pPr lvl="1"/>
            <a:r>
              <a:rPr lang="en-US" dirty="0"/>
              <a:t>Pixels</a:t>
            </a:r>
          </a:p>
          <a:p>
            <a:pPr lvl="1"/>
            <a:r>
              <a:rPr lang="en-US" dirty="0"/>
              <a:t>RGB colors</a:t>
            </a:r>
          </a:p>
          <a:p>
            <a:pPr lvl="1"/>
            <a:r>
              <a:rPr lang="en-US" dirty="0"/>
              <a:t>(X, Y) coordinates</a:t>
            </a:r>
          </a:p>
        </p:txBody>
      </p:sp>
    </p:spTree>
    <p:extLst>
      <p:ext uri="{BB962C8B-B14F-4D97-AF65-F5344CB8AC3E}">
        <p14:creationId xmlns:p14="http://schemas.microsoft.com/office/powerpoint/2010/main" val="5549916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Images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723298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Question: How do computers store information about images?</a:t>
            </a:r>
          </a:p>
          <a:p>
            <a:endParaRPr lang="en-US" b="1" dirty="0"/>
          </a:p>
          <a:p>
            <a:r>
              <a:rPr lang="en-US" b="1" dirty="0"/>
              <a:t>Pixels</a:t>
            </a:r>
          </a:p>
          <a:p>
            <a:pPr lvl="1"/>
            <a:r>
              <a:rPr lang="en-US" dirty="0"/>
              <a:t>Pixels are tiny squares on any display device (a projector, a monitor, a phone screen)</a:t>
            </a:r>
          </a:p>
        </p:txBody>
      </p:sp>
      <p:pic>
        <p:nvPicPr>
          <p:cNvPr id="1030" name="Picture 6" descr="Pikachu Pixel Art Grid by Hama-Girl on DeviantArt">
            <a:extLst>
              <a:ext uri="{FF2B5EF4-FFF2-40B4-BE49-F238E27FC236}">
                <a16:creationId xmlns:a16="http://schemas.microsoft.com/office/drawing/2014/main" id="{5C2949B0-2440-4458-8548-86AF6072C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807" y="365125"/>
            <a:ext cx="37338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2733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Images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723298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Question: How do computers store information about images?</a:t>
            </a:r>
          </a:p>
          <a:p>
            <a:endParaRPr lang="en-US" b="1" dirty="0"/>
          </a:p>
          <a:p>
            <a:r>
              <a:rPr lang="en-US" b="1" dirty="0"/>
              <a:t>Pixels</a:t>
            </a:r>
          </a:p>
          <a:p>
            <a:pPr lvl="1"/>
            <a:r>
              <a:rPr lang="en-US" dirty="0"/>
              <a:t>Pixels are tiny squares on any display device (a projector, a monitor, a phone screen)</a:t>
            </a:r>
          </a:p>
          <a:p>
            <a:pPr lvl="1"/>
            <a:r>
              <a:rPr lang="en-US" dirty="0"/>
              <a:t>More pixels = Higher resolution</a:t>
            </a:r>
          </a:p>
        </p:txBody>
      </p:sp>
      <p:pic>
        <p:nvPicPr>
          <p:cNvPr id="7" name="Picture 2" descr="Pikachu - Pokemon Red, Blue and Yellow Guide - IGN">
            <a:extLst>
              <a:ext uri="{FF2B5EF4-FFF2-40B4-BE49-F238E27FC236}">
                <a16:creationId xmlns:a16="http://schemas.microsoft.com/office/drawing/2014/main" id="{184F5A10-AD7C-4B76-91AD-E9D96FCAD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646" y="365126"/>
            <a:ext cx="3733801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9404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Images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723298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Question: How do computers store information about images?</a:t>
            </a:r>
          </a:p>
          <a:p>
            <a:endParaRPr lang="en-US" b="1" dirty="0"/>
          </a:p>
          <a:p>
            <a:r>
              <a:rPr lang="en-US" b="1" dirty="0"/>
              <a:t>RGB Values</a:t>
            </a:r>
          </a:p>
          <a:p>
            <a:pPr lvl="1"/>
            <a:r>
              <a:rPr lang="en-US" dirty="0"/>
              <a:t>RGB =  Red, Green, Blue</a:t>
            </a:r>
          </a:p>
        </p:txBody>
      </p:sp>
      <p:pic>
        <p:nvPicPr>
          <p:cNvPr id="7" name="Picture 2" descr="Pikachu - Pokemon Red, Blue and Yellow Guide - IGN">
            <a:extLst>
              <a:ext uri="{FF2B5EF4-FFF2-40B4-BE49-F238E27FC236}">
                <a16:creationId xmlns:a16="http://schemas.microsoft.com/office/drawing/2014/main" id="{184F5A10-AD7C-4B76-91AD-E9D96FCAD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646" y="365126"/>
            <a:ext cx="3733801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4922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Images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723298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Question: How do computers store information about images?</a:t>
            </a:r>
          </a:p>
          <a:p>
            <a:endParaRPr lang="en-US" b="1" dirty="0"/>
          </a:p>
          <a:p>
            <a:r>
              <a:rPr lang="en-US" b="1" dirty="0"/>
              <a:t>RGB Values</a:t>
            </a:r>
          </a:p>
          <a:p>
            <a:pPr lvl="1"/>
            <a:r>
              <a:rPr lang="en-US" dirty="0"/>
              <a:t>RGB =  Red, Green, Blue</a:t>
            </a:r>
          </a:p>
          <a:p>
            <a:pPr lvl="1"/>
            <a:r>
              <a:rPr lang="en-US" dirty="0"/>
              <a:t>The red, green, and blue values blend to make any color</a:t>
            </a:r>
          </a:p>
        </p:txBody>
      </p:sp>
      <p:pic>
        <p:nvPicPr>
          <p:cNvPr id="7" name="Picture 2" descr="Pikachu - Pokemon Red, Blue and Yellow Guide - IGN">
            <a:extLst>
              <a:ext uri="{FF2B5EF4-FFF2-40B4-BE49-F238E27FC236}">
                <a16:creationId xmlns:a16="http://schemas.microsoft.com/office/drawing/2014/main" id="{184F5A10-AD7C-4B76-91AD-E9D96FCAD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646" y="365126"/>
            <a:ext cx="3733801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2146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Images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723298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Question: How do computers store information about images?</a:t>
            </a:r>
          </a:p>
          <a:p>
            <a:endParaRPr lang="en-US" b="1" dirty="0"/>
          </a:p>
          <a:p>
            <a:r>
              <a:rPr lang="en-US" b="1" dirty="0"/>
              <a:t>RGB Values</a:t>
            </a:r>
          </a:p>
          <a:p>
            <a:pPr lvl="1"/>
            <a:r>
              <a:rPr lang="en-US" dirty="0"/>
              <a:t>RGB =  Red, Green, Blue</a:t>
            </a:r>
          </a:p>
          <a:p>
            <a:pPr lvl="1"/>
            <a:r>
              <a:rPr lang="en-US" dirty="0"/>
              <a:t>The red, green, and blue values blend to make any color</a:t>
            </a:r>
          </a:p>
        </p:txBody>
      </p:sp>
      <p:pic>
        <p:nvPicPr>
          <p:cNvPr id="7" name="Picture 2" descr="Pikachu - Pokemon Red, Blue and Yellow Guide - IGN">
            <a:extLst>
              <a:ext uri="{FF2B5EF4-FFF2-40B4-BE49-F238E27FC236}">
                <a16:creationId xmlns:a16="http://schemas.microsoft.com/office/drawing/2014/main" id="{184F5A10-AD7C-4B76-91AD-E9D96FCAD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646" y="365126"/>
            <a:ext cx="3733801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Pikachu - Pokemon Red, Blue and Yellow Guide - IGN">
            <a:extLst>
              <a:ext uri="{FF2B5EF4-FFF2-40B4-BE49-F238E27FC236}">
                <a16:creationId xmlns:a16="http://schemas.microsoft.com/office/drawing/2014/main" id="{85B7638B-106D-4D07-A444-DF14205F6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716780"/>
            <a:ext cx="1778301" cy="203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1951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Images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723298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Question: How do computers store information about images?</a:t>
            </a:r>
          </a:p>
          <a:p>
            <a:endParaRPr lang="en-US" b="1" dirty="0"/>
          </a:p>
          <a:p>
            <a:r>
              <a:rPr lang="en-US" b="1" dirty="0"/>
              <a:t>RGB Values</a:t>
            </a:r>
          </a:p>
          <a:p>
            <a:pPr lvl="1"/>
            <a:r>
              <a:rPr lang="en-US" dirty="0"/>
              <a:t>RGB =  Red, Green, Blue</a:t>
            </a:r>
          </a:p>
          <a:p>
            <a:pPr lvl="1"/>
            <a:r>
              <a:rPr lang="en-US" dirty="0"/>
              <a:t>The red, green, and blue values blend to make any color</a:t>
            </a:r>
          </a:p>
        </p:txBody>
      </p:sp>
      <p:pic>
        <p:nvPicPr>
          <p:cNvPr id="7" name="Picture 2" descr="Pikachu - Pokemon Red, Blue and Yellow Guide - IGN">
            <a:extLst>
              <a:ext uri="{FF2B5EF4-FFF2-40B4-BE49-F238E27FC236}">
                <a16:creationId xmlns:a16="http://schemas.microsoft.com/office/drawing/2014/main" id="{184F5A10-AD7C-4B76-91AD-E9D96FCAD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646" y="365126"/>
            <a:ext cx="3733801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Pikachu - Pokemon Red, Blue and Yellow Guide - IGN">
            <a:extLst>
              <a:ext uri="{FF2B5EF4-FFF2-40B4-BE49-F238E27FC236}">
                <a16:creationId xmlns:a16="http://schemas.microsoft.com/office/drawing/2014/main" id="{85B7638B-106D-4D07-A444-DF14205F6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716780"/>
            <a:ext cx="1778301" cy="203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Pikachu - Pokemon Red, Blue and Yellow Guide - IGN">
            <a:extLst>
              <a:ext uri="{FF2B5EF4-FFF2-40B4-BE49-F238E27FC236}">
                <a16:creationId xmlns:a16="http://schemas.microsoft.com/office/drawing/2014/main" id="{0056E328-7EE4-47D4-BD6D-CC37CF355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182" y="4716780"/>
            <a:ext cx="1778301" cy="203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us Sign 2">
            <a:extLst>
              <a:ext uri="{FF2B5EF4-FFF2-40B4-BE49-F238E27FC236}">
                <a16:creationId xmlns:a16="http://schemas.microsoft.com/office/drawing/2014/main" id="{D7DE820C-D7BD-46BF-8023-2B847C21C742}"/>
              </a:ext>
            </a:extLst>
          </p:cNvPr>
          <p:cNvSpPr/>
          <p:nvPr/>
        </p:nvSpPr>
        <p:spPr>
          <a:xfrm>
            <a:off x="2960532" y="5435142"/>
            <a:ext cx="595619" cy="595619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694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Images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723298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Question: How do computers store information about images?</a:t>
            </a:r>
          </a:p>
          <a:p>
            <a:endParaRPr lang="en-US" b="1" dirty="0"/>
          </a:p>
          <a:p>
            <a:r>
              <a:rPr lang="en-US" b="1" dirty="0"/>
              <a:t>RGB Values</a:t>
            </a:r>
          </a:p>
          <a:p>
            <a:pPr lvl="1"/>
            <a:r>
              <a:rPr lang="en-US" dirty="0"/>
              <a:t>RGB =  Red, Green, Blue</a:t>
            </a:r>
          </a:p>
          <a:p>
            <a:pPr lvl="1"/>
            <a:r>
              <a:rPr lang="en-US" dirty="0"/>
              <a:t>The red, green, and blue values blend to make any color</a:t>
            </a:r>
          </a:p>
        </p:txBody>
      </p:sp>
      <p:pic>
        <p:nvPicPr>
          <p:cNvPr id="7" name="Picture 2" descr="Pikachu - Pokemon Red, Blue and Yellow Guide - IGN">
            <a:extLst>
              <a:ext uri="{FF2B5EF4-FFF2-40B4-BE49-F238E27FC236}">
                <a16:creationId xmlns:a16="http://schemas.microsoft.com/office/drawing/2014/main" id="{184F5A10-AD7C-4B76-91AD-E9D96FCAD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646" y="365126"/>
            <a:ext cx="3733801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Pikachu - Pokemon Red, Blue and Yellow Guide - IGN">
            <a:extLst>
              <a:ext uri="{FF2B5EF4-FFF2-40B4-BE49-F238E27FC236}">
                <a16:creationId xmlns:a16="http://schemas.microsoft.com/office/drawing/2014/main" id="{85B7638B-106D-4D07-A444-DF14205F6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716780"/>
            <a:ext cx="1778301" cy="203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Pikachu - Pokemon Red, Blue and Yellow Guide - IGN">
            <a:extLst>
              <a:ext uri="{FF2B5EF4-FFF2-40B4-BE49-F238E27FC236}">
                <a16:creationId xmlns:a16="http://schemas.microsoft.com/office/drawing/2014/main" id="{0056E328-7EE4-47D4-BD6D-CC37CF355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182" y="4716780"/>
            <a:ext cx="1778301" cy="203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Pikachu - Pokemon Red, Blue and Yellow Guide - IGN">
            <a:extLst>
              <a:ext uri="{FF2B5EF4-FFF2-40B4-BE49-F238E27FC236}">
                <a16:creationId xmlns:a16="http://schemas.microsoft.com/office/drawing/2014/main" id="{A9560F75-3708-4746-B0BD-47E505143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052" y="4716780"/>
            <a:ext cx="1778301" cy="203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us Sign 2">
            <a:extLst>
              <a:ext uri="{FF2B5EF4-FFF2-40B4-BE49-F238E27FC236}">
                <a16:creationId xmlns:a16="http://schemas.microsoft.com/office/drawing/2014/main" id="{D7DE820C-D7BD-46BF-8023-2B847C21C742}"/>
              </a:ext>
            </a:extLst>
          </p:cNvPr>
          <p:cNvSpPr/>
          <p:nvPr/>
        </p:nvSpPr>
        <p:spPr>
          <a:xfrm>
            <a:off x="2960532" y="5435142"/>
            <a:ext cx="595619" cy="595619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lus Sign 14">
            <a:extLst>
              <a:ext uri="{FF2B5EF4-FFF2-40B4-BE49-F238E27FC236}">
                <a16:creationId xmlns:a16="http://schemas.microsoft.com/office/drawing/2014/main" id="{4BFF9A68-F65D-480E-90FD-076FF6995A09}"/>
              </a:ext>
            </a:extLst>
          </p:cNvPr>
          <p:cNvSpPr/>
          <p:nvPr/>
        </p:nvSpPr>
        <p:spPr>
          <a:xfrm>
            <a:off x="5917900" y="5435142"/>
            <a:ext cx="595619" cy="595619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719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Images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723298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Question: How do computers store information about images?</a:t>
            </a:r>
          </a:p>
          <a:p>
            <a:endParaRPr lang="en-US" b="1" dirty="0"/>
          </a:p>
          <a:p>
            <a:r>
              <a:rPr lang="en-US" b="1" dirty="0"/>
              <a:t>RGB Values</a:t>
            </a:r>
          </a:p>
          <a:p>
            <a:pPr lvl="1"/>
            <a:r>
              <a:rPr lang="en-US" dirty="0"/>
              <a:t>RGB =  Red, Green, Blue</a:t>
            </a:r>
          </a:p>
          <a:p>
            <a:pPr lvl="1"/>
            <a:r>
              <a:rPr lang="en-US" dirty="0"/>
              <a:t>The red, green, and blue values blend to make any color</a:t>
            </a:r>
          </a:p>
        </p:txBody>
      </p:sp>
      <p:pic>
        <p:nvPicPr>
          <p:cNvPr id="7" name="Picture 2" descr="Pikachu - Pokemon Red, Blue and Yellow Guide - IGN">
            <a:extLst>
              <a:ext uri="{FF2B5EF4-FFF2-40B4-BE49-F238E27FC236}">
                <a16:creationId xmlns:a16="http://schemas.microsoft.com/office/drawing/2014/main" id="{184F5A10-AD7C-4B76-91AD-E9D96FCAD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646" y="365126"/>
            <a:ext cx="3733801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Pikachu - Pokemon Red, Blue and Yellow Guide - IGN">
            <a:extLst>
              <a:ext uri="{FF2B5EF4-FFF2-40B4-BE49-F238E27FC236}">
                <a16:creationId xmlns:a16="http://schemas.microsoft.com/office/drawing/2014/main" id="{85B7638B-106D-4D07-A444-DF14205F6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716780"/>
            <a:ext cx="1778301" cy="203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Pikachu - Pokemon Red, Blue and Yellow Guide - IGN">
            <a:extLst>
              <a:ext uri="{FF2B5EF4-FFF2-40B4-BE49-F238E27FC236}">
                <a16:creationId xmlns:a16="http://schemas.microsoft.com/office/drawing/2014/main" id="{0056E328-7EE4-47D4-BD6D-CC37CF355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182" y="4716780"/>
            <a:ext cx="1778301" cy="203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Pikachu - Pokemon Red, Blue and Yellow Guide - IGN">
            <a:extLst>
              <a:ext uri="{FF2B5EF4-FFF2-40B4-BE49-F238E27FC236}">
                <a16:creationId xmlns:a16="http://schemas.microsoft.com/office/drawing/2014/main" id="{A9560F75-3708-4746-B0BD-47E505143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052" y="4716780"/>
            <a:ext cx="1778301" cy="203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Pikachu - Pokemon Red, Blue and Yellow Guide - IGN">
            <a:extLst>
              <a:ext uri="{FF2B5EF4-FFF2-40B4-BE49-F238E27FC236}">
                <a16:creationId xmlns:a16="http://schemas.microsoft.com/office/drawing/2014/main" id="{65782615-6800-4985-BCFF-A5DCF49C0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9922" y="4716780"/>
            <a:ext cx="1778301" cy="203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us Sign 2">
            <a:extLst>
              <a:ext uri="{FF2B5EF4-FFF2-40B4-BE49-F238E27FC236}">
                <a16:creationId xmlns:a16="http://schemas.microsoft.com/office/drawing/2014/main" id="{D7DE820C-D7BD-46BF-8023-2B847C21C742}"/>
              </a:ext>
            </a:extLst>
          </p:cNvPr>
          <p:cNvSpPr/>
          <p:nvPr/>
        </p:nvSpPr>
        <p:spPr>
          <a:xfrm>
            <a:off x="2960532" y="5435142"/>
            <a:ext cx="595619" cy="595619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lus Sign 14">
            <a:extLst>
              <a:ext uri="{FF2B5EF4-FFF2-40B4-BE49-F238E27FC236}">
                <a16:creationId xmlns:a16="http://schemas.microsoft.com/office/drawing/2014/main" id="{4BFF9A68-F65D-480E-90FD-076FF6995A09}"/>
              </a:ext>
            </a:extLst>
          </p:cNvPr>
          <p:cNvSpPr/>
          <p:nvPr/>
        </p:nvSpPr>
        <p:spPr>
          <a:xfrm>
            <a:off x="5917900" y="5435142"/>
            <a:ext cx="595619" cy="595619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quals 4">
            <a:extLst>
              <a:ext uri="{FF2B5EF4-FFF2-40B4-BE49-F238E27FC236}">
                <a16:creationId xmlns:a16="http://schemas.microsoft.com/office/drawing/2014/main" id="{3CC6AD2D-5C1B-464E-A61C-82B4BD7BF021}"/>
              </a:ext>
            </a:extLst>
          </p:cNvPr>
          <p:cNvSpPr/>
          <p:nvPr/>
        </p:nvSpPr>
        <p:spPr>
          <a:xfrm>
            <a:off x="8942274" y="5435142"/>
            <a:ext cx="690964" cy="690964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185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Question: How do computers store text?</a:t>
            </a:r>
          </a:p>
          <a:p>
            <a:r>
              <a:rPr lang="en-US" dirty="0"/>
              <a:t>Answer: Binary!</a:t>
            </a:r>
          </a:p>
          <a:p>
            <a:r>
              <a:rPr lang="en-US" dirty="0"/>
              <a:t>Construct a mapping where the first letter is the first value, and so on:</a:t>
            </a:r>
          </a:p>
          <a:p>
            <a:pPr lvl="1"/>
            <a:r>
              <a:rPr lang="en-US" dirty="0"/>
              <a:t>A = 0</a:t>
            </a:r>
          </a:p>
          <a:p>
            <a:pPr lvl="1"/>
            <a:r>
              <a:rPr lang="en-US" dirty="0"/>
              <a:t>B = 1</a:t>
            </a:r>
          </a:p>
        </p:txBody>
      </p:sp>
    </p:spTree>
    <p:extLst>
      <p:ext uri="{BB962C8B-B14F-4D97-AF65-F5344CB8AC3E}">
        <p14:creationId xmlns:p14="http://schemas.microsoft.com/office/powerpoint/2010/main" val="4175435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Images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0" y="1825625"/>
            <a:ext cx="11015443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Question: How do computers store </a:t>
            </a:r>
            <a:br>
              <a:rPr lang="en-US" dirty="0"/>
            </a:br>
            <a:r>
              <a:rPr lang="en-US" dirty="0"/>
              <a:t>information about images?</a:t>
            </a:r>
          </a:p>
          <a:p>
            <a:endParaRPr lang="en-US" b="1" dirty="0"/>
          </a:p>
          <a:p>
            <a:r>
              <a:rPr lang="en-US" b="1" dirty="0"/>
              <a:t>RGB Values</a:t>
            </a:r>
          </a:p>
          <a:p>
            <a:pPr lvl="1"/>
            <a:r>
              <a:rPr lang="en-US" dirty="0"/>
              <a:t>RGB =  Red, Green, Blue</a:t>
            </a:r>
          </a:p>
          <a:p>
            <a:pPr lvl="1"/>
            <a:r>
              <a:rPr lang="en-US" dirty="0"/>
              <a:t>The red, green, and blue values blend to make colors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	 R = 0 G = 0 B = 15		R = 7 G = 7 B = 15	       R = 0 G = 0 B = 0 	</a:t>
            </a:r>
          </a:p>
          <a:p>
            <a:pPr marL="457200" lvl="1" indent="0">
              <a:buNone/>
            </a:pPr>
            <a:r>
              <a:rPr lang="en-US" dirty="0"/>
              <a:t>     	 R = 15 G = 0 B = 0 		R = 4 G = 0 B = 0	       R = 7 G = 7 B = 7 </a:t>
            </a:r>
          </a:p>
          <a:p>
            <a:pPr marL="457200" lvl="1" indent="0">
              <a:buNone/>
            </a:pPr>
            <a:r>
              <a:rPr lang="en-US" dirty="0"/>
              <a:t>	 R = 0 G = 15 B = 0		R = 15 G = 15 B = 0	       R = 14 G = 14 B = 14 </a:t>
            </a:r>
          </a:p>
        </p:txBody>
      </p:sp>
      <p:pic>
        <p:nvPicPr>
          <p:cNvPr id="7" name="Picture 2" descr="Pikachu - Pokemon Red, Blue and Yellow Guide - IGN">
            <a:extLst>
              <a:ext uri="{FF2B5EF4-FFF2-40B4-BE49-F238E27FC236}">
                <a16:creationId xmlns:a16="http://schemas.microsoft.com/office/drawing/2014/main" id="{184F5A10-AD7C-4B76-91AD-E9D96FCAD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646" y="365126"/>
            <a:ext cx="3733801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E54FFF6-FFA3-4F05-90E2-F10A77D5A5E9}"/>
              </a:ext>
            </a:extLst>
          </p:cNvPr>
          <p:cNvSpPr/>
          <p:nvPr/>
        </p:nvSpPr>
        <p:spPr>
          <a:xfrm>
            <a:off x="1343182" y="4842132"/>
            <a:ext cx="473630" cy="4736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56151C-585E-4399-94DA-3678699C1922}"/>
              </a:ext>
            </a:extLst>
          </p:cNvPr>
          <p:cNvSpPr/>
          <p:nvPr/>
        </p:nvSpPr>
        <p:spPr>
          <a:xfrm>
            <a:off x="1343182" y="5264820"/>
            <a:ext cx="473630" cy="47362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D349BC-51AB-4D7C-A568-6DBB9DBCC6B5}"/>
              </a:ext>
            </a:extLst>
          </p:cNvPr>
          <p:cNvSpPr/>
          <p:nvPr/>
        </p:nvSpPr>
        <p:spPr>
          <a:xfrm>
            <a:off x="1343182" y="5687508"/>
            <a:ext cx="473630" cy="47362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CF082E-E3AD-42B5-9A16-DFD60AB797C4}"/>
              </a:ext>
            </a:extLst>
          </p:cNvPr>
          <p:cNvSpPr/>
          <p:nvPr/>
        </p:nvSpPr>
        <p:spPr>
          <a:xfrm>
            <a:off x="4912699" y="4842132"/>
            <a:ext cx="473630" cy="4736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CBC7CC-8D60-49A5-AEC1-23682AEE4B49}"/>
              </a:ext>
            </a:extLst>
          </p:cNvPr>
          <p:cNvSpPr/>
          <p:nvPr/>
        </p:nvSpPr>
        <p:spPr>
          <a:xfrm>
            <a:off x="4912699" y="5264820"/>
            <a:ext cx="473630" cy="4736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C1DB1C-BCC6-4D97-9687-CCECDB00A5F5}"/>
              </a:ext>
            </a:extLst>
          </p:cNvPr>
          <p:cNvSpPr/>
          <p:nvPr/>
        </p:nvSpPr>
        <p:spPr>
          <a:xfrm>
            <a:off x="4912699" y="5687508"/>
            <a:ext cx="473630" cy="47362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A83F5B-F90A-4D5F-8315-270F3FB1E011}"/>
              </a:ext>
            </a:extLst>
          </p:cNvPr>
          <p:cNvSpPr/>
          <p:nvPr/>
        </p:nvSpPr>
        <p:spPr>
          <a:xfrm>
            <a:off x="8146356" y="4836248"/>
            <a:ext cx="473630" cy="4736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2DD9AA-BFF3-4A79-B54B-19E255447FE1}"/>
              </a:ext>
            </a:extLst>
          </p:cNvPr>
          <p:cNvSpPr/>
          <p:nvPr/>
        </p:nvSpPr>
        <p:spPr>
          <a:xfrm>
            <a:off x="8146356" y="5258936"/>
            <a:ext cx="473630" cy="47362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7CD539-87EB-4C50-B706-945631B43B47}"/>
              </a:ext>
            </a:extLst>
          </p:cNvPr>
          <p:cNvSpPr/>
          <p:nvPr/>
        </p:nvSpPr>
        <p:spPr>
          <a:xfrm>
            <a:off x="8146356" y="5681624"/>
            <a:ext cx="473630" cy="473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666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Images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723298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Question: How do computers store information about images?</a:t>
            </a:r>
          </a:p>
          <a:p>
            <a:endParaRPr lang="en-US" b="1" dirty="0"/>
          </a:p>
          <a:p>
            <a:r>
              <a:rPr lang="en-US" b="1" dirty="0"/>
              <a:t>(X, Y) Coordinates</a:t>
            </a:r>
          </a:p>
          <a:p>
            <a:pPr lvl="1"/>
            <a:r>
              <a:rPr lang="en-US" dirty="0"/>
              <a:t>Pixels in an image lie at a certain point in the image</a:t>
            </a:r>
          </a:p>
        </p:txBody>
      </p:sp>
      <p:pic>
        <p:nvPicPr>
          <p:cNvPr id="13" name="Picture 6" descr="Pikachu Pixel Art Grid by Hama-Girl on DeviantArt">
            <a:extLst>
              <a:ext uri="{FF2B5EF4-FFF2-40B4-BE49-F238E27FC236}">
                <a16:creationId xmlns:a16="http://schemas.microsoft.com/office/drawing/2014/main" id="{52E60129-731F-4449-8A85-879B04CFE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807" y="365125"/>
            <a:ext cx="37338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4777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Images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723298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Question: How do computers store information about images?</a:t>
            </a:r>
          </a:p>
          <a:p>
            <a:endParaRPr lang="en-US" b="1" dirty="0"/>
          </a:p>
          <a:p>
            <a:r>
              <a:rPr lang="en-US" b="1" dirty="0"/>
              <a:t>(X, Y) Coordinates</a:t>
            </a:r>
          </a:p>
          <a:p>
            <a:pPr lvl="1"/>
            <a:r>
              <a:rPr lang="en-US" dirty="0"/>
              <a:t>Pixels in an image lie at a certain point in the image</a:t>
            </a:r>
          </a:p>
          <a:p>
            <a:pPr lvl="1"/>
            <a:r>
              <a:rPr lang="en-US" dirty="0"/>
              <a:t>Points have an X (horizontal) and a Y (vertical) component</a:t>
            </a:r>
          </a:p>
        </p:txBody>
      </p:sp>
      <p:pic>
        <p:nvPicPr>
          <p:cNvPr id="13" name="Picture 6" descr="Pikachu Pixel Art Grid by Hama-Girl on DeviantArt">
            <a:extLst>
              <a:ext uri="{FF2B5EF4-FFF2-40B4-BE49-F238E27FC236}">
                <a16:creationId xmlns:a16="http://schemas.microsoft.com/office/drawing/2014/main" id="{52E60129-731F-4449-8A85-879B04CFE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807" y="365125"/>
            <a:ext cx="37338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2103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Images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723298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Question: How do computers store information about images?</a:t>
            </a:r>
          </a:p>
          <a:p>
            <a:endParaRPr lang="en-US" b="1" dirty="0"/>
          </a:p>
          <a:p>
            <a:r>
              <a:rPr lang="en-US" b="1" dirty="0"/>
              <a:t>(X, Y) Coordinates</a:t>
            </a:r>
          </a:p>
          <a:p>
            <a:pPr lvl="1"/>
            <a:r>
              <a:rPr lang="en-US" dirty="0"/>
              <a:t>Pixels in an image lie at a certain point in the image</a:t>
            </a:r>
          </a:p>
          <a:p>
            <a:pPr lvl="1"/>
            <a:r>
              <a:rPr lang="en-US" dirty="0"/>
              <a:t>Points have an X (horizontal) and a Y (vertical) component</a:t>
            </a:r>
          </a:p>
        </p:txBody>
      </p:sp>
      <p:pic>
        <p:nvPicPr>
          <p:cNvPr id="13" name="Picture 6" descr="Pikachu Pixel Art Grid by Hama-Girl on DeviantArt">
            <a:extLst>
              <a:ext uri="{FF2B5EF4-FFF2-40B4-BE49-F238E27FC236}">
                <a16:creationId xmlns:a16="http://schemas.microsoft.com/office/drawing/2014/main" id="{52E60129-731F-4449-8A85-879B04CFE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807" y="365125"/>
            <a:ext cx="37338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80ADA30-A0C9-4980-A520-14EBCD886A2F}"/>
              </a:ext>
            </a:extLst>
          </p:cNvPr>
          <p:cNvCxnSpPr/>
          <p:nvPr/>
        </p:nvCxnSpPr>
        <p:spPr>
          <a:xfrm flipV="1">
            <a:off x="7290033" y="4572000"/>
            <a:ext cx="1098958" cy="8556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F8727E7-45B9-4D2D-BD42-45CD1E8A1744}"/>
              </a:ext>
            </a:extLst>
          </p:cNvPr>
          <p:cNvSpPr txBox="1"/>
          <p:nvPr/>
        </p:nvSpPr>
        <p:spPr>
          <a:xfrm>
            <a:off x="6912529" y="537794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(0,0)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A5C48A6-148B-46A9-B1DC-A4FF25927974}"/>
              </a:ext>
            </a:extLst>
          </p:cNvPr>
          <p:cNvCxnSpPr>
            <a:cxnSpLocks/>
          </p:cNvCxnSpPr>
          <p:nvPr/>
        </p:nvCxnSpPr>
        <p:spPr>
          <a:xfrm flipV="1">
            <a:off x="11903278" y="474642"/>
            <a:ext cx="0" cy="47684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C7983A1-39C3-429D-9704-31A40DDA35D9}"/>
              </a:ext>
            </a:extLst>
          </p:cNvPr>
          <p:cNvSpPr txBox="1"/>
          <p:nvPr/>
        </p:nvSpPr>
        <p:spPr>
          <a:xfrm>
            <a:off x="11223465" y="524307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(60,80)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DB466A-3126-4B24-B4DB-12EA716D7938}"/>
              </a:ext>
            </a:extLst>
          </p:cNvPr>
          <p:cNvCxnSpPr>
            <a:cxnSpLocks/>
          </p:cNvCxnSpPr>
          <p:nvPr/>
        </p:nvCxnSpPr>
        <p:spPr>
          <a:xfrm flipH="1" flipV="1">
            <a:off x="9302496" y="3785453"/>
            <a:ext cx="730737" cy="15513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6F22779-A75D-4866-8B68-37D021EB4D2B}"/>
              </a:ext>
            </a:extLst>
          </p:cNvPr>
          <p:cNvSpPr txBox="1"/>
          <p:nvPr/>
        </p:nvSpPr>
        <p:spPr>
          <a:xfrm>
            <a:off x="9533361" y="5301577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(25, 15)</a:t>
            </a:r>
          </a:p>
        </p:txBody>
      </p:sp>
    </p:spTree>
    <p:extLst>
      <p:ext uri="{BB962C8B-B14F-4D97-AF65-F5344CB8AC3E}">
        <p14:creationId xmlns:p14="http://schemas.microsoft.com/office/powerpoint/2010/main" val="41324818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Now that the components of images are known, we can “build” images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978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Now that the components of images are known, we can “build” images</a:t>
            </a:r>
          </a:p>
          <a:p>
            <a:r>
              <a:rPr lang="en-US" dirty="0"/>
              <a:t>Things we need:</a:t>
            </a:r>
          </a:p>
          <a:p>
            <a:pPr lvl="1"/>
            <a:r>
              <a:rPr lang="en-US" dirty="0"/>
              <a:t>An (X, Y) coordinate</a:t>
            </a:r>
          </a:p>
          <a:p>
            <a:pPr lvl="1"/>
            <a:r>
              <a:rPr lang="en-US" dirty="0"/>
              <a:t>The color for the pixel at that coordinate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1641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Now that the components of images are known, we can “build” images</a:t>
            </a:r>
          </a:p>
          <a:p>
            <a:r>
              <a:rPr lang="en-US" dirty="0"/>
              <a:t>Things we need:</a:t>
            </a:r>
          </a:p>
          <a:p>
            <a:pPr lvl="1"/>
            <a:r>
              <a:rPr lang="en-US" dirty="0"/>
              <a:t>An (X, Y) coordinate</a:t>
            </a:r>
          </a:p>
          <a:p>
            <a:pPr lvl="1"/>
            <a:r>
              <a:rPr lang="en-US" dirty="0"/>
              <a:t>The color for the pixel at that coordinate</a:t>
            </a:r>
          </a:p>
          <a:p>
            <a:pPr lvl="1"/>
            <a:endParaRPr lang="en-US" dirty="0"/>
          </a:p>
          <a:p>
            <a:r>
              <a:rPr lang="en-US" dirty="0"/>
              <a:t>(X, Y) coordinate: both components will be 0 &lt;= n &lt; (2</a:t>
            </a:r>
            <a:r>
              <a:rPr lang="en-US" baseline="30000" dirty="0"/>
              <a:t>4</a:t>
            </a:r>
            <a:r>
              <a:rPr lang="en-US" dirty="0"/>
              <a:t>) = 16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14730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Now that the components of images are known, we can “build” images</a:t>
            </a:r>
          </a:p>
          <a:p>
            <a:r>
              <a:rPr lang="en-US" dirty="0"/>
              <a:t>Things we need:</a:t>
            </a:r>
          </a:p>
          <a:p>
            <a:pPr lvl="1"/>
            <a:r>
              <a:rPr lang="en-US" dirty="0"/>
              <a:t>An (X, Y) coordinate</a:t>
            </a:r>
          </a:p>
          <a:p>
            <a:pPr lvl="1"/>
            <a:r>
              <a:rPr lang="en-US" dirty="0"/>
              <a:t>The color for the pixel at that coordinate</a:t>
            </a:r>
          </a:p>
          <a:p>
            <a:pPr lvl="1"/>
            <a:endParaRPr lang="en-US" dirty="0"/>
          </a:p>
          <a:p>
            <a:r>
              <a:rPr lang="en-US" dirty="0"/>
              <a:t>(X, Y) coordinate: both components will be 0 &lt;= n &lt; (2</a:t>
            </a:r>
            <a:r>
              <a:rPr lang="en-US" baseline="30000" dirty="0"/>
              <a:t>4</a:t>
            </a:r>
            <a:r>
              <a:rPr lang="en-US" dirty="0"/>
              <a:t>) = 16</a:t>
            </a:r>
          </a:p>
          <a:p>
            <a:r>
              <a:rPr lang="en-US" dirty="0"/>
              <a:t>Color: all three components will be 0 &lt;= n &lt; (2</a:t>
            </a:r>
            <a:r>
              <a:rPr lang="en-US" baseline="30000" dirty="0"/>
              <a:t>4</a:t>
            </a:r>
            <a:r>
              <a:rPr lang="en-US" dirty="0"/>
              <a:t>) = 16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74470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Now that the components of images are known, we can “build” images</a:t>
            </a:r>
          </a:p>
          <a:p>
            <a:r>
              <a:rPr lang="en-US" dirty="0"/>
              <a:t>(X, Y) coordinate: both components will be 0 &lt;= n &lt; (2</a:t>
            </a:r>
            <a:r>
              <a:rPr lang="en-US" baseline="30000" dirty="0"/>
              <a:t>4</a:t>
            </a:r>
            <a:r>
              <a:rPr lang="en-US" dirty="0"/>
              <a:t>) = 16</a:t>
            </a:r>
          </a:p>
          <a:p>
            <a:r>
              <a:rPr lang="en-US" dirty="0"/>
              <a:t>Color: all three components will be 0 &lt;= n &lt; (2</a:t>
            </a:r>
            <a:r>
              <a:rPr lang="en-US" baseline="30000" dirty="0"/>
              <a:t>4</a:t>
            </a:r>
            <a:r>
              <a:rPr lang="en-US" dirty="0"/>
              <a:t>) = 16</a:t>
            </a:r>
          </a:p>
          <a:p>
            <a:endParaRPr lang="en-US" dirty="0"/>
          </a:p>
          <a:p>
            <a:r>
              <a:rPr lang="en-US" sz="2400" dirty="0"/>
              <a:t>Pixel 1: lies at (0, 0), and is solid red in color.</a:t>
            </a:r>
          </a:p>
          <a:p>
            <a:pPr lvl="1"/>
            <a:r>
              <a:rPr lang="en-US" sz="2000" dirty="0"/>
              <a:t>X component: 0 = 0000b</a:t>
            </a:r>
          </a:p>
          <a:p>
            <a:pPr lvl="1"/>
            <a:r>
              <a:rPr lang="en-US" sz="2000" dirty="0"/>
              <a:t>Y component: 0 = 0000b</a:t>
            </a:r>
          </a:p>
          <a:p>
            <a:pPr lvl="1"/>
            <a:r>
              <a:rPr lang="en-US" sz="2000" dirty="0"/>
              <a:t>R component: 15 = 1111b</a:t>
            </a:r>
          </a:p>
          <a:p>
            <a:pPr lvl="1"/>
            <a:r>
              <a:rPr lang="en-US" sz="2000" dirty="0"/>
              <a:t>G component: 0 = 0000b</a:t>
            </a:r>
          </a:p>
          <a:p>
            <a:pPr lvl="1"/>
            <a:r>
              <a:rPr lang="en-US" sz="2000" dirty="0"/>
              <a:t>B component: 0 = 0000b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61240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Now that the components of images are known, we can “build” images</a:t>
            </a:r>
          </a:p>
          <a:p>
            <a:r>
              <a:rPr lang="en-US" dirty="0"/>
              <a:t>(X, Y) coordinate: both components will be 0 &lt;= n &lt; (2</a:t>
            </a:r>
            <a:r>
              <a:rPr lang="en-US" baseline="30000" dirty="0"/>
              <a:t>4</a:t>
            </a:r>
            <a:r>
              <a:rPr lang="en-US" dirty="0"/>
              <a:t>) = 16</a:t>
            </a:r>
          </a:p>
          <a:p>
            <a:r>
              <a:rPr lang="en-US" dirty="0"/>
              <a:t>Color: all three components will be 0 &lt;= n &lt; (2</a:t>
            </a:r>
            <a:r>
              <a:rPr lang="en-US" baseline="30000" dirty="0"/>
              <a:t>4</a:t>
            </a:r>
            <a:r>
              <a:rPr lang="en-US" dirty="0"/>
              <a:t>) = 16</a:t>
            </a:r>
          </a:p>
          <a:p>
            <a:endParaRPr lang="en-US" dirty="0"/>
          </a:p>
          <a:p>
            <a:r>
              <a:rPr lang="en-US" sz="2400" dirty="0"/>
              <a:t>Pixel 1: lies at (0, 0), and is solid red in color.</a:t>
            </a:r>
          </a:p>
          <a:p>
            <a:pPr lvl="1"/>
            <a:r>
              <a:rPr lang="en-US" sz="2000" dirty="0"/>
              <a:t>X component: 0 = 0000b</a:t>
            </a:r>
          </a:p>
          <a:p>
            <a:pPr lvl="1"/>
            <a:r>
              <a:rPr lang="en-US" sz="2000" dirty="0"/>
              <a:t>Y component: 0 = 0000b</a:t>
            </a:r>
          </a:p>
          <a:p>
            <a:pPr lvl="1"/>
            <a:r>
              <a:rPr lang="en-US" sz="2000" dirty="0"/>
              <a:t>R component: 15 = 1111b</a:t>
            </a:r>
          </a:p>
          <a:p>
            <a:pPr lvl="1"/>
            <a:r>
              <a:rPr lang="en-US" sz="2000" dirty="0"/>
              <a:t>G component: 0 = 0000b</a:t>
            </a:r>
          </a:p>
          <a:p>
            <a:pPr lvl="1"/>
            <a:r>
              <a:rPr lang="en-US" sz="2000" dirty="0"/>
              <a:t>B component: 0 = 0000b</a:t>
            </a:r>
          </a:p>
          <a:p>
            <a:r>
              <a:rPr lang="en-US" sz="2400" dirty="0"/>
              <a:t>Store this information as one binary string in the format of XYRGB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401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Question: How do computers store text?</a:t>
            </a:r>
          </a:p>
          <a:p>
            <a:r>
              <a:rPr lang="en-US" dirty="0"/>
              <a:t>Answer: Binary!</a:t>
            </a:r>
          </a:p>
          <a:p>
            <a:r>
              <a:rPr lang="en-US" dirty="0"/>
              <a:t>Construct a mapping where the first letter is the first value, and so on:</a:t>
            </a:r>
          </a:p>
          <a:p>
            <a:pPr lvl="1"/>
            <a:r>
              <a:rPr lang="en-US" dirty="0"/>
              <a:t>A = 0</a:t>
            </a:r>
          </a:p>
          <a:p>
            <a:pPr lvl="1"/>
            <a:r>
              <a:rPr lang="en-US" dirty="0"/>
              <a:t>B = 1</a:t>
            </a:r>
          </a:p>
          <a:p>
            <a:pPr marL="457200" lvl="1" indent="0">
              <a:buNone/>
            </a:pPr>
            <a:r>
              <a:rPr lang="en-US" dirty="0"/>
              <a:t>    …</a:t>
            </a:r>
          </a:p>
        </p:txBody>
      </p:sp>
    </p:spTree>
    <p:extLst>
      <p:ext uri="{BB962C8B-B14F-4D97-AF65-F5344CB8AC3E}">
        <p14:creationId xmlns:p14="http://schemas.microsoft.com/office/powerpoint/2010/main" val="11295441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Pixel 1: lies at (0, 0), and is solid red in color.</a:t>
            </a:r>
          </a:p>
          <a:p>
            <a:pPr lvl="1"/>
            <a:r>
              <a:rPr lang="en-US" dirty="0"/>
              <a:t>X component: 0 = 0000b</a:t>
            </a:r>
          </a:p>
          <a:p>
            <a:pPr lvl="1"/>
            <a:r>
              <a:rPr lang="en-US" dirty="0"/>
              <a:t>Y component: 0 = 0000b</a:t>
            </a:r>
          </a:p>
          <a:p>
            <a:pPr lvl="1"/>
            <a:r>
              <a:rPr lang="en-US" dirty="0"/>
              <a:t>R component: 15 = 1111b</a:t>
            </a:r>
          </a:p>
          <a:p>
            <a:pPr lvl="1"/>
            <a:r>
              <a:rPr lang="en-US" dirty="0"/>
              <a:t>G component: 0 = 0000b</a:t>
            </a:r>
          </a:p>
          <a:p>
            <a:pPr lvl="1"/>
            <a:r>
              <a:rPr lang="en-US" dirty="0"/>
              <a:t>B component: 0 = 0000b</a:t>
            </a:r>
          </a:p>
          <a:p>
            <a:r>
              <a:rPr lang="en-US" dirty="0"/>
              <a:t>Store this information as one binary string in the format of 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B050"/>
                </a:solidFill>
              </a:rPr>
              <a:t>G</a:t>
            </a:r>
            <a:r>
              <a:rPr lang="en-US" dirty="0">
                <a:solidFill>
                  <a:srgbClr val="0070C0"/>
                </a:solidFill>
              </a:rPr>
              <a:t>B</a:t>
            </a:r>
          </a:p>
          <a:p>
            <a:pPr marL="0" indent="0" algn="ctr">
              <a:buNone/>
            </a:pPr>
            <a:r>
              <a:rPr lang="en-US" dirty="0"/>
              <a:t>00000000111100000000b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21200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Pixel 1: lies at (0, 0), and is solid red in color.</a:t>
            </a:r>
          </a:p>
          <a:p>
            <a:pPr lvl="1"/>
            <a:r>
              <a:rPr lang="en-US" dirty="0"/>
              <a:t>X component: 0 = 0000b</a:t>
            </a:r>
          </a:p>
          <a:p>
            <a:pPr lvl="1"/>
            <a:r>
              <a:rPr lang="en-US" dirty="0"/>
              <a:t>Y component: 0 =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0000b</a:t>
            </a:r>
          </a:p>
          <a:p>
            <a:pPr lvl="1"/>
            <a:r>
              <a:rPr lang="en-US" dirty="0"/>
              <a:t>R component: 15 = </a:t>
            </a:r>
            <a:r>
              <a:rPr lang="en-US" dirty="0">
                <a:solidFill>
                  <a:srgbClr val="FF0000"/>
                </a:solidFill>
              </a:rPr>
              <a:t>1111b</a:t>
            </a:r>
          </a:p>
          <a:p>
            <a:pPr lvl="1"/>
            <a:r>
              <a:rPr lang="en-US" dirty="0"/>
              <a:t>G component: 0 = </a:t>
            </a:r>
            <a:r>
              <a:rPr lang="en-US" dirty="0">
                <a:solidFill>
                  <a:srgbClr val="00B050"/>
                </a:solidFill>
              </a:rPr>
              <a:t>0000b</a:t>
            </a:r>
          </a:p>
          <a:p>
            <a:pPr lvl="1"/>
            <a:r>
              <a:rPr lang="en-US" dirty="0"/>
              <a:t>B component: 0 = </a:t>
            </a:r>
            <a:r>
              <a:rPr lang="en-US" dirty="0">
                <a:solidFill>
                  <a:srgbClr val="0070C0"/>
                </a:solidFill>
              </a:rPr>
              <a:t>0000b</a:t>
            </a:r>
          </a:p>
          <a:p>
            <a:r>
              <a:rPr lang="en-US" dirty="0"/>
              <a:t>Store this information as one binary string in the format of 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B050"/>
                </a:solidFill>
              </a:rPr>
              <a:t>G</a:t>
            </a:r>
            <a:r>
              <a:rPr lang="en-US" dirty="0">
                <a:solidFill>
                  <a:srgbClr val="0070C0"/>
                </a:solidFill>
              </a:rPr>
              <a:t>B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0000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0000</a:t>
            </a:r>
            <a:r>
              <a:rPr lang="en-US" dirty="0">
                <a:solidFill>
                  <a:srgbClr val="FF0000"/>
                </a:solidFill>
              </a:rPr>
              <a:t>1111</a:t>
            </a:r>
            <a:r>
              <a:rPr lang="en-US" dirty="0">
                <a:solidFill>
                  <a:srgbClr val="00B050"/>
                </a:solidFill>
              </a:rPr>
              <a:t>0000</a:t>
            </a:r>
            <a:r>
              <a:rPr lang="en-US" dirty="0">
                <a:solidFill>
                  <a:srgbClr val="0070C0"/>
                </a:solidFill>
              </a:rPr>
              <a:t>0000</a:t>
            </a:r>
            <a:r>
              <a:rPr lang="en-US" dirty="0"/>
              <a:t>b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34436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Store this information as one binary string in the format of 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B050"/>
                </a:solidFill>
              </a:rPr>
              <a:t>G</a:t>
            </a:r>
            <a:r>
              <a:rPr lang="en-US" dirty="0">
                <a:solidFill>
                  <a:srgbClr val="0070C0"/>
                </a:solidFill>
              </a:rPr>
              <a:t>B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0000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0000</a:t>
            </a:r>
            <a:r>
              <a:rPr lang="en-US" dirty="0">
                <a:solidFill>
                  <a:srgbClr val="FF0000"/>
                </a:solidFill>
              </a:rPr>
              <a:t>1111</a:t>
            </a:r>
            <a:r>
              <a:rPr lang="en-US" dirty="0">
                <a:solidFill>
                  <a:srgbClr val="00B050"/>
                </a:solidFill>
              </a:rPr>
              <a:t>0000</a:t>
            </a:r>
            <a:r>
              <a:rPr lang="en-US" dirty="0">
                <a:solidFill>
                  <a:srgbClr val="0070C0"/>
                </a:solidFill>
              </a:rPr>
              <a:t>0000</a:t>
            </a:r>
            <a:r>
              <a:rPr lang="en-US" dirty="0"/>
              <a:t>b</a:t>
            </a:r>
          </a:p>
          <a:p>
            <a:r>
              <a:rPr lang="en-US" dirty="0"/>
              <a:t>Steps to build a pixel: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each component in appropriate place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OR components together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92750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Store this information as one binary string in the format of 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B050"/>
                </a:solidFill>
              </a:rPr>
              <a:t>G</a:t>
            </a:r>
            <a:r>
              <a:rPr lang="en-US" dirty="0">
                <a:solidFill>
                  <a:srgbClr val="0070C0"/>
                </a:solidFill>
              </a:rPr>
              <a:t>B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0000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0000</a:t>
            </a:r>
            <a:r>
              <a:rPr lang="en-US" dirty="0">
                <a:solidFill>
                  <a:srgbClr val="FF0000"/>
                </a:solidFill>
              </a:rPr>
              <a:t>1111</a:t>
            </a:r>
            <a:r>
              <a:rPr lang="en-US" dirty="0">
                <a:solidFill>
                  <a:srgbClr val="00B050"/>
                </a:solidFill>
              </a:rPr>
              <a:t>0000</a:t>
            </a:r>
            <a:r>
              <a:rPr lang="en-US" dirty="0">
                <a:solidFill>
                  <a:srgbClr val="0070C0"/>
                </a:solidFill>
              </a:rPr>
              <a:t>0000</a:t>
            </a:r>
            <a:r>
              <a:rPr lang="en-US" dirty="0"/>
              <a:t>b</a:t>
            </a:r>
          </a:p>
          <a:p>
            <a:r>
              <a:rPr lang="en-US" dirty="0"/>
              <a:t>Steps to build a pixel: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each component in appropriate place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OR components together</a:t>
            </a:r>
          </a:p>
          <a:p>
            <a:pPr marL="0" indent="0">
              <a:buNone/>
            </a:pPr>
            <a:r>
              <a:rPr lang="en-US" b="1" dirty="0"/>
              <a:t>Step 1</a:t>
            </a:r>
          </a:p>
          <a:p>
            <a:r>
              <a:rPr lang="en-US" dirty="0"/>
              <a:t>X component = 0b starting at bit number 16 = 0b &lt;&lt; 16 = 00000000000000000000b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99909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Store this information as one binary string in the format of 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B050"/>
                </a:solidFill>
              </a:rPr>
              <a:t>G</a:t>
            </a:r>
            <a:r>
              <a:rPr lang="en-US" dirty="0">
                <a:solidFill>
                  <a:srgbClr val="0070C0"/>
                </a:solidFill>
              </a:rPr>
              <a:t>B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0000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0000</a:t>
            </a:r>
            <a:r>
              <a:rPr lang="en-US" dirty="0">
                <a:solidFill>
                  <a:srgbClr val="FF0000"/>
                </a:solidFill>
              </a:rPr>
              <a:t>1111</a:t>
            </a:r>
            <a:r>
              <a:rPr lang="en-US" dirty="0">
                <a:solidFill>
                  <a:srgbClr val="00B050"/>
                </a:solidFill>
              </a:rPr>
              <a:t>0000</a:t>
            </a:r>
            <a:r>
              <a:rPr lang="en-US" dirty="0">
                <a:solidFill>
                  <a:srgbClr val="0070C0"/>
                </a:solidFill>
              </a:rPr>
              <a:t>0000</a:t>
            </a:r>
            <a:r>
              <a:rPr lang="en-US" dirty="0"/>
              <a:t>b</a:t>
            </a:r>
          </a:p>
          <a:p>
            <a:r>
              <a:rPr lang="en-US" dirty="0"/>
              <a:t>Steps to build a pixel: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each component in appropriate place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OR components together</a:t>
            </a:r>
          </a:p>
          <a:p>
            <a:pPr marL="0" indent="0">
              <a:buNone/>
            </a:pPr>
            <a:r>
              <a:rPr lang="en-US" b="1" dirty="0"/>
              <a:t>Step 1</a:t>
            </a:r>
            <a:endParaRPr lang="en-US" dirty="0"/>
          </a:p>
          <a:p>
            <a:r>
              <a:rPr lang="en-US" dirty="0"/>
              <a:t>X component = 00000000000000000000b</a:t>
            </a:r>
          </a:p>
          <a:p>
            <a:r>
              <a:rPr lang="en-US" dirty="0"/>
              <a:t>Y component = 0b starting at bit number 12 = 0b &lt;&lt; 12 = 0000000000000000b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86628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Store this information as one binary string in the format of 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B050"/>
                </a:solidFill>
              </a:rPr>
              <a:t>G</a:t>
            </a:r>
            <a:r>
              <a:rPr lang="en-US" dirty="0">
                <a:solidFill>
                  <a:srgbClr val="0070C0"/>
                </a:solidFill>
              </a:rPr>
              <a:t>B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0000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0000</a:t>
            </a:r>
            <a:r>
              <a:rPr lang="en-US" dirty="0">
                <a:solidFill>
                  <a:srgbClr val="FF0000"/>
                </a:solidFill>
              </a:rPr>
              <a:t>1111</a:t>
            </a:r>
            <a:r>
              <a:rPr lang="en-US" dirty="0">
                <a:solidFill>
                  <a:srgbClr val="00B050"/>
                </a:solidFill>
              </a:rPr>
              <a:t>0000</a:t>
            </a:r>
            <a:r>
              <a:rPr lang="en-US" dirty="0">
                <a:solidFill>
                  <a:srgbClr val="0070C0"/>
                </a:solidFill>
              </a:rPr>
              <a:t>0000</a:t>
            </a:r>
            <a:r>
              <a:rPr lang="en-US" dirty="0"/>
              <a:t>b</a:t>
            </a:r>
          </a:p>
          <a:p>
            <a:r>
              <a:rPr lang="en-US" dirty="0"/>
              <a:t>Steps to build a pixel: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each component in appropriate place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OR components together</a:t>
            </a:r>
            <a:r>
              <a:rPr lang="en-US" b="1" dirty="0"/>
              <a:t> </a:t>
            </a:r>
          </a:p>
          <a:p>
            <a:pPr marL="0" indent="0">
              <a:buNone/>
            </a:pPr>
            <a:r>
              <a:rPr lang="en-US" b="1" dirty="0"/>
              <a:t>Step 1</a:t>
            </a:r>
            <a:endParaRPr lang="en-US" dirty="0"/>
          </a:p>
          <a:p>
            <a:r>
              <a:rPr lang="en-US" dirty="0"/>
              <a:t>X component = 00000000000000000000b</a:t>
            </a:r>
          </a:p>
          <a:p>
            <a:r>
              <a:rPr lang="en-US" dirty="0"/>
              <a:t>Y component = 0000000000000000b</a:t>
            </a:r>
          </a:p>
          <a:p>
            <a:r>
              <a:rPr lang="en-US" dirty="0"/>
              <a:t>R component = 1111b starting at bit number 8 = 1111b &lt;&lt; 8 = 111100000000b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73336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en-US" dirty="0"/>
              <a:t>Store this information as one binary string in the format of 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B050"/>
                </a:solidFill>
              </a:rPr>
              <a:t>G</a:t>
            </a:r>
            <a:r>
              <a:rPr lang="en-US" dirty="0">
                <a:solidFill>
                  <a:srgbClr val="0070C0"/>
                </a:solidFill>
              </a:rPr>
              <a:t>B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0000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0000</a:t>
            </a:r>
            <a:r>
              <a:rPr lang="en-US" dirty="0">
                <a:solidFill>
                  <a:srgbClr val="FF0000"/>
                </a:solidFill>
              </a:rPr>
              <a:t>1111</a:t>
            </a:r>
            <a:r>
              <a:rPr lang="en-US" dirty="0">
                <a:solidFill>
                  <a:srgbClr val="00B050"/>
                </a:solidFill>
              </a:rPr>
              <a:t>0000</a:t>
            </a:r>
            <a:r>
              <a:rPr lang="en-US" dirty="0">
                <a:solidFill>
                  <a:srgbClr val="0070C0"/>
                </a:solidFill>
              </a:rPr>
              <a:t>0000</a:t>
            </a:r>
            <a:r>
              <a:rPr lang="en-US" dirty="0"/>
              <a:t>b</a:t>
            </a:r>
          </a:p>
          <a:p>
            <a:r>
              <a:rPr lang="en-US" dirty="0"/>
              <a:t>Steps to build a pixel: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each component in appropriate place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OR components together</a:t>
            </a:r>
          </a:p>
          <a:p>
            <a:pPr marL="0" indent="0">
              <a:buNone/>
            </a:pPr>
            <a:r>
              <a:rPr lang="en-US" b="1" dirty="0"/>
              <a:t>Step 1</a:t>
            </a:r>
            <a:endParaRPr lang="en-US" dirty="0"/>
          </a:p>
          <a:p>
            <a:r>
              <a:rPr lang="en-US" dirty="0"/>
              <a:t>X component = 00000000000000000000b</a:t>
            </a:r>
          </a:p>
          <a:p>
            <a:r>
              <a:rPr lang="en-US" dirty="0"/>
              <a:t>Y component = 0000000000000000b</a:t>
            </a:r>
          </a:p>
          <a:p>
            <a:r>
              <a:rPr lang="en-US" dirty="0"/>
              <a:t>R component = 111100000000b</a:t>
            </a:r>
          </a:p>
          <a:p>
            <a:r>
              <a:rPr lang="en-US" dirty="0"/>
              <a:t>G component = 0b starting at bit number 4 = 0b &lt;&lt; 4 = 00000000b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1821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r>
              <a:rPr lang="en-US" dirty="0"/>
              <a:t>Store this information as one binary string in the format of 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B050"/>
                </a:solidFill>
              </a:rPr>
              <a:t>G</a:t>
            </a:r>
            <a:r>
              <a:rPr lang="en-US" dirty="0">
                <a:solidFill>
                  <a:srgbClr val="0070C0"/>
                </a:solidFill>
              </a:rPr>
              <a:t>B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0000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0000</a:t>
            </a:r>
            <a:r>
              <a:rPr lang="en-US" dirty="0">
                <a:solidFill>
                  <a:srgbClr val="FF0000"/>
                </a:solidFill>
              </a:rPr>
              <a:t>1111</a:t>
            </a:r>
            <a:r>
              <a:rPr lang="en-US" dirty="0">
                <a:solidFill>
                  <a:srgbClr val="00B050"/>
                </a:solidFill>
              </a:rPr>
              <a:t>0000</a:t>
            </a:r>
            <a:r>
              <a:rPr lang="en-US" dirty="0">
                <a:solidFill>
                  <a:srgbClr val="0070C0"/>
                </a:solidFill>
              </a:rPr>
              <a:t>0000</a:t>
            </a:r>
            <a:r>
              <a:rPr lang="en-US" dirty="0"/>
              <a:t>b</a:t>
            </a:r>
          </a:p>
          <a:p>
            <a:r>
              <a:rPr lang="en-US" dirty="0"/>
              <a:t>Steps to build a pixel: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each component in appropriate place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OR components together</a:t>
            </a:r>
          </a:p>
          <a:p>
            <a:pPr marL="0" indent="0">
              <a:buNone/>
            </a:pPr>
            <a:r>
              <a:rPr lang="en-US" b="1" dirty="0"/>
              <a:t>Step 1</a:t>
            </a:r>
            <a:endParaRPr lang="en-US" dirty="0"/>
          </a:p>
          <a:p>
            <a:r>
              <a:rPr lang="en-US" dirty="0"/>
              <a:t>X component = 00000000000000000000b</a:t>
            </a:r>
          </a:p>
          <a:p>
            <a:r>
              <a:rPr lang="en-US" dirty="0"/>
              <a:t>Y component = 0000000000000000b</a:t>
            </a:r>
          </a:p>
          <a:p>
            <a:r>
              <a:rPr lang="en-US" dirty="0"/>
              <a:t>R component = 111100000000b</a:t>
            </a:r>
          </a:p>
          <a:p>
            <a:r>
              <a:rPr lang="en-US" dirty="0"/>
              <a:t>G component = 00000000b</a:t>
            </a:r>
          </a:p>
          <a:p>
            <a:r>
              <a:rPr lang="en-US" dirty="0"/>
              <a:t>B component = 0b starting at bit number 0 = 0b &lt;&lt; 0 = 0000b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8678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r>
              <a:rPr lang="en-US" dirty="0"/>
              <a:t>Store this information as one binary string in the format of 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B050"/>
                </a:solidFill>
              </a:rPr>
              <a:t>G</a:t>
            </a:r>
            <a:r>
              <a:rPr lang="en-US" dirty="0">
                <a:solidFill>
                  <a:srgbClr val="0070C0"/>
                </a:solidFill>
              </a:rPr>
              <a:t>B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0000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0000</a:t>
            </a:r>
            <a:r>
              <a:rPr lang="en-US" dirty="0">
                <a:solidFill>
                  <a:srgbClr val="FF0000"/>
                </a:solidFill>
              </a:rPr>
              <a:t>1111</a:t>
            </a:r>
            <a:r>
              <a:rPr lang="en-US" dirty="0">
                <a:solidFill>
                  <a:srgbClr val="00B050"/>
                </a:solidFill>
              </a:rPr>
              <a:t>0000</a:t>
            </a:r>
            <a:r>
              <a:rPr lang="en-US" dirty="0">
                <a:solidFill>
                  <a:srgbClr val="0070C0"/>
                </a:solidFill>
              </a:rPr>
              <a:t>0000</a:t>
            </a:r>
            <a:r>
              <a:rPr lang="en-US" dirty="0"/>
              <a:t>b</a:t>
            </a:r>
          </a:p>
          <a:p>
            <a:r>
              <a:rPr lang="en-US" dirty="0"/>
              <a:t>Steps to build a pixel: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each component in appropriate place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OR components together</a:t>
            </a:r>
          </a:p>
          <a:p>
            <a:pPr marL="0" indent="0">
              <a:buNone/>
            </a:pPr>
            <a:r>
              <a:rPr lang="en-US" b="1" dirty="0"/>
              <a:t>Step 1</a:t>
            </a:r>
            <a:endParaRPr lang="en-US" dirty="0"/>
          </a:p>
          <a:p>
            <a:r>
              <a:rPr lang="en-US" dirty="0"/>
              <a:t>X component = 00000000000000000000b</a:t>
            </a:r>
          </a:p>
          <a:p>
            <a:r>
              <a:rPr lang="en-US" dirty="0"/>
              <a:t>Y component = 0000000000000000b</a:t>
            </a:r>
          </a:p>
          <a:p>
            <a:r>
              <a:rPr lang="en-US" dirty="0"/>
              <a:t>R component = 111100000000b</a:t>
            </a:r>
          </a:p>
          <a:p>
            <a:r>
              <a:rPr lang="en-US" dirty="0"/>
              <a:t>G component = 00000000b</a:t>
            </a:r>
          </a:p>
          <a:p>
            <a:r>
              <a:rPr lang="en-US" dirty="0"/>
              <a:t>B component = 0000b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Step 2</a:t>
            </a:r>
          </a:p>
          <a:p>
            <a:pPr marL="0" indent="0">
              <a:buNone/>
            </a:pPr>
            <a:r>
              <a:rPr lang="en-US" dirty="0"/>
              <a:t>X | Y | R | G | B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56182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62500" lnSpcReduction="20000"/>
          </a:bodyPr>
          <a:lstStyle/>
          <a:p>
            <a:r>
              <a:rPr lang="en-US" dirty="0"/>
              <a:t>Store this information as one binary string in the format of 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B050"/>
                </a:solidFill>
              </a:rPr>
              <a:t>G</a:t>
            </a:r>
            <a:r>
              <a:rPr lang="en-US" dirty="0">
                <a:solidFill>
                  <a:srgbClr val="0070C0"/>
                </a:solidFill>
              </a:rPr>
              <a:t>B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0000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0000</a:t>
            </a:r>
            <a:r>
              <a:rPr lang="en-US" dirty="0">
                <a:solidFill>
                  <a:srgbClr val="FF0000"/>
                </a:solidFill>
              </a:rPr>
              <a:t>1111</a:t>
            </a:r>
            <a:r>
              <a:rPr lang="en-US" dirty="0">
                <a:solidFill>
                  <a:srgbClr val="00B050"/>
                </a:solidFill>
              </a:rPr>
              <a:t>0000</a:t>
            </a:r>
            <a:r>
              <a:rPr lang="en-US" dirty="0">
                <a:solidFill>
                  <a:srgbClr val="0070C0"/>
                </a:solidFill>
              </a:rPr>
              <a:t>0000</a:t>
            </a:r>
            <a:r>
              <a:rPr lang="en-US" dirty="0"/>
              <a:t>b</a:t>
            </a:r>
          </a:p>
          <a:p>
            <a:r>
              <a:rPr lang="en-US" dirty="0"/>
              <a:t>Steps to build a pixel: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each component in appropriate place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OR components together</a:t>
            </a:r>
          </a:p>
          <a:p>
            <a:pPr marL="0" indent="0">
              <a:buNone/>
            </a:pPr>
            <a:r>
              <a:rPr lang="en-US" b="1" dirty="0"/>
              <a:t>Step 1</a:t>
            </a:r>
            <a:endParaRPr lang="en-US" dirty="0"/>
          </a:p>
          <a:p>
            <a:r>
              <a:rPr lang="en-US" dirty="0"/>
              <a:t>X component = 00000000000000000000b</a:t>
            </a:r>
          </a:p>
          <a:p>
            <a:r>
              <a:rPr lang="en-US" dirty="0"/>
              <a:t>Y component = 0000000000000000b</a:t>
            </a:r>
          </a:p>
          <a:p>
            <a:r>
              <a:rPr lang="en-US" dirty="0"/>
              <a:t>R component = 111100000000b</a:t>
            </a:r>
          </a:p>
          <a:p>
            <a:r>
              <a:rPr lang="en-US" dirty="0"/>
              <a:t>G component = 00000000b</a:t>
            </a:r>
          </a:p>
          <a:p>
            <a:r>
              <a:rPr lang="en-US" dirty="0"/>
              <a:t>B component = 0000b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Step 2</a:t>
            </a:r>
          </a:p>
          <a:p>
            <a:pPr marL="0" indent="0">
              <a:buNone/>
            </a:pPr>
            <a:r>
              <a:rPr lang="en-US" dirty="0"/>
              <a:t>X | Y | R | G | B = </a:t>
            </a:r>
          </a:p>
          <a:p>
            <a:pPr marL="0" indent="0">
              <a:buNone/>
            </a:pPr>
            <a:r>
              <a:rPr lang="en-US" dirty="0"/>
              <a:t>00000000000000000000b | 0000000000000000b | 111100000000b | 00000000b | 0000b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937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Question: How do computers store text?</a:t>
            </a:r>
          </a:p>
          <a:p>
            <a:r>
              <a:rPr lang="en-US" dirty="0"/>
              <a:t>Answer: Binary!</a:t>
            </a:r>
          </a:p>
          <a:p>
            <a:r>
              <a:rPr lang="en-US" dirty="0"/>
              <a:t>Construct a mapping where the first letter is the first value, and so on:</a:t>
            </a:r>
          </a:p>
          <a:p>
            <a:pPr lvl="1"/>
            <a:r>
              <a:rPr lang="en-US" dirty="0"/>
              <a:t>A = 0</a:t>
            </a:r>
          </a:p>
          <a:p>
            <a:pPr lvl="1"/>
            <a:r>
              <a:rPr lang="en-US" dirty="0"/>
              <a:t>B = 1</a:t>
            </a:r>
          </a:p>
          <a:p>
            <a:pPr marL="457200" lvl="1" indent="0">
              <a:buNone/>
            </a:pPr>
            <a:r>
              <a:rPr lang="en-US" dirty="0"/>
              <a:t>    …</a:t>
            </a:r>
          </a:p>
          <a:p>
            <a:pPr lvl="1"/>
            <a:r>
              <a:rPr lang="en-US" dirty="0"/>
              <a:t>Z = 25</a:t>
            </a:r>
          </a:p>
        </p:txBody>
      </p:sp>
    </p:spTree>
    <p:extLst>
      <p:ext uri="{BB962C8B-B14F-4D97-AF65-F5344CB8AC3E}">
        <p14:creationId xmlns:p14="http://schemas.microsoft.com/office/powerpoint/2010/main" val="251928211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r>
              <a:rPr lang="en-US" dirty="0"/>
              <a:t>Store this information as one binary string in the format of 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B050"/>
                </a:solidFill>
              </a:rPr>
              <a:t>G</a:t>
            </a:r>
            <a:r>
              <a:rPr lang="en-US" dirty="0">
                <a:solidFill>
                  <a:srgbClr val="0070C0"/>
                </a:solidFill>
              </a:rPr>
              <a:t>B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0000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0000</a:t>
            </a:r>
            <a:r>
              <a:rPr lang="en-US" dirty="0">
                <a:solidFill>
                  <a:srgbClr val="FF0000"/>
                </a:solidFill>
              </a:rPr>
              <a:t>1111</a:t>
            </a:r>
            <a:r>
              <a:rPr lang="en-US" dirty="0">
                <a:solidFill>
                  <a:srgbClr val="00B050"/>
                </a:solidFill>
              </a:rPr>
              <a:t>0000</a:t>
            </a:r>
            <a:r>
              <a:rPr lang="en-US" dirty="0">
                <a:solidFill>
                  <a:srgbClr val="0070C0"/>
                </a:solidFill>
              </a:rPr>
              <a:t>0000</a:t>
            </a:r>
            <a:r>
              <a:rPr lang="en-US" dirty="0"/>
              <a:t>b</a:t>
            </a:r>
          </a:p>
          <a:p>
            <a:r>
              <a:rPr lang="en-US" dirty="0"/>
              <a:t>Steps to build a pixel: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each component in appropriate place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OR components together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Step 2</a:t>
            </a:r>
          </a:p>
          <a:p>
            <a:pPr marL="0" indent="0">
              <a:buNone/>
            </a:pPr>
            <a:r>
              <a:rPr lang="en-US" dirty="0"/>
              <a:t>X | Y | R | G | B =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00000000000000000000b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0000000000000000b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111100000000b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00000000b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0000b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93540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4"/>
            <a:ext cx="11074166" cy="491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r>
              <a:rPr lang="en-US" dirty="0"/>
              <a:t>Store this information as one binary string in the format of 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B050"/>
                </a:solidFill>
              </a:rPr>
              <a:t>G</a:t>
            </a:r>
            <a:r>
              <a:rPr lang="en-US" dirty="0">
                <a:solidFill>
                  <a:srgbClr val="0070C0"/>
                </a:solidFill>
              </a:rPr>
              <a:t>B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0000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0000</a:t>
            </a:r>
            <a:r>
              <a:rPr lang="en-US" dirty="0">
                <a:solidFill>
                  <a:srgbClr val="FF0000"/>
                </a:solidFill>
              </a:rPr>
              <a:t>1111</a:t>
            </a:r>
            <a:r>
              <a:rPr lang="en-US" dirty="0">
                <a:solidFill>
                  <a:srgbClr val="00B050"/>
                </a:solidFill>
              </a:rPr>
              <a:t>0000</a:t>
            </a:r>
            <a:r>
              <a:rPr lang="en-US" dirty="0">
                <a:solidFill>
                  <a:srgbClr val="0070C0"/>
                </a:solidFill>
              </a:rPr>
              <a:t>0000</a:t>
            </a:r>
            <a:r>
              <a:rPr lang="en-US" dirty="0"/>
              <a:t>b</a:t>
            </a:r>
          </a:p>
          <a:p>
            <a:r>
              <a:rPr lang="en-US" dirty="0"/>
              <a:t>Steps to build a pixel: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each component in appropriate place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OR components together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Step 2</a:t>
            </a:r>
          </a:p>
          <a:p>
            <a:pPr marL="0" indent="0">
              <a:buNone/>
            </a:pPr>
            <a:r>
              <a:rPr lang="en-US" dirty="0"/>
              <a:t>X | Y | R | G | B =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00000000000000000000b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0000000000000000b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111100000000b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00000000b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0000b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00000000111100000000b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60497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4"/>
            <a:ext cx="11074166" cy="491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r>
              <a:rPr lang="en-US" dirty="0"/>
              <a:t>Store this information as one binary string in the format of 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B050"/>
                </a:solidFill>
              </a:rPr>
              <a:t>G</a:t>
            </a:r>
            <a:r>
              <a:rPr lang="en-US" dirty="0">
                <a:solidFill>
                  <a:srgbClr val="0070C0"/>
                </a:solidFill>
              </a:rPr>
              <a:t>B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0000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0000</a:t>
            </a:r>
            <a:r>
              <a:rPr lang="en-US" dirty="0">
                <a:solidFill>
                  <a:srgbClr val="FF0000"/>
                </a:solidFill>
              </a:rPr>
              <a:t>1111</a:t>
            </a:r>
            <a:r>
              <a:rPr lang="en-US" dirty="0">
                <a:solidFill>
                  <a:srgbClr val="00B050"/>
                </a:solidFill>
              </a:rPr>
              <a:t>0000</a:t>
            </a:r>
            <a:r>
              <a:rPr lang="en-US" dirty="0">
                <a:solidFill>
                  <a:srgbClr val="0070C0"/>
                </a:solidFill>
              </a:rPr>
              <a:t>0000</a:t>
            </a:r>
            <a:r>
              <a:rPr lang="en-US" dirty="0"/>
              <a:t>b</a:t>
            </a:r>
          </a:p>
          <a:p>
            <a:r>
              <a:rPr lang="en-US" dirty="0"/>
              <a:t>Steps to build a pixel: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each component in appropriate place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OR components together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Step 2</a:t>
            </a:r>
          </a:p>
          <a:p>
            <a:pPr marL="0" indent="0">
              <a:buNone/>
            </a:pPr>
            <a:r>
              <a:rPr lang="en-US" dirty="0"/>
              <a:t>X | Y | R | G | B =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00000000000000000000b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0000000000000000b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111100000000b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00000000b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0000b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00000000111100000000b</a:t>
            </a:r>
          </a:p>
          <a:p>
            <a:r>
              <a:rPr lang="en-US" dirty="0"/>
              <a:t>So, our red pixel at (0,0) is represented by the binary 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00000000111100000000b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87638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Now that the components of images are known, we can “build” images</a:t>
            </a:r>
          </a:p>
          <a:p>
            <a:r>
              <a:rPr lang="en-US" dirty="0"/>
              <a:t>(X, Y) coordinate: both components will be 0 &lt;= n &lt; (2</a:t>
            </a:r>
            <a:r>
              <a:rPr lang="en-US" baseline="30000" dirty="0"/>
              <a:t>4</a:t>
            </a:r>
            <a:r>
              <a:rPr lang="en-US" dirty="0"/>
              <a:t>) = 16</a:t>
            </a:r>
          </a:p>
          <a:p>
            <a:r>
              <a:rPr lang="en-US" dirty="0"/>
              <a:t>Color: all three components will be 0 &lt;= n &lt; (2</a:t>
            </a:r>
            <a:r>
              <a:rPr lang="en-US" baseline="30000" dirty="0"/>
              <a:t>4</a:t>
            </a:r>
            <a:r>
              <a:rPr lang="en-US" dirty="0"/>
              <a:t>) = 16</a:t>
            </a:r>
          </a:p>
          <a:p>
            <a:endParaRPr lang="en-US" dirty="0"/>
          </a:p>
          <a:p>
            <a:r>
              <a:rPr lang="en-US" sz="2400" dirty="0"/>
              <a:t>Pixel 2: lies at (10, 15), and is solid yellow in color.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23710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Now that the components of images are known, we can “build” images</a:t>
            </a:r>
          </a:p>
          <a:p>
            <a:r>
              <a:rPr lang="en-US" dirty="0"/>
              <a:t>(X, Y) coordinate: both components will be 0 &lt;= n &lt; (2</a:t>
            </a:r>
            <a:r>
              <a:rPr lang="en-US" baseline="30000" dirty="0"/>
              <a:t>4</a:t>
            </a:r>
            <a:r>
              <a:rPr lang="en-US" dirty="0"/>
              <a:t>) = 16</a:t>
            </a:r>
          </a:p>
          <a:p>
            <a:r>
              <a:rPr lang="en-US" dirty="0"/>
              <a:t>Color: all three components will be 0 &lt;= n &lt; (2</a:t>
            </a:r>
            <a:r>
              <a:rPr lang="en-US" baseline="30000" dirty="0"/>
              <a:t>4</a:t>
            </a:r>
            <a:r>
              <a:rPr lang="en-US" dirty="0"/>
              <a:t>) = 16</a:t>
            </a:r>
          </a:p>
          <a:p>
            <a:endParaRPr lang="en-US" dirty="0"/>
          </a:p>
          <a:p>
            <a:r>
              <a:rPr lang="en-US" sz="2400" dirty="0"/>
              <a:t>Pixel 2: lies at (10, 15), and is solid yellow in color.</a:t>
            </a:r>
          </a:p>
          <a:p>
            <a:pPr lvl="1"/>
            <a:r>
              <a:rPr lang="en-US" sz="2000" dirty="0"/>
              <a:t>X Component: 10d = 1010b</a:t>
            </a:r>
          </a:p>
          <a:p>
            <a:pPr lvl="1"/>
            <a:r>
              <a:rPr lang="en-US" sz="2000" dirty="0"/>
              <a:t>Y Component: 15d = 1111b</a:t>
            </a:r>
          </a:p>
          <a:p>
            <a:pPr lvl="1"/>
            <a:r>
              <a:rPr lang="en-US" sz="2000" dirty="0"/>
              <a:t>R Component: 15d = 1111b</a:t>
            </a:r>
          </a:p>
          <a:p>
            <a:pPr lvl="1"/>
            <a:r>
              <a:rPr lang="en-US" sz="2000" dirty="0"/>
              <a:t>G Component: 15d = 1111b</a:t>
            </a:r>
          </a:p>
          <a:p>
            <a:pPr lvl="1"/>
            <a:r>
              <a:rPr lang="en-US" sz="2000" dirty="0"/>
              <a:t>B Component: 0d = 0000b</a:t>
            </a:r>
          </a:p>
          <a:p>
            <a:r>
              <a:rPr lang="en-US" sz="2400" dirty="0"/>
              <a:t>Store this information as one binary string in the format of XYRGB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39681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Pixel 2: lies at (10, 15), and is solid yellow in color.</a:t>
            </a:r>
          </a:p>
          <a:p>
            <a:pPr lvl="1"/>
            <a:r>
              <a:rPr lang="en-US" sz="2000" dirty="0"/>
              <a:t>X Component: 10d = 1010b</a:t>
            </a:r>
          </a:p>
          <a:p>
            <a:pPr lvl="1"/>
            <a:r>
              <a:rPr lang="en-US" sz="2000" dirty="0"/>
              <a:t>Y Component: 15d =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1111</a:t>
            </a:r>
            <a:r>
              <a:rPr lang="en-US" sz="2000" dirty="0"/>
              <a:t>b</a:t>
            </a:r>
          </a:p>
          <a:p>
            <a:pPr lvl="1"/>
            <a:r>
              <a:rPr lang="en-US" sz="2000" dirty="0"/>
              <a:t>R Component: 15d = </a:t>
            </a:r>
            <a:r>
              <a:rPr lang="en-US" sz="2000" dirty="0">
                <a:solidFill>
                  <a:srgbClr val="FF0000"/>
                </a:solidFill>
              </a:rPr>
              <a:t>1111</a:t>
            </a:r>
            <a:r>
              <a:rPr lang="en-US" sz="2000" dirty="0"/>
              <a:t>b</a:t>
            </a:r>
          </a:p>
          <a:p>
            <a:pPr lvl="1"/>
            <a:r>
              <a:rPr lang="en-US" sz="2000" dirty="0"/>
              <a:t>G Component: 15d = </a:t>
            </a:r>
            <a:r>
              <a:rPr lang="en-US" sz="2000" dirty="0">
                <a:solidFill>
                  <a:srgbClr val="00B050"/>
                </a:solidFill>
              </a:rPr>
              <a:t>1111</a:t>
            </a:r>
            <a:r>
              <a:rPr lang="en-US" sz="2000" dirty="0"/>
              <a:t>b</a:t>
            </a:r>
          </a:p>
          <a:p>
            <a:pPr lvl="1"/>
            <a:r>
              <a:rPr lang="en-US" sz="2000" dirty="0"/>
              <a:t>B Component: 0d = </a:t>
            </a:r>
            <a:r>
              <a:rPr lang="en-US" sz="2000" dirty="0">
                <a:solidFill>
                  <a:srgbClr val="0070C0"/>
                </a:solidFill>
              </a:rPr>
              <a:t>0000</a:t>
            </a:r>
            <a:r>
              <a:rPr lang="en-US" sz="2000" dirty="0"/>
              <a:t>b</a:t>
            </a:r>
          </a:p>
          <a:p>
            <a:r>
              <a:rPr lang="en-US" sz="2400" dirty="0"/>
              <a:t>Store this information as one binary string in the format of X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sz="2400" dirty="0">
                <a:solidFill>
                  <a:srgbClr val="FF0000"/>
                </a:solidFill>
              </a:rPr>
              <a:t>R</a:t>
            </a:r>
            <a:r>
              <a:rPr lang="en-US" sz="2400" dirty="0">
                <a:solidFill>
                  <a:srgbClr val="00B050"/>
                </a:solidFill>
              </a:rPr>
              <a:t>G</a:t>
            </a:r>
            <a:r>
              <a:rPr lang="en-US" sz="2400" dirty="0">
                <a:solidFill>
                  <a:srgbClr val="0070C0"/>
                </a:solidFill>
              </a:rPr>
              <a:t>B</a:t>
            </a:r>
          </a:p>
          <a:p>
            <a:pPr marL="0" indent="0" algn="ctr">
              <a:buNone/>
            </a:pPr>
            <a:r>
              <a:rPr lang="en-US" sz="2400" dirty="0"/>
              <a:t>1010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1111</a:t>
            </a:r>
            <a:r>
              <a:rPr lang="en-US" sz="2400" dirty="0">
                <a:solidFill>
                  <a:srgbClr val="FF0000"/>
                </a:solidFill>
              </a:rPr>
              <a:t>1111</a:t>
            </a:r>
            <a:r>
              <a:rPr lang="en-US" sz="2400" dirty="0">
                <a:solidFill>
                  <a:srgbClr val="00B050"/>
                </a:solidFill>
              </a:rPr>
              <a:t>1111</a:t>
            </a:r>
            <a:r>
              <a:rPr lang="en-US" sz="2400" dirty="0">
                <a:solidFill>
                  <a:srgbClr val="0070C0"/>
                </a:solidFill>
              </a:rPr>
              <a:t>0000</a:t>
            </a:r>
            <a:r>
              <a:rPr lang="en-US" sz="2400" dirty="0"/>
              <a:t>b</a:t>
            </a:r>
            <a:endParaRPr lang="en-US" sz="2400" dirty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62317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Store this information as one binary string in the format of X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sz="2400" dirty="0">
                <a:solidFill>
                  <a:srgbClr val="FF0000"/>
                </a:solidFill>
              </a:rPr>
              <a:t>R</a:t>
            </a:r>
            <a:r>
              <a:rPr lang="en-US" sz="2400" dirty="0">
                <a:solidFill>
                  <a:srgbClr val="00B050"/>
                </a:solidFill>
              </a:rPr>
              <a:t>G</a:t>
            </a:r>
            <a:r>
              <a:rPr lang="en-US" sz="2400" dirty="0">
                <a:solidFill>
                  <a:srgbClr val="0070C0"/>
                </a:solidFill>
              </a:rPr>
              <a:t>B</a:t>
            </a:r>
          </a:p>
          <a:p>
            <a:pPr marL="0" indent="0" algn="ctr">
              <a:buNone/>
            </a:pPr>
            <a:r>
              <a:rPr lang="en-US" sz="2400" dirty="0"/>
              <a:t>1010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1111</a:t>
            </a:r>
            <a:r>
              <a:rPr lang="en-US" sz="2400" dirty="0">
                <a:solidFill>
                  <a:srgbClr val="FF0000"/>
                </a:solidFill>
              </a:rPr>
              <a:t>1111</a:t>
            </a:r>
            <a:r>
              <a:rPr lang="en-US" sz="2400" dirty="0">
                <a:solidFill>
                  <a:srgbClr val="00B050"/>
                </a:solidFill>
              </a:rPr>
              <a:t>1111</a:t>
            </a:r>
            <a:r>
              <a:rPr lang="en-US" sz="2400" dirty="0">
                <a:solidFill>
                  <a:srgbClr val="0070C0"/>
                </a:solidFill>
              </a:rPr>
              <a:t>0000</a:t>
            </a:r>
            <a:r>
              <a:rPr lang="en-US" sz="2400" dirty="0"/>
              <a:t>b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/>
              <a:t>Steps to build a pixel: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Place each component in appropriate place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OR components together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98283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Store this information as one binary string in the format of X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sz="2400" dirty="0">
                <a:solidFill>
                  <a:srgbClr val="FF0000"/>
                </a:solidFill>
              </a:rPr>
              <a:t>R</a:t>
            </a:r>
            <a:r>
              <a:rPr lang="en-US" sz="2400" dirty="0">
                <a:solidFill>
                  <a:srgbClr val="00B050"/>
                </a:solidFill>
              </a:rPr>
              <a:t>G</a:t>
            </a:r>
            <a:r>
              <a:rPr lang="en-US" sz="2400" dirty="0">
                <a:solidFill>
                  <a:srgbClr val="0070C0"/>
                </a:solidFill>
              </a:rPr>
              <a:t>B</a:t>
            </a:r>
          </a:p>
          <a:p>
            <a:pPr marL="0" indent="0" algn="ctr">
              <a:buNone/>
            </a:pPr>
            <a:r>
              <a:rPr lang="en-US" sz="2400" dirty="0"/>
              <a:t>1010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1111</a:t>
            </a:r>
            <a:r>
              <a:rPr lang="en-US" sz="2400" dirty="0">
                <a:solidFill>
                  <a:srgbClr val="FF0000"/>
                </a:solidFill>
              </a:rPr>
              <a:t>1111</a:t>
            </a:r>
            <a:r>
              <a:rPr lang="en-US" sz="2400" dirty="0">
                <a:solidFill>
                  <a:srgbClr val="00B050"/>
                </a:solidFill>
              </a:rPr>
              <a:t>1111</a:t>
            </a:r>
            <a:r>
              <a:rPr lang="en-US" sz="2400" dirty="0">
                <a:solidFill>
                  <a:srgbClr val="0070C0"/>
                </a:solidFill>
              </a:rPr>
              <a:t>0000</a:t>
            </a:r>
            <a:r>
              <a:rPr lang="en-US" sz="2400" dirty="0"/>
              <a:t>b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/>
              <a:t>Steps to build a pixel: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Place each component in appropriate place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OR components together</a:t>
            </a:r>
          </a:p>
          <a:p>
            <a:pPr marL="0" indent="0">
              <a:buNone/>
            </a:pPr>
            <a:r>
              <a:rPr lang="en-US" sz="2400" b="1" dirty="0"/>
              <a:t>Step 1</a:t>
            </a:r>
          </a:p>
          <a:p>
            <a:r>
              <a:rPr lang="en-US" sz="2400" dirty="0"/>
              <a:t>X component = 1010b starting at bit number 16 = 1010b &lt;&lt; 16 = 10100000000000000000b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33339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Store this information as one binary string in the format of X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sz="2400" dirty="0">
                <a:solidFill>
                  <a:srgbClr val="FF0000"/>
                </a:solidFill>
              </a:rPr>
              <a:t>R</a:t>
            </a:r>
            <a:r>
              <a:rPr lang="en-US" sz="2400" dirty="0">
                <a:solidFill>
                  <a:srgbClr val="00B050"/>
                </a:solidFill>
              </a:rPr>
              <a:t>G</a:t>
            </a:r>
            <a:r>
              <a:rPr lang="en-US" sz="2400" dirty="0">
                <a:solidFill>
                  <a:srgbClr val="0070C0"/>
                </a:solidFill>
              </a:rPr>
              <a:t>B</a:t>
            </a:r>
          </a:p>
          <a:p>
            <a:pPr marL="0" indent="0" algn="ctr">
              <a:buNone/>
            </a:pPr>
            <a:r>
              <a:rPr lang="en-US" sz="2400" dirty="0"/>
              <a:t>1010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1111</a:t>
            </a:r>
            <a:r>
              <a:rPr lang="en-US" sz="2400" dirty="0">
                <a:solidFill>
                  <a:srgbClr val="FF0000"/>
                </a:solidFill>
              </a:rPr>
              <a:t>1111</a:t>
            </a:r>
            <a:r>
              <a:rPr lang="en-US" sz="2400" dirty="0">
                <a:solidFill>
                  <a:srgbClr val="00B050"/>
                </a:solidFill>
              </a:rPr>
              <a:t>1111</a:t>
            </a:r>
            <a:r>
              <a:rPr lang="en-US" sz="2400" dirty="0">
                <a:solidFill>
                  <a:srgbClr val="0070C0"/>
                </a:solidFill>
              </a:rPr>
              <a:t>0000</a:t>
            </a:r>
            <a:r>
              <a:rPr lang="en-US" sz="2400" dirty="0"/>
              <a:t>b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/>
              <a:t>Steps to build a pixel: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Place each component in appropriate place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OR components together</a:t>
            </a:r>
          </a:p>
          <a:p>
            <a:pPr marL="0" indent="0">
              <a:buNone/>
            </a:pPr>
            <a:r>
              <a:rPr lang="en-US" sz="2400" b="1" dirty="0"/>
              <a:t>Step 1</a:t>
            </a:r>
          </a:p>
          <a:p>
            <a:r>
              <a:rPr lang="en-US" sz="2400" dirty="0"/>
              <a:t>X component = 10100000000000000000b</a:t>
            </a:r>
          </a:p>
          <a:p>
            <a:r>
              <a:rPr lang="en-US" sz="2400" dirty="0"/>
              <a:t>Y component = 1111b starting at bit number 12 = 1111b &lt;&lt; 12 = 1111000000000000b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80652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Store this information as one binary string in the format of X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sz="2400" dirty="0">
                <a:solidFill>
                  <a:srgbClr val="FF0000"/>
                </a:solidFill>
              </a:rPr>
              <a:t>R</a:t>
            </a:r>
            <a:r>
              <a:rPr lang="en-US" sz="2400" dirty="0">
                <a:solidFill>
                  <a:srgbClr val="00B050"/>
                </a:solidFill>
              </a:rPr>
              <a:t>G</a:t>
            </a:r>
            <a:r>
              <a:rPr lang="en-US" sz="2400" dirty="0">
                <a:solidFill>
                  <a:srgbClr val="0070C0"/>
                </a:solidFill>
              </a:rPr>
              <a:t>B</a:t>
            </a:r>
          </a:p>
          <a:p>
            <a:pPr marL="0" indent="0" algn="ctr">
              <a:buNone/>
            </a:pPr>
            <a:r>
              <a:rPr lang="en-US" sz="2400" dirty="0"/>
              <a:t>1010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1111</a:t>
            </a:r>
            <a:r>
              <a:rPr lang="en-US" sz="2400" dirty="0">
                <a:solidFill>
                  <a:srgbClr val="FF0000"/>
                </a:solidFill>
              </a:rPr>
              <a:t>1111</a:t>
            </a:r>
            <a:r>
              <a:rPr lang="en-US" sz="2400" dirty="0">
                <a:solidFill>
                  <a:srgbClr val="00B050"/>
                </a:solidFill>
              </a:rPr>
              <a:t>1111</a:t>
            </a:r>
            <a:r>
              <a:rPr lang="en-US" sz="2400" dirty="0">
                <a:solidFill>
                  <a:srgbClr val="0070C0"/>
                </a:solidFill>
              </a:rPr>
              <a:t>0000</a:t>
            </a:r>
            <a:r>
              <a:rPr lang="en-US" sz="2400" dirty="0"/>
              <a:t>b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/>
              <a:t>Steps to build a pixel: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Place each component in appropriate place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OR components together</a:t>
            </a:r>
          </a:p>
          <a:p>
            <a:pPr marL="0" indent="0">
              <a:buNone/>
            </a:pPr>
            <a:r>
              <a:rPr lang="en-US" sz="2400" b="1" dirty="0"/>
              <a:t>Step 1</a:t>
            </a:r>
          </a:p>
          <a:p>
            <a:r>
              <a:rPr lang="en-US" sz="2400" dirty="0"/>
              <a:t>X component = 10100000000000000000b</a:t>
            </a:r>
          </a:p>
          <a:p>
            <a:r>
              <a:rPr lang="en-US" sz="2400" dirty="0"/>
              <a:t>Y component = 1111000000000000b</a:t>
            </a:r>
          </a:p>
          <a:p>
            <a:r>
              <a:rPr lang="en-US" sz="2400" dirty="0"/>
              <a:t>R component = 1111b starting at bit number 8 = 1111b &lt;&lt; 8 = 111100000000b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799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Question: How do computers store text?</a:t>
            </a:r>
          </a:p>
          <a:p>
            <a:r>
              <a:rPr lang="en-US" dirty="0"/>
              <a:t>Answer: Binary!</a:t>
            </a:r>
          </a:p>
          <a:p>
            <a:r>
              <a:rPr lang="en-US" dirty="0"/>
              <a:t>Construct a mapping where the first letter is the first value, and so on: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B0C64B-867E-4288-A7FC-48DF7E146A40}"/>
              </a:ext>
            </a:extLst>
          </p:cNvPr>
          <p:cNvGraphicFramePr>
            <a:graphicFrameLocks noGrp="1"/>
          </p:cNvGraphicFramePr>
          <p:nvPr/>
        </p:nvGraphicFramePr>
        <p:xfrm>
          <a:off x="111499" y="3686493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36F1F1-C870-4E7A-891A-332961840E42}"/>
              </a:ext>
            </a:extLst>
          </p:cNvPr>
          <p:cNvGraphicFramePr>
            <a:graphicFrameLocks noGrp="1"/>
          </p:cNvGraphicFramePr>
          <p:nvPr/>
        </p:nvGraphicFramePr>
        <p:xfrm>
          <a:off x="3166913" y="3686493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59E1F0-FFA4-405B-889A-128A6029FA36}"/>
              </a:ext>
            </a:extLst>
          </p:cNvPr>
          <p:cNvGraphicFramePr>
            <a:graphicFrameLocks noGrp="1"/>
          </p:cNvGraphicFramePr>
          <p:nvPr/>
        </p:nvGraphicFramePr>
        <p:xfrm>
          <a:off x="6175274" y="3686493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83FDB7-7128-477B-A2EB-F10BEE41A7E7}"/>
              </a:ext>
            </a:extLst>
          </p:cNvPr>
          <p:cNvGraphicFramePr>
            <a:graphicFrameLocks noGrp="1"/>
          </p:cNvGraphicFramePr>
          <p:nvPr/>
        </p:nvGraphicFramePr>
        <p:xfrm>
          <a:off x="9161129" y="3690219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>
                  <a:extLst>
                    <a:ext uri="{9D8B030D-6E8A-4147-A177-3AD203B41FA5}">
                      <a16:colId xmlns:a16="http://schemas.microsoft.com/office/drawing/2014/main" val="246461097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2679620673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394494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7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204098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Store this information as one binary string in the format of X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sz="2400" dirty="0">
                <a:solidFill>
                  <a:srgbClr val="FF0000"/>
                </a:solidFill>
              </a:rPr>
              <a:t>R</a:t>
            </a:r>
            <a:r>
              <a:rPr lang="en-US" sz="2400" dirty="0">
                <a:solidFill>
                  <a:srgbClr val="00B050"/>
                </a:solidFill>
              </a:rPr>
              <a:t>G</a:t>
            </a:r>
            <a:r>
              <a:rPr lang="en-US" sz="2400" dirty="0">
                <a:solidFill>
                  <a:srgbClr val="0070C0"/>
                </a:solidFill>
              </a:rPr>
              <a:t>B</a:t>
            </a:r>
          </a:p>
          <a:p>
            <a:pPr marL="0" indent="0" algn="ctr">
              <a:buNone/>
            </a:pPr>
            <a:r>
              <a:rPr lang="en-US" sz="2400" dirty="0"/>
              <a:t>1010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1111</a:t>
            </a:r>
            <a:r>
              <a:rPr lang="en-US" sz="2400" dirty="0">
                <a:solidFill>
                  <a:srgbClr val="FF0000"/>
                </a:solidFill>
              </a:rPr>
              <a:t>1111</a:t>
            </a:r>
            <a:r>
              <a:rPr lang="en-US" sz="2400" dirty="0">
                <a:solidFill>
                  <a:srgbClr val="00B050"/>
                </a:solidFill>
              </a:rPr>
              <a:t>1111</a:t>
            </a:r>
            <a:r>
              <a:rPr lang="en-US" sz="2400" dirty="0">
                <a:solidFill>
                  <a:srgbClr val="0070C0"/>
                </a:solidFill>
              </a:rPr>
              <a:t>0000</a:t>
            </a:r>
            <a:r>
              <a:rPr lang="en-US" sz="2400" dirty="0"/>
              <a:t>b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/>
              <a:t>Steps to build a pixel: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Place each component in appropriate place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OR components together</a:t>
            </a:r>
          </a:p>
          <a:p>
            <a:pPr marL="0" indent="0">
              <a:buNone/>
            </a:pPr>
            <a:r>
              <a:rPr lang="en-US" sz="2400" b="1" dirty="0"/>
              <a:t>Step 1</a:t>
            </a:r>
          </a:p>
          <a:p>
            <a:r>
              <a:rPr lang="en-US" sz="2400" dirty="0"/>
              <a:t>X component = 10100000000000000000b</a:t>
            </a:r>
          </a:p>
          <a:p>
            <a:r>
              <a:rPr lang="en-US" sz="2400" dirty="0"/>
              <a:t>Y component = 1111000000000000b</a:t>
            </a:r>
          </a:p>
          <a:p>
            <a:r>
              <a:rPr lang="en-US" sz="2400" dirty="0"/>
              <a:t>R component = 111100000000b</a:t>
            </a:r>
          </a:p>
          <a:p>
            <a:r>
              <a:rPr lang="en-US" sz="2400" dirty="0"/>
              <a:t>G component = 1111b starting at bit number 4 = 1111b &lt;&lt; 4 = 11110000b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1226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dirty="0"/>
              <a:t>Store this information as one binary string in the format of X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sz="2400" dirty="0">
                <a:solidFill>
                  <a:srgbClr val="FF0000"/>
                </a:solidFill>
              </a:rPr>
              <a:t>R</a:t>
            </a:r>
            <a:r>
              <a:rPr lang="en-US" sz="2400" dirty="0">
                <a:solidFill>
                  <a:srgbClr val="00B050"/>
                </a:solidFill>
              </a:rPr>
              <a:t>G</a:t>
            </a:r>
            <a:r>
              <a:rPr lang="en-US" sz="2400" dirty="0">
                <a:solidFill>
                  <a:srgbClr val="0070C0"/>
                </a:solidFill>
              </a:rPr>
              <a:t>B</a:t>
            </a:r>
          </a:p>
          <a:p>
            <a:pPr marL="0" indent="0" algn="ctr">
              <a:buNone/>
            </a:pPr>
            <a:r>
              <a:rPr lang="en-US" sz="2400" dirty="0"/>
              <a:t>1010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1111</a:t>
            </a:r>
            <a:r>
              <a:rPr lang="en-US" sz="2400" dirty="0">
                <a:solidFill>
                  <a:srgbClr val="FF0000"/>
                </a:solidFill>
              </a:rPr>
              <a:t>1111</a:t>
            </a:r>
            <a:r>
              <a:rPr lang="en-US" sz="2400" dirty="0">
                <a:solidFill>
                  <a:srgbClr val="00B050"/>
                </a:solidFill>
              </a:rPr>
              <a:t>1111</a:t>
            </a:r>
            <a:r>
              <a:rPr lang="en-US" sz="2400" dirty="0">
                <a:solidFill>
                  <a:srgbClr val="0070C0"/>
                </a:solidFill>
              </a:rPr>
              <a:t>0000</a:t>
            </a:r>
            <a:r>
              <a:rPr lang="en-US" sz="2400" dirty="0"/>
              <a:t>b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/>
              <a:t>Steps to build a pixel: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Place each component in appropriate place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OR components together</a:t>
            </a:r>
          </a:p>
          <a:p>
            <a:pPr marL="0" indent="0">
              <a:buNone/>
            </a:pPr>
            <a:r>
              <a:rPr lang="en-US" sz="2400" b="1" dirty="0"/>
              <a:t>Step 1</a:t>
            </a:r>
          </a:p>
          <a:p>
            <a:r>
              <a:rPr lang="en-US" sz="2400" dirty="0"/>
              <a:t>X component = 10100000000000000000b</a:t>
            </a:r>
          </a:p>
          <a:p>
            <a:r>
              <a:rPr lang="en-US" sz="2400" dirty="0"/>
              <a:t>Y component = 1111000000000000b</a:t>
            </a:r>
          </a:p>
          <a:p>
            <a:r>
              <a:rPr lang="en-US" sz="2400" dirty="0"/>
              <a:t>R component = 111100000000b</a:t>
            </a:r>
          </a:p>
          <a:p>
            <a:r>
              <a:rPr lang="en-US" sz="2400" dirty="0"/>
              <a:t>G component = 11110000b</a:t>
            </a:r>
          </a:p>
          <a:p>
            <a:r>
              <a:rPr lang="en-US" sz="2400" dirty="0"/>
              <a:t>B component = 0000b starting at bit 0 = 0000b &lt;&lt; 0 = 0000b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63577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r>
              <a:rPr lang="en-US" sz="2400" dirty="0"/>
              <a:t>Store this information as one binary string in the format of X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sz="2400" dirty="0">
                <a:solidFill>
                  <a:srgbClr val="FF0000"/>
                </a:solidFill>
              </a:rPr>
              <a:t>R</a:t>
            </a:r>
            <a:r>
              <a:rPr lang="en-US" sz="2400" dirty="0">
                <a:solidFill>
                  <a:srgbClr val="00B050"/>
                </a:solidFill>
              </a:rPr>
              <a:t>G</a:t>
            </a:r>
            <a:r>
              <a:rPr lang="en-US" sz="2400" dirty="0">
                <a:solidFill>
                  <a:srgbClr val="0070C0"/>
                </a:solidFill>
              </a:rPr>
              <a:t>B</a:t>
            </a:r>
          </a:p>
          <a:p>
            <a:pPr marL="0" indent="0" algn="ctr">
              <a:buNone/>
            </a:pPr>
            <a:r>
              <a:rPr lang="en-US" sz="2400" dirty="0"/>
              <a:t>1010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1111</a:t>
            </a:r>
            <a:r>
              <a:rPr lang="en-US" sz="2400" dirty="0">
                <a:solidFill>
                  <a:srgbClr val="FF0000"/>
                </a:solidFill>
              </a:rPr>
              <a:t>1111</a:t>
            </a:r>
            <a:r>
              <a:rPr lang="en-US" sz="2400" dirty="0">
                <a:solidFill>
                  <a:srgbClr val="00B050"/>
                </a:solidFill>
              </a:rPr>
              <a:t>1111</a:t>
            </a:r>
            <a:r>
              <a:rPr lang="en-US" sz="2400" dirty="0">
                <a:solidFill>
                  <a:srgbClr val="0070C0"/>
                </a:solidFill>
              </a:rPr>
              <a:t>0000</a:t>
            </a:r>
            <a:r>
              <a:rPr lang="en-US" sz="2400" dirty="0"/>
              <a:t>b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/>
              <a:t>Steps to build a pixel: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Place each component in appropriate place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OR components together</a:t>
            </a:r>
          </a:p>
          <a:p>
            <a:pPr marL="0" indent="0">
              <a:buNone/>
            </a:pPr>
            <a:r>
              <a:rPr lang="en-US" sz="2400" b="1" dirty="0"/>
              <a:t>Step 1</a:t>
            </a:r>
          </a:p>
          <a:p>
            <a:r>
              <a:rPr lang="en-US" sz="2400" dirty="0"/>
              <a:t>X component = 10100000000000000000b</a:t>
            </a:r>
          </a:p>
          <a:p>
            <a:r>
              <a:rPr lang="en-US" sz="2400" dirty="0"/>
              <a:t>Y component = 1111000000000000b</a:t>
            </a:r>
          </a:p>
          <a:p>
            <a:r>
              <a:rPr lang="en-US" sz="2400" dirty="0"/>
              <a:t>R component = 111100000000b</a:t>
            </a:r>
          </a:p>
          <a:p>
            <a:r>
              <a:rPr lang="en-US" sz="2400" dirty="0"/>
              <a:t>G component = 11110000b</a:t>
            </a:r>
          </a:p>
          <a:p>
            <a:r>
              <a:rPr lang="en-US" sz="2400" dirty="0"/>
              <a:t>B component = 0000b</a:t>
            </a:r>
          </a:p>
          <a:p>
            <a:pPr marL="0" indent="0">
              <a:buNone/>
            </a:pPr>
            <a:r>
              <a:rPr lang="en-US" sz="2400" b="1" dirty="0"/>
              <a:t>Step 2</a:t>
            </a:r>
          </a:p>
          <a:p>
            <a:pPr marL="0" indent="0">
              <a:buNone/>
            </a:pPr>
            <a:r>
              <a:rPr lang="en-US" sz="2400" dirty="0"/>
              <a:t>X|Y|R|G|B</a:t>
            </a:r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8187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r>
              <a:rPr lang="en-US" sz="2400" dirty="0"/>
              <a:t>Store this information as one binary string in the format of X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sz="2400" dirty="0">
                <a:solidFill>
                  <a:srgbClr val="FF0000"/>
                </a:solidFill>
              </a:rPr>
              <a:t>R</a:t>
            </a:r>
            <a:r>
              <a:rPr lang="en-US" sz="2400" dirty="0">
                <a:solidFill>
                  <a:srgbClr val="00B050"/>
                </a:solidFill>
              </a:rPr>
              <a:t>G</a:t>
            </a:r>
            <a:r>
              <a:rPr lang="en-US" sz="2400" dirty="0">
                <a:solidFill>
                  <a:srgbClr val="0070C0"/>
                </a:solidFill>
              </a:rPr>
              <a:t>B</a:t>
            </a:r>
          </a:p>
          <a:p>
            <a:pPr marL="0" indent="0" algn="ctr">
              <a:buNone/>
            </a:pPr>
            <a:r>
              <a:rPr lang="en-US" sz="2400" dirty="0"/>
              <a:t>1010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1111</a:t>
            </a:r>
            <a:r>
              <a:rPr lang="en-US" sz="2400" dirty="0">
                <a:solidFill>
                  <a:srgbClr val="FF0000"/>
                </a:solidFill>
              </a:rPr>
              <a:t>1111</a:t>
            </a:r>
            <a:r>
              <a:rPr lang="en-US" sz="2400" dirty="0">
                <a:solidFill>
                  <a:srgbClr val="00B050"/>
                </a:solidFill>
              </a:rPr>
              <a:t>1111</a:t>
            </a:r>
            <a:r>
              <a:rPr lang="en-US" sz="2400" dirty="0">
                <a:solidFill>
                  <a:srgbClr val="0070C0"/>
                </a:solidFill>
              </a:rPr>
              <a:t>0000</a:t>
            </a:r>
            <a:r>
              <a:rPr lang="en-US" sz="2400" dirty="0"/>
              <a:t>b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/>
              <a:t>Steps to build a pixel: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Place each component in appropriate place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OR components together</a:t>
            </a:r>
          </a:p>
          <a:p>
            <a:pPr marL="0" indent="0">
              <a:buNone/>
            </a:pPr>
            <a:r>
              <a:rPr lang="en-US" sz="2400" b="1" dirty="0"/>
              <a:t>Step 1</a:t>
            </a:r>
          </a:p>
          <a:p>
            <a:r>
              <a:rPr lang="en-US" sz="2400" dirty="0"/>
              <a:t>X component = 10100000000000000000b</a:t>
            </a:r>
          </a:p>
          <a:p>
            <a:r>
              <a:rPr lang="en-US" sz="2400" dirty="0"/>
              <a:t>Y component = 1111000000000000b</a:t>
            </a:r>
          </a:p>
          <a:p>
            <a:r>
              <a:rPr lang="en-US" sz="2400" dirty="0"/>
              <a:t>R component = 111100000000b</a:t>
            </a:r>
          </a:p>
          <a:p>
            <a:r>
              <a:rPr lang="en-US" sz="2400" dirty="0"/>
              <a:t>G component = 11110000b</a:t>
            </a:r>
          </a:p>
          <a:p>
            <a:r>
              <a:rPr lang="en-US" sz="2400" dirty="0"/>
              <a:t>B component = 0000b</a:t>
            </a:r>
          </a:p>
          <a:p>
            <a:pPr marL="0" indent="0">
              <a:buNone/>
            </a:pPr>
            <a:r>
              <a:rPr lang="en-US" sz="2400" b="1" dirty="0"/>
              <a:t>Step 2</a:t>
            </a:r>
          </a:p>
          <a:p>
            <a:pPr marL="0" indent="0">
              <a:buNone/>
            </a:pPr>
            <a:r>
              <a:rPr lang="en-US" sz="2400" dirty="0"/>
              <a:t>X|Y|R|G|B = </a:t>
            </a:r>
          </a:p>
          <a:p>
            <a:pPr marL="0" indent="0">
              <a:buNone/>
            </a:pPr>
            <a:r>
              <a:rPr lang="en-US" sz="2400" dirty="0"/>
              <a:t>10100000000000000000b|1111000000000000b|111100000000b|11110000b|0000b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89661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r>
              <a:rPr lang="en-US" dirty="0"/>
              <a:t>Store this information as one binary string in the format of 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B050"/>
                </a:solidFill>
              </a:rPr>
              <a:t>G</a:t>
            </a:r>
            <a:r>
              <a:rPr lang="en-US" dirty="0">
                <a:solidFill>
                  <a:srgbClr val="0070C0"/>
                </a:solidFill>
              </a:rPr>
              <a:t>B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1010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1111</a:t>
            </a:r>
            <a:r>
              <a:rPr lang="en-US" dirty="0">
                <a:solidFill>
                  <a:srgbClr val="FF0000"/>
                </a:solidFill>
              </a:rPr>
              <a:t>1111</a:t>
            </a:r>
            <a:r>
              <a:rPr lang="en-US" dirty="0">
                <a:solidFill>
                  <a:srgbClr val="00B050"/>
                </a:solidFill>
              </a:rPr>
              <a:t>1111</a:t>
            </a:r>
            <a:r>
              <a:rPr lang="en-US" dirty="0">
                <a:solidFill>
                  <a:srgbClr val="0070C0"/>
                </a:solidFill>
              </a:rPr>
              <a:t>0000</a:t>
            </a:r>
            <a:r>
              <a:rPr lang="en-US" dirty="0"/>
              <a:t>b</a:t>
            </a:r>
          </a:p>
          <a:p>
            <a:r>
              <a:rPr lang="en-US" dirty="0"/>
              <a:t>Steps to build a pixel: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each component in appropriate place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OR components together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Step 2</a:t>
            </a:r>
          </a:p>
          <a:p>
            <a:pPr marL="0" indent="0">
              <a:buNone/>
            </a:pPr>
            <a:r>
              <a:rPr lang="en-US" dirty="0"/>
              <a:t>X | Y | R | G | B =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10100000000000000000b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1111000000000000b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111100000000b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11110000b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0000b</a:t>
            </a:r>
          </a:p>
        </p:txBody>
      </p:sp>
    </p:spTree>
    <p:extLst>
      <p:ext uri="{BB962C8B-B14F-4D97-AF65-F5344CB8AC3E}">
        <p14:creationId xmlns:p14="http://schemas.microsoft.com/office/powerpoint/2010/main" val="373304859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r>
              <a:rPr lang="en-US" dirty="0"/>
              <a:t>Store this information as one binary string in the format of 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B050"/>
                </a:solidFill>
              </a:rPr>
              <a:t>G</a:t>
            </a:r>
            <a:r>
              <a:rPr lang="en-US" dirty="0">
                <a:solidFill>
                  <a:srgbClr val="0070C0"/>
                </a:solidFill>
              </a:rPr>
              <a:t>B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1010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1111</a:t>
            </a:r>
            <a:r>
              <a:rPr lang="en-US" dirty="0">
                <a:solidFill>
                  <a:srgbClr val="FF0000"/>
                </a:solidFill>
              </a:rPr>
              <a:t>1111</a:t>
            </a:r>
            <a:r>
              <a:rPr lang="en-US" dirty="0">
                <a:solidFill>
                  <a:srgbClr val="00B050"/>
                </a:solidFill>
              </a:rPr>
              <a:t>1111</a:t>
            </a:r>
            <a:r>
              <a:rPr lang="en-US" dirty="0">
                <a:solidFill>
                  <a:srgbClr val="0070C0"/>
                </a:solidFill>
              </a:rPr>
              <a:t>0000</a:t>
            </a:r>
            <a:r>
              <a:rPr lang="en-US" dirty="0"/>
              <a:t>b</a:t>
            </a:r>
          </a:p>
          <a:p>
            <a:r>
              <a:rPr lang="en-US" dirty="0"/>
              <a:t>Steps to build a pixel: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each component in appropriate place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OR components together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Step 2</a:t>
            </a:r>
          </a:p>
          <a:p>
            <a:pPr marL="0" indent="0">
              <a:buNone/>
            </a:pPr>
            <a:r>
              <a:rPr lang="en-US" dirty="0"/>
              <a:t>X | Y | R | G | B =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10100000000000000000b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1111000000000000b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111100000000b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11110000b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0000b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10101111111111110000b</a:t>
            </a:r>
          </a:p>
        </p:txBody>
      </p:sp>
    </p:spTree>
    <p:extLst>
      <p:ext uri="{BB962C8B-B14F-4D97-AF65-F5344CB8AC3E}">
        <p14:creationId xmlns:p14="http://schemas.microsoft.com/office/powerpoint/2010/main" val="89329527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r>
              <a:rPr lang="en-US" dirty="0"/>
              <a:t>Store this information as one binary string in the format of 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B050"/>
                </a:solidFill>
              </a:rPr>
              <a:t>G</a:t>
            </a:r>
            <a:r>
              <a:rPr lang="en-US" dirty="0">
                <a:solidFill>
                  <a:srgbClr val="0070C0"/>
                </a:solidFill>
              </a:rPr>
              <a:t>B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1010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1111</a:t>
            </a:r>
            <a:r>
              <a:rPr lang="en-US" dirty="0">
                <a:solidFill>
                  <a:srgbClr val="FF0000"/>
                </a:solidFill>
              </a:rPr>
              <a:t>1111</a:t>
            </a:r>
            <a:r>
              <a:rPr lang="en-US" dirty="0">
                <a:solidFill>
                  <a:srgbClr val="00B050"/>
                </a:solidFill>
              </a:rPr>
              <a:t>1111</a:t>
            </a:r>
            <a:r>
              <a:rPr lang="en-US" dirty="0">
                <a:solidFill>
                  <a:srgbClr val="0070C0"/>
                </a:solidFill>
              </a:rPr>
              <a:t>0000</a:t>
            </a:r>
            <a:r>
              <a:rPr lang="en-US" dirty="0"/>
              <a:t>b</a:t>
            </a:r>
          </a:p>
          <a:p>
            <a:r>
              <a:rPr lang="en-US" dirty="0"/>
              <a:t>Steps to build a pixel: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each component in appropriate place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OR components together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Step 2</a:t>
            </a:r>
          </a:p>
          <a:p>
            <a:pPr marL="0" indent="0">
              <a:buNone/>
            </a:pPr>
            <a:r>
              <a:rPr lang="en-US" dirty="0"/>
              <a:t>X | Y | R | G | B =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10100000000000000000b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1111000000000000b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111100000000b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11110000b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0000b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10101111111111110000b</a:t>
            </a:r>
          </a:p>
          <a:p>
            <a:pPr marL="0" indent="0">
              <a:buNone/>
            </a:pPr>
            <a:r>
              <a:rPr lang="en-US" dirty="0"/>
              <a:t>So, our yellow pixel at (10,15) is represented by the binary 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10101111111111110000b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93830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Assume values 0 &lt;= n &lt; 16 in the below exercises</a:t>
            </a:r>
          </a:p>
          <a:p>
            <a:r>
              <a:rPr lang="en-US" dirty="0"/>
              <a:t>Exercises:</a:t>
            </a:r>
          </a:p>
          <a:p>
            <a:pPr lvl="1"/>
            <a:r>
              <a:rPr lang="en-US" dirty="0"/>
              <a:t>What are the R, G, and B values for a solid BLUE pixel?</a:t>
            </a:r>
          </a:p>
          <a:p>
            <a:pPr lvl="1"/>
            <a:r>
              <a:rPr lang="en-US" dirty="0"/>
              <a:t>What is the X and Y component of a pixel located at (8, 13)?</a:t>
            </a:r>
          </a:p>
          <a:p>
            <a:pPr lvl="1"/>
            <a:r>
              <a:rPr lang="en-US" dirty="0"/>
              <a:t>Write the binary string for a pixel with the following component values:</a:t>
            </a:r>
          </a:p>
          <a:p>
            <a:pPr lvl="2"/>
            <a:r>
              <a:rPr lang="en-US" dirty="0"/>
              <a:t>X = 0110b Y = 1000b R = 1110b G = 0000b B = 00100b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91418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Assume values 0 &lt;= n &lt; 16 in the below exercises</a:t>
            </a:r>
          </a:p>
          <a:p>
            <a:r>
              <a:rPr lang="en-US" dirty="0"/>
              <a:t>Exercises:</a:t>
            </a:r>
          </a:p>
          <a:p>
            <a:pPr lvl="1"/>
            <a:r>
              <a:rPr lang="en-US" dirty="0"/>
              <a:t>What are the R, G, and B values for a solid BLUE pixel?</a:t>
            </a:r>
          </a:p>
          <a:p>
            <a:pPr lvl="2"/>
            <a:r>
              <a:rPr lang="en-US" b="1" dirty="0"/>
              <a:t>R = 0b, G = 0b, B = 1111b (15d)</a:t>
            </a:r>
          </a:p>
          <a:p>
            <a:pPr lvl="1"/>
            <a:r>
              <a:rPr lang="en-US" dirty="0"/>
              <a:t>What is the X and Y component of a pixel located at (8, 13)?</a:t>
            </a:r>
          </a:p>
          <a:p>
            <a:pPr lvl="2"/>
            <a:r>
              <a:rPr lang="en-US" b="1" dirty="0"/>
              <a:t>X = 1000b, Y = 1101b</a:t>
            </a:r>
          </a:p>
          <a:p>
            <a:pPr lvl="1"/>
            <a:r>
              <a:rPr lang="en-US" dirty="0"/>
              <a:t>Write the binary string for a pixel with the following component values:</a:t>
            </a:r>
          </a:p>
          <a:p>
            <a:pPr lvl="2"/>
            <a:r>
              <a:rPr lang="en-US" dirty="0"/>
              <a:t>X = 0110b Y = 1000b R = 1110b G = 0000b B = 00100b</a:t>
            </a:r>
          </a:p>
          <a:p>
            <a:pPr lvl="2"/>
            <a:r>
              <a:rPr lang="en-US" b="1" dirty="0"/>
              <a:t>011010001110000000100b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039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0B5B77A830FC46B2AE00BAF7D52A54" ma:contentTypeVersion="7" ma:contentTypeDescription="Create a new document." ma:contentTypeScope="" ma:versionID="b4505af7389e3055bf286c471b435ab2">
  <xsd:schema xmlns:xsd="http://www.w3.org/2001/XMLSchema" xmlns:xs="http://www.w3.org/2001/XMLSchema" xmlns:p="http://schemas.microsoft.com/office/2006/metadata/properties" xmlns:ns3="8c07c512-1ff3-44bd-87df-82ef976e112f" targetNamespace="http://schemas.microsoft.com/office/2006/metadata/properties" ma:root="true" ma:fieldsID="6f058549addda5694cbd4e31095b42cb" ns3:_="">
    <xsd:import namespace="8c07c512-1ff3-44bd-87df-82ef976e11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07c512-1ff3-44bd-87df-82ef976e11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271705F-3FFE-4A10-A4DA-B9BFE071A9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07c512-1ff3-44bd-87df-82ef976e11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13FAB37-E26A-41AA-8703-D46EE9085BA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9A8B47-9569-41F3-A027-F3B94F193172}">
  <ds:schemaRefs>
    <ds:schemaRef ds:uri="http://purl.org/dc/elements/1.1/"/>
    <ds:schemaRef ds:uri="http://schemas.microsoft.com/office/2006/metadata/properties"/>
    <ds:schemaRef ds:uri="8c07c512-1ff3-44bd-87df-82ef976e112f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9231</Words>
  <Application>Microsoft Office PowerPoint</Application>
  <PresentationFormat>Widescreen</PresentationFormat>
  <Paragraphs>4897</Paragraphs>
  <Slides>98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03" baseType="lpstr">
      <vt:lpstr>Arial</vt:lpstr>
      <vt:lpstr>Calibri</vt:lpstr>
      <vt:lpstr>Calibri Light</vt:lpstr>
      <vt:lpstr>Courier New</vt:lpstr>
      <vt:lpstr>Office Theme</vt:lpstr>
      <vt:lpstr>Lecture 6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Images in Binary</vt:lpstr>
      <vt:lpstr>Representing Images in Binary</vt:lpstr>
      <vt:lpstr>Representing Images in Binary</vt:lpstr>
      <vt:lpstr>Representing Images in Binary</vt:lpstr>
      <vt:lpstr>Representing Images in Binary</vt:lpstr>
      <vt:lpstr>Representing Images in Binary</vt:lpstr>
      <vt:lpstr>Representing Images in Binary</vt:lpstr>
      <vt:lpstr>Representing Images in Binary</vt:lpstr>
      <vt:lpstr>Representing Images in Binary</vt:lpstr>
      <vt:lpstr>Representing Images in Binary</vt:lpstr>
      <vt:lpstr>Representing Images in Binary</vt:lpstr>
      <vt:lpstr>Representing Images in Binary</vt:lpstr>
      <vt:lpstr>Representing Images in Binary</vt:lpstr>
      <vt:lpstr>Representing Images in Binary</vt:lpstr>
      <vt:lpstr>Representing Images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6</dc:title>
  <dc:creator>Joshua Gross</dc:creator>
  <cp:lastModifiedBy>Joshua Gross</cp:lastModifiedBy>
  <cp:revision>1</cp:revision>
  <dcterms:created xsi:type="dcterms:W3CDTF">2023-09-05T21:26:58Z</dcterms:created>
  <dcterms:modified xsi:type="dcterms:W3CDTF">2023-09-05T21:27:20Z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0x010100560B5B77A830FC46B2AE00BAF7D52A54</vt:lpwstr>
  </property>
</Properties>
</file>