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69" r:id="rId17"/>
    <p:sldId id="270" r:id="rId18"/>
    <p:sldId id="271" r:id="rId19"/>
    <p:sldId id="268" r:id="rId20"/>
    <p:sldId id="282" r:id="rId21"/>
    <p:sldId id="283" r:id="rId22"/>
    <p:sldId id="284" r:id="rId23"/>
    <p:sldId id="285" r:id="rId24"/>
    <p:sldId id="272" r:id="rId25"/>
    <p:sldId id="273" r:id="rId26"/>
    <p:sldId id="274" r:id="rId27"/>
    <p:sldId id="276" r:id="rId28"/>
    <p:sldId id="275" r:id="rId29"/>
    <p:sldId id="277" r:id="rId30"/>
    <p:sldId id="278" r:id="rId31"/>
    <p:sldId id="279" r:id="rId32"/>
    <p:sldId id="281" r:id="rId33"/>
    <p:sldId id="286" r:id="rId34"/>
    <p:sldId id="287" r:id="rId35"/>
    <p:sldId id="288" r:id="rId36"/>
    <p:sldId id="289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9" r:id="rId49"/>
    <p:sldId id="318" r:id="rId50"/>
    <p:sldId id="317" r:id="rId51"/>
    <p:sldId id="316" r:id="rId52"/>
    <p:sldId id="315" r:id="rId53"/>
    <p:sldId id="314" r:id="rId54"/>
    <p:sldId id="313" r:id="rId55"/>
    <p:sldId id="312" r:id="rId56"/>
    <p:sldId id="311" r:id="rId57"/>
    <p:sldId id="310" r:id="rId58"/>
    <p:sldId id="320" r:id="rId59"/>
    <p:sldId id="322" r:id="rId60"/>
    <p:sldId id="323" r:id="rId61"/>
    <p:sldId id="324" r:id="rId62"/>
    <p:sldId id="325" r:id="rId63"/>
    <p:sldId id="326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44" r:id="rId82"/>
    <p:sldId id="363" r:id="rId83"/>
    <p:sldId id="364" r:id="rId84"/>
    <p:sldId id="365" r:id="rId85"/>
    <p:sldId id="368" r:id="rId86"/>
    <p:sldId id="371" r:id="rId87"/>
    <p:sldId id="369" r:id="rId88"/>
    <p:sldId id="370" r:id="rId89"/>
    <p:sldId id="372" r:id="rId90"/>
    <p:sldId id="373" r:id="rId91"/>
    <p:sldId id="374" r:id="rId92"/>
    <p:sldId id="375" r:id="rId93"/>
    <p:sldId id="376" r:id="rId94"/>
    <p:sldId id="377" r:id="rId95"/>
    <p:sldId id="378" r:id="rId96"/>
    <p:sldId id="379" r:id="rId97"/>
    <p:sldId id="380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More Bitwise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56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50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83012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14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82790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So, ((101b &amp; 100b) | (10b &lt;&lt; 2)) &amp; 1b = 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777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Evaluate the following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83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Evaluate the following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1000000b</a:t>
            </a: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111b</a:t>
            </a: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7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pPr lvl="1"/>
            <a:r>
              <a:rPr lang="en-US"/>
              <a:t>9 * 8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Left Shifting </a:t>
            </a:r>
            <a:r>
              <a:rPr lang="en-US" dirty="0"/>
              <a:t>a binary value appends 0s to the value</a:t>
            </a:r>
          </a:p>
          <a:p>
            <a:r>
              <a:rPr lang="en-US" dirty="0"/>
              <a:t>Syntax: [binary value] &lt;&lt; [shift amount]</a:t>
            </a:r>
          </a:p>
          <a:p>
            <a:r>
              <a:rPr lang="en-US" dirty="0"/>
              <a:t>Example: 1001b &lt;&lt; 3</a:t>
            </a:r>
          </a:p>
          <a:p>
            <a:pPr lvl="1"/>
            <a:r>
              <a:rPr lang="en-US" dirty="0"/>
              <a:t>“Shift 1001b 3 bits to the left”</a:t>
            </a:r>
          </a:p>
          <a:p>
            <a:pPr lvl="1"/>
            <a:r>
              <a:rPr lang="en-US" dirty="0"/>
              <a:t>1001000b</a:t>
            </a:r>
          </a:p>
          <a:p>
            <a:pPr lvl="0"/>
            <a:r>
              <a:rPr lang="en-US" sz="2800" dirty="0"/>
              <a:t>Shifting by </a:t>
            </a:r>
            <a:r>
              <a:rPr lang="en-US" sz="2800" i="1" dirty="0"/>
              <a:t>n </a:t>
            </a:r>
            <a:r>
              <a:rPr lang="en-US" sz="2800" dirty="0"/>
              <a:t>bits is equivalent to multiplying by 2</a:t>
            </a:r>
            <a:r>
              <a:rPr lang="en-US" sz="2800" baseline="30000" dirty="0"/>
              <a:t>n</a:t>
            </a:r>
          </a:p>
          <a:p>
            <a:pPr lvl="1"/>
            <a:r>
              <a:rPr lang="en-US" dirty="0"/>
              <a:t>1001b = 9</a:t>
            </a:r>
          </a:p>
          <a:p>
            <a:pPr lvl="1"/>
            <a:r>
              <a:rPr lang="en-US" dirty="0"/>
              <a:t>1001000b = 72</a:t>
            </a:r>
          </a:p>
          <a:p>
            <a:pPr lvl="1"/>
            <a:r>
              <a:rPr lang="en-US" dirty="0"/>
              <a:t>9 * 8 = 72</a:t>
            </a:r>
          </a:p>
          <a:p>
            <a:pPr lvl="1"/>
            <a:r>
              <a:rPr lang="en-US" dirty="0"/>
              <a:t>8 = 2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r>
              <a:rPr lang="en-US"/>
              <a:t>1110</a:t>
            </a:r>
            <a:r>
              <a:rPr lang="en-US" b="1"/>
              <a:t>0000</a:t>
            </a:r>
            <a:r>
              <a:rPr lang="en-US"/>
              <a:t>b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</a:t>
            </a:r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</a:t>
            </a:r>
            <a:r>
              <a:rPr lang="en-US" sz="2400" b="1"/>
              <a:t>00</a:t>
            </a:r>
            <a:r>
              <a:rPr lang="en-US" sz="2400"/>
              <a:t>b</a:t>
            </a:r>
            <a:endParaRPr lang="en-US" sz="2000"/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 b="1"/>
              <a:t>000000</a:t>
            </a:r>
            <a:r>
              <a:rPr lang="en-US"/>
              <a:t>b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</a:t>
            </a:r>
            <a:r>
              <a:rPr lang="en-US" b="1"/>
              <a:t>000b</a:t>
            </a:r>
            <a:endParaRPr lang="en-US"/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/>
              <a:t>Operators to discuss:</a:t>
            </a:r>
          </a:p>
          <a:p>
            <a:pPr lvl="1"/>
            <a:r>
              <a:rPr lang="en-US"/>
              <a:t>Left shift</a:t>
            </a:r>
          </a:p>
          <a:p>
            <a:pPr lvl="1"/>
            <a:r>
              <a:rPr lang="en-US"/>
              <a:t>Right shift</a:t>
            </a:r>
          </a:p>
          <a:p>
            <a:pPr lvl="1"/>
            <a:r>
              <a:rPr lang="en-US"/>
              <a:t>Bitwise AND</a:t>
            </a:r>
          </a:p>
          <a:p>
            <a:pPr lvl="1"/>
            <a:r>
              <a:rPr lang="en-US"/>
              <a:t>Bitwise 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10101010000b</a:t>
            </a:r>
          </a:p>
          <a:p>
            <a:pPr lvl="1"/>
            <a:r>
              <a:rPr lang="en-US"/>
              <a:t>1b &lt;&lt; 0 = 1b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Right Shifting </a:t>
            </a:r>
            <a:r>
              <a:rPr lang="en-US" dirty="0"/>
              <a:t>a binary value “cuts off” bits</a:t>
            </a:r>
          </a:p>
          <a:p>
            <a:pPr lvl="0"/>
            <a:r>
              <a:rPr lang="en-US" dirty="0">
                <a:sym typeface="+mn-ea"/>
              </a:rPr>
              <a:t>Syntax: [binary value] &gt;&gt; [shift amount]</a:t>
            </a:r>
          </a:p>
          <a:p>
            <a:pPr lvl="0"/>
            <a:r>
              <a:rPr lang="en-US" dirty="0">
                <a:sym typeface="+mn-ea"/>
              </a:rPr>
              <a:t>Example: 11001010b &gt;&gt; 4</a:t>
            </a:r>
          </a:p>
          <a:p>
            <a:pPr lvl="1"/>
            <a:r>
              <a:rPr lang="en-US" sz="2400" dirty="0">
                <a:sym typeface="+mn-ea"/>
              </a:rPr>
              <a:t>“Shift 11001010b four bits to the right”</a:t>
            </a:r>
            <a:endParaRPr lang="en-US" dirty="0"/>
          </a:p>
          <a:p>
            <a:pPr lvl="1"/>
            <a:r>
              <a:rPr lang="en-US" dirty="0"/>
              <a:t>1100b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  <a:p>
            <a:pPr lvl="1"/>
            <a:r>
              <a:rPr lang="en-US"/>
              <a:t>101b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11110010b &gt;&gt; 6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</a:t>
            </a:r>
            <a:r>
              <a:rPr lang="en-US" sz="2400" strike="sngStrike"/>
              <a:t>1</a:t>
            </a:r>
            <a:r>
              <a:rPr lang="en-US" sz="2400"/>
              <a:t>b &gt;&gt; 1 = 0b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>
                <a:sym typeface="+mn-ea"/>
              </a:rPr>
              <a:t>So, 1101b &amp; 100b = 0100b</a:t>
            </a: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dirty="0">
                <a:sym typeface="+mn-ea"/>
              </a:rPr>
              <a:t>So, 11100111b &amp; 1010001b = 01000001b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 = 0000b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 =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 = 10100101b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= 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 </a:t>
            </a:r>
            <a:r>
              <a:rPr lang="en-US"/>
              <a:t>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|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035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69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86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95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1101b | 100b = 1101b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11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698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136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</a:t>
            </a:r>
            <a:r>
              <a:rPr lang="en-US" b="1"/>
              <a:t>000</a:t>
            </a:r>
            <a:r>
              <a:rPr lang="en-US"/>
              <a:t>b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0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5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71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313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54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19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11110111b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11100111b | 1010001b = 11110111b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62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26553703"/>
              </p:ext>
            </p:extLst>
          </p:nvPr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 = 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 = 110110b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 = 1011101111b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= 111111b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41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34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7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90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8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(101b | 010b)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4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45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04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15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217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3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85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  <a:p>
            <a:pPr lvl="3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(11001b &amp; 1b) | (10100b &amp; 11101b)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70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8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555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77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10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01575B-EE13-4883-BFB9-0258C553C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F685D9-9D05-4042-B390-AEE4AFDEDE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E43FF1-A22D-44F7-A62B-21D6F78E565F}">
  <ds:schemaRefs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5531</Words>
  <Application>Microsoft Office PowerPoint</Application>
  <PresentationFormat>Widescreen</PresentationFormat>
  <Paragraphs>1580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Courier New</vt:lpstr>
      <vt:lpstr>Office Theme</vt:lpstr>
      <vt:lpstr>Lecture 5</vt:lpstr>
      <vt:lpstr>Introduction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Mr. Gross</dc:creator>
  <cp:lastModifiedBy>Joshua Gross</cp:lastModifiedBy>
  <cp:revision>18</cp:revision>
  <dcterms:created xsi:type="dcterms:W3CDTF">2023-09-04T19:38:00Z</dcterms:created>
  <dcterms:modified xsi:type="dcterms:W3CDTF">2023-09-05T21:30:04Z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2E04214F42434CDB9525D5139FE4171D_11</vt:lpwstr>
  </property>
  <property fmtid="{D5CDD505-2E9C-101B-9397-08002B2CF9AE}" pid="3" name="KSOProductBuildVer">
    <vt:lpwstr>1033-12.2.0.13110</vt:lpwstr>
  </property>
  <property fmtid="{D5CDD505-2E9C-101B-9397-08002B2CF9AE}" pid="4" name="ContentTypeId">
    <vt:lpwstr>0x010100560B5B77A830FC46B2AE00BAF7D52A54</vt:lpwstr>
  </property>
</Properties>
</file>