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794500" cy="99314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  <p:embeddedFont>
      <p:font typeface="Source Sans Pro Black" panose="020B0803030403020204" pitchFamily="34" charset="0"/>
      <p:bold r:id="rId20"/>
      <p:boldItalic r:id="rId21"/>
    </p:embeddedFont>
    <p:embeddedFont>
      <p:font typeface="Source Sans Pro Light" panose="020B04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20">
          <p15:clr>
            <a:srgbClr val="A4A3A4"/>
          </p15:clr>
        </p15:guide>
        <p15:guide id="3" pos="385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Lc4Z2PAlhES5HsCSlKkEkj/i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orient="horz" pos="2220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4283" cy="49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43013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79487"/>
            <a:ext cx="5435600" cy="391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33108"/>
            <a:ext cx="2944283" cy="49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33108"/>
            <a:ext cx="2944283" cy="49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79450" y="4779486"/>
            <a:ext cx="5435700" cy="3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48644" y="9433107"/>
            <a:ext cx="29442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rner photo">
  <p:cSld name="1_Corner photo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191912" y="0"/>
            <a:ext cx="3589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3781778" y="0"/>
            <a:ext cx="8410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351250" y="6397550"/>
            <a:ext cx="18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#RecodeTheWorld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25137"/>
          <a:stretch/>
        </p:blipFill>
        <p:spPr>
          <a:xfrm>
            <a:off x="11082785" y="190850"/>
            <a:ext cx="839689" cy="8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" name="Google Shape;17;p4"/>
          <p:cNvSpPr txBox="1"/>
          <p:nvPr/>
        </p:nvSpPr>
        <p:spPr>
          <a:xfrm>
            <a:off x="495301" y="189526"/>
            <a:ext cx="110997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</a:pPr>
            <a:endParaRPr sz="3200" b="0" i="0" u="none" strike="noStrike" cap="none" baseline="30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rner photo">
  <p:cSld name="Corner phot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>
            <a:spLocks noGrp="1"/>
          </p:cNvSpPr>
          <p:nvPr>
            <p:ph type="pic" idx="2"/>
          </p:nvPr>
        </p:nvSpPr>
        <p:spPr>
          <a:xfrm>
            <a:off x="5477906" y="0"/>
            <a:ext cx="6714000" cy="44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330807" y="4722585"/>
            <a:ext cx="6561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3"/>
          </p:nvPr>
        </p:nvSpPr>
        <p:spPr>
          <a:xfrm>
            <a:off x="5330807" y="5752957"/>
            <a:ext cx="6561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181300" y="6367950"/>
            <a:ext cx="185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#RecodeTheWorld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 slide">
  <p:cSld name="Data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7344229" y="0"/>
            <a:ext cx="4847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" name="Google Shape;25;p6"/>
          <p:cNvSpPr txBox="1"/>
          <p:nvPr/>
        </p:nvSpPr>
        <p:spPr>
          <a:xfrm>
            <a:off x="300050" y="6319000"/>
            <a:ext cx="23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#RecodeTheWorld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side photo">
  <p:cSld name="Left side phot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rner photo">
  <p:cSld name="2_Corner photo">
    <p:bg>
      <p:bgPr>
        <a:solidFill>
          <a:schemeClr val="accen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 flipH="1">
            <a:off x="8410288" y="0"/>
            <a:ext cx="3589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9"/>
          <p:cNvSpPr/>
          <p:nvPr/>
        </p:nvSpPr>
        <p:spPr>
          <a:xfrm>
            <a:off x="0" y="0"/>
            <a:ext cx="8410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 flipH="1">
            <a:off x="11521874" y="6382206"/>
            <a:ext cx="358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9"/>
          <p:cNvSpPr/>
          <p:nvPr/>
        </p:nvSpPr>
        <p:spPr>
          <a:xfrm flipH="1">
            <a:off x="10935138" y="6382206"/>
            <a:ext cx="5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</a:t>
            </a:r>
            <a:r>
              <a:rPr lang="en-US"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endParaRPr sz="1400" b="1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ffee break">
  <p:cSld name="Coffee brea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886777" y="6382206"/>
            <a:ext cx="358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0"/>
          <p:cNvSpPr/>
          <p:nvPr/>
        </p:nvSpPr>
        <p:spPr>
          <a:xfrm>
            <a:off x="300038" y="6382206"/>
            <a:ext cx="5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</a:t>
            </a:r>
            <a:r>
              <a:rPr lang="en-US"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endParaRPr sz="1400" b="1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" name="Google Shape;38;p10"/>
          <p:cNvPicPr preferRelativeResize="0"/>
          <p:nvPr/>
        </p:nvPicPr>
        <p:blipFill rotWithShape="1">
          <a:blip r:embed="rId2">
            <a:alphaModFix/>
          </a:blip>
          <a:srcRect b="25137"/>
          <a:stretch/>
        </p:blipFill>
        <p:spPr>
          <a:xfrm>
            <a:off x="11082785" y="190850"/>
            <a:ext cx="839689" cy="8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886777" y="6382206"/>
            <a:ext cx="358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1"/>
          <p:cNvSpPr/>
          <p:nvPr/>
        </p:nvSpPr>
        <p:spPr>
          <a:xfrm>
            <a:off x="300038" y="6382206"/>
            <a:ext cx="5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</a:t>
            </a:r>
            <a:r>
              <a:rPr lang="en-US"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endParaRPr sz="1400" b="1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"/>
          <p:cNvCxnSpPr/>
          <p:nvPr/>
        </p:nvCxnSpPr>
        <p:spPr>
          <a:xfrm>
            <a:off x="2626475" y="1278480"/>
            <a:ext cx="72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1"/>
          <p:cNvSpPr txBox="1"/>
          <p:nvPr/>
        </p:nvSpPr>
        <p:spPr>
          <a:xfrm>
            <a:off x="393678" y="260350"/>
            <a:ext cx="320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More Concept X</a:t>
            </a:r>
            <a:endParaRPr sz="3600" b="1" i="0" u="none" strike="noStrike" cap="none">
              <a:solidFill>
                <a:schemeClr val="dk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93678" y="858776"/>
            <a:ext cx="3206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Let’s look at XY</a:t>
            </a:r>
            <a:endParaRPr sz="2800" b="0" i="1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93700" y="1969161"/>
            <a:ext cx="32076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Source Sans Pro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 can actually be used for 1-2-3 and is powerful with this and that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94550" y="12150"/>
            <a:ext cx="1199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94523" y="1130850"/>
            <a:ext cx="11715600" cy="5678400"/>
          </a:xfrm>
          <a:prstGeom prst="rect">
            <a:avLst/>
          </a:prstGeom>
          <a:solidFill>
            <a:srgbClr val="E0F2FB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93675" y="1130850"/>
            <a:ext cx="2343000" cy="3924900"/>
          </a:xfrm>
          <a:prstGeom prst="rect">
            <a:avLst/>
          </a:prstGeom>
          <a:solidFill>
            <a:srgbClr val="F3F3F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736797" y="1130850"/>
            <a:ext cx="2343000" cy="1976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5081603" y="1130850"/>
            <a:ext cx="2343000" cy="3924900"/>
          </a:xfrm>
          <a:prstGeom prst="rect">
            <a:avLst/>
          </a:prstGeom>
          <a:solidFill>
            <a:srgbClr val="F3F3F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9767848" y="1130850"/>
            <a:ext cx="2343000" cy="3924900"/>
          </a:xfrm>
          <a:prstGeom prst="rect">
            <a:avLst/>
          </a:prstGeom>
          <a:solidFill>
            <a:srgbClr val="F3F3F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736797" y="3107200"/>
            <a:ext cx="2343000" cy="1948500"/>
          </a:xfrm>
          <a:prstGeom prst="rect">
            <a:avLst/>
          </a:prstGeom>
          <a:solidFill>
            <a:srgbClr val="F3F3F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7425784" y="1130850"/>
            <a:ext cx="2343000" cy="1976100"/>
          </a:xfrm>
          <a:prstGeom prst="rect">
            <a:avLst/>
          </a:prstGeom>
          <a:solidFill>
            <a:srgbClr val="F3F3F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7425784" y="3107200"/>
            <a:ext cx="2343000" cy="194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93675" y="5055713"/>
            <a:ext cx="5858700" cy="175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251475" y="5055713"/>
            <a:ext cx="5858700" cy="1753500"/>
          </a:xfrm>
          <a:prstGeom prst="rect">
            <a:avLst/>
          </a:prstGeom>
          <a:solidFill>
            <a:srgbClr val="F3F3F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573496" y="1260725"/>
            <a:ext cx="15057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2916631" y="1260722"/>
            <a:ext cx="11694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5248566" y="1260722"/>
            <a:ext cx="14295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7570328" y="1260722"/>
            <a:ext cx="16758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9914700" y="1260722"/>
            <a:ext cx="13338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901611" y="3249490"/>
            <a:ext cx="13746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7571579" y="3216087"/>
            <a:ext cx="1237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557239" y="5202112"/>
            <a:ext cx="1771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410336" y="5202112"/>
            <a:ext cx="2169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"/>
          <p:cNvGrpSpPr/>
          <p:nvPr/>
        </p:nvGrpSpPr>
        <p:grpSpPr>
          <a:xfrm>
            <a:off x="2184568" y="1381373"/>
            <a:ext cx="329371" cy="358165"/>
            <a:chOff x="5884863" y="0"/>
            <a:chExt cx="506413" cy="536576"/>
          </a:xfrm>
        </p:grpSpPr>
        <p:sp>
          <p:nvSpPr>
            <p:cNvPr id="78" name="Google Shape;78;p1"/>
            <p:cNvSpPr/>
            <p:nvPr/>
          </p:nvSpPr>
          <p:spPr>
            <a:xfrm>
              <a:off x="6057901" y="0"/>
              <a:ext cx="333375" cy="371475"/>
            </a:xfrm>
            <a:custGeom>
              <a:avLst/>
              <a:gdLst/>
              <a:ahLst/>
              <a:cxnLst/>
              <a:rect l="l" t="t" r="r" b="b"/>
              <a:pathLst>
                <a:path w="210" h="234" extrusionOk="0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884863" y="166688"/>
              <a:ext cx="331788" cy="369888"/>
            </a:xfrm>
            <a:custGeom>
              <a:avLst/>
              <a:gdLst/>
              <a:ahLst/>
              <a:cxnLst/>
              <a:rect l="l" t="t" r="r" b="b"/>
              <a:pathLst>
                <a:path w="209" h="233" extrusionOk="0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1"/>
          <p:cNvSpPr/>
          <p:nvPr/>
        </p:nvSpPr>
        <p:spPr>
          <a:xfrm>
            <a:off x="6873149" y="1381373"/>
            <a:ext cx="347941" cy="352894"/>
          </a:xfrm>
          <a:custGeom>
            <a:avLst/>
            <a:gdLst/>
            <a:ahLst/>
            <a:cxnLst/>
            <a:rect l="l" t="t" r="r" b="b"/>
            <a:pathLst>
              <a:path w="337" h="333" extrusionOk="0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9241304" y="1381373"/>
            <a:ext cx="341745" cy="300966"/>
          </a:xfrm>
          <a:custGeom>
            <a:avLst/>
            <a:gdLst/>
            <a:ahLst/>
            <a:cxnLst/>
            <a:rect l="l" t="t" r="r" b="b"/>
            <a:pathLst>
              <a:path w="331" h="284" extrusionOk="0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"/>
          <p:cNvGrpSpPr/>
          <p:nvPr/>
        </p:nvGrpSpPr>
        <p:grpSpPr>
          <a:xfrm>
            <a:off x="4408545" y="3339109"/>
            <a:ext cx="491475" cy="368760"/>
            <a:chOff x="5715001" y="3627438"/>
            <a:chExt cx="755650" cy="552450"/>
          </a:xfrm>
        </p:grpSpPr>
        <p:sp>
          <p:nvSpPr>
            <p:cNvPr id="83" name="Google Shape;83;p1"/>
            <p:cNvSpPr/>
            <p:nvPr/>
          </p:nvSpPr>
          <p:spPr>
            <a:xfrm>
              <a:off x="6283326" y="3627438"/>
              <a:ext cx="161925" cy="61913"/>
            </a:xfrm>
            <a:custGeom>
              <a:avLst/>
              <a:gdLst/>
              <a:ahLst/>
              <a:cxnLst/>
              <a:rect l="l" t="t" r="r" b="b"/>
              <a:pathLst>
                <a:path w="102" h="39" extrusionOk="0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122988" y="3689350"/>
              <a:ext cx="158750" cy="63500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062663" y="3705225"/>
              <a:ext cx="407988" cy="444500"/>
            </a:xfrm>
            <a:custGeom>
              <a:avLst/>
              <a:gdLst/>
              <a:ahLst/>
              <a:cxnLst/>
              <a:rect l="l" t="t" r="r" b="b"/>
              <a:pathLst>
                <a:path w="257" h="280" extrusionOk="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965826" y="3627438"/>
              <a:ext cx="158750" cy="61913"/>
            </a:xfrm>
            <a:custGeom>
              <a:avLst/>
              <a:gdLst/>
              <a:ahLst/>
              <a:cxnLst/>
              <a:rect l="l" t="t" r="r" b="b"/>
              <a:pathLst>
                <a:path w="100" h="39" extrusionOk="0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715001" y="3843338"/>
              <a:ext cx="393700" cy="336550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9196243" y="3308473"/>
            <a:ext cx="411955" cy="295669"/>
          </a:xfrm>
          <a:custGeom>
            <a:avLst/>
            <a:gdLst/>
            <a:ahLst/>
            <a:cxnLst/>
            <a:rect l="l" t="t" r="r" b="b"/>
            <a:pathLst>
              <a:path w="399" h="279" extrusionOk="0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5682971" y="5305947"/>
            <a:ext cx="353118" cy="417505"/>
            <a:chOff x="5773738" y="5307013"/>
            <a:chExt cx="542925" cy="625475"/>
          </a:xfrm>
        </p:grpSpPr>
        <p:sp>
          <p:nvSpPr>
            <p:cNvPr id="90" name="Google Shape;90;p1"/>
            <p:cNvSpPr/>
            <p:nvPr/>
          </p:nvSpPr>
          <p:spPr>
            <a:xfrm>
              <a:off x="5773738" y="5307013"/>
              <a:ext cx="501650" cy="355600"/>
            </a:xfrm>
            <a:custGeom>
              <a:avLst/>
              <a:gdLst/>
              <a:ahLst/>
              <a:cxnLst/>
              <a:rect l="l" t="t" r="r" b="b"/>
              <a:pathLst>
                <a:path w="316" h="224" extrusionOk="0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815013" y="5430838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4561305" y="1384282"/>
            <a:ext cx="321066" cy="331333"/>
            <a:chOff x="2917825" y="3073401"/>
            <a:chExt cx="920750" cy="925513"/>
          </a:xfrm>
        </p:grpSpPr>
        <p:sp>
          <p:nvSpPr>
            <p:cNvPr id="93" name="Google Shape;93;p1"/>
            <p:cNvSpPr/>
            <p:nvPr/>
          </p:nvSpPr>
          <p:spPr>
            <a:xfrm>
              <a:off x="2917825" y="3073401"/>
              <a:ext cx="920750" cy="925513"/>
            </a:xfrm>
            <a:custGeom>
              <a:avLst/>
              <a:gdLst/>
              <a:ahLst/>
              <a:cxnLst/>
              <a:rect l="l" t="t" r="r" b="b"/>
              <a:pathLst>
                <a:path w="580" h="583" extrusionOk="0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084513" y="3319715"/>
              <a:ext cx="584200" cy="457200"/>
            </a:xfrm>
            <a:custGeom>
              <a:avLst/>
              <a:gdLst/>
              <a:ahLst/>
              <a:cxnLst/>
              <a:rect l="l" t="t" r="r" b="b"/>
              <a:pathLst>
                <a:path w="368" h="288" extrusionOk="0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11439220" y="1429388"/>
            <a:ext cx="452565" cy="257359"/>
            <a:chOff x="5961063" y="2919413"/>
            <a:chExt cx="1744662" cy="966788"/>
          </a:xfrm>
        </p:grpSpPr>
        <p:sp>
          <p:nvSpPr>
            <p:cNvPr id="96" name="Google Shape;96;p1"/>
            <p:cNvSpPr/>
            <p:nvPr/>
          </p:nvSpPr>
          <p:spPr>
            <a:xfrm>
              <a:off x="6635750" y="2971801"/>
              <a:ext cx="401638" cy="454025"/>
            </a:xfrm>
            <a:custGeom>
              <a:avLst/>
              <a:gdLst/>
              <a:ahLst/>
              <a:cxnLst/>
              <a:rect l="l" t="t" r="r" b="b"/>
              <a:pathLst>
                <a:path w="253" h="286" extrusionOk="0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7161213" y="2919413"/>
              <a:ext cx="334963" cy="379413"/>
            </a:xfrm>
            <a:custGeom>
              <a:avLst/>
              <a:gdLst/>
              <a:ahLst/>
              <a:cxnLst/>
              <a:rect l="l" t="t" r="r" b="b"/>
              <a:pathLst>
                <a:path w="211" h="239" extrusionOk="0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173788" y="2919413"/>
              <a:ext cx="336550" cy="379413"/>
            </a:xfrm>
            <a:custGeom>
              <a:avLst/>
              <a:gdLst/>
              <a:ahLst/>
              <a:cxnLst/>
              <a:rect l="l" t="t" r="r" b="b"/>
              <a:pathLst>
                <a:path w="212" h="239" extrusionOk="0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961063" y="3308351"/>
              <a:ext cx="674688" cy="35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383338" y="3449638"/>
              <a:ext cx="900113" cy="436563"/>
            </a:xfrm>
            <a:custGeom>
              <a:avLst/>
              <a:gdLst/>
              <a:ahLst/>
              <a:cxnLst/>
              <a:rect l="l" t="t" r="r" b="b"/>
              <a:pathLst>
                <a:path w="567" h="275" extrusionOk="0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7038975" y="3311526"/>
              <a:ext cx="666750" cy="354013"/>
            </a:xfrm>
            <a:custGeom>
              <a:avLst/>
              <a:gdLst/>
              <a:ahLst/>
              <a:cxnLst/>
              <a:rect l="l" t="t" r="r" b="b"/>
              <a:pathLst>
                <a:path w="420" h="223" extrusionOk="0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/>
          <p:nvPr/>
        </p:nvSpPr>
        <p:spPr>
          <a:xfrm>
            <a:off x="11537818" y="5275402"/>
            <a:ext cx="308708" cy="417539"/>
          </a:xfrm>
          <a:custGeom>
            <a:avLst/>
            <a:gdLst/>
            <a:ahLst/>
            <a:cxnLst/>
            <a:rect l="l" t="t" r="r" b="b"/>
            <a:pathLst>
              <a:path w="299" h="394" extrusionOk="0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524175" y="1955837"/>
            <a:ext cx="2079300" cy="2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Eskom (Load shedding Schedule)</a:t>
            </a:r>
            <a:endParaRPr/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Municipalities (Water shortages , roadworks, traffic and covid numbers.)</a:t>
            </a:r>
            <a:endParaRPr/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Maps (Traffic)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radio stations or webpages.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824647" y="1758005"/>
            <a:ext cx="2169000" cy="11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information on Load shedding, Traffic, Water Shortages, covid.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users to plan their day.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5213125" y="1969150"/>
            <a:ext cx="2079300" cy="29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3 Months of free premium to first-time users.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link that can be shared by customer. If 3 people download using the user’s link, the user will receive a premium account for 30 days.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 updates makes the app more reliable.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25137"/>
          <a:stretch/>
        </p:blipFill>
        <p:spPr>
          <a:xfrm>
            <a:off x="11082785" y="190850"/>
            <a:ext cx="839689" cy="8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2824650" y="3809601"/>
            <a:ext cx="21690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connection or data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Advertising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 and equipment like PCs.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573500" y="5606800"/>
            <a:ext cx="49590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Costs (Searching and gathering info to update)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Advertising Costs (Spread awareness of the app)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Costs</a:t>
            </a:r>
            <a:endParaRPr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Equipment Costs (Computers and other hardware)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576988" y="5606800"/>
            <a:ext cx="48621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In-app Advertising for non-premium users.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Monthly service fee for premium users.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511725" y="1690389"/>
            <a:ext cx="2169000" cy="13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 users on what is new in the app.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Notifications inform users about urgent alerts.</a:t>
            </a:r>
            <a:endParaRPr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Opportunity for user feedback.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9847450" y="1845127"/>
            <a:ext cx="2169000" cy="30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who rely on power for studies and online classes.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don’t have time to do research on power, water, covid and traffic situations.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make use of transport rely on accurate traffic info.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7511725" y="3671827"/>
            <a:ext cx="2169000" cy="1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to interact with users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available on website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Store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393675" y="48750"/>
            <a:ext cx="104883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Model Canvas for team: </a:t>
            </a: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Jurich Minnie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Name: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ZAPlanner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red text with your own and make it black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otio">
      <a:dk1>
        <a:srgbClr val="262626"/>
      </a:dk1>
      <a:lt1>
        <a:srgbClr val="FFFFFF"/>
      </a:lt1>
      <a:dk2>
        <a:srgbClr val="BFBFBF"/>
      </a:dk2>
      <a:lt2>
        <a:srgbClr val="E7E6E6"/>
      </a:lt2>
      <a:accent1>
        <a:srgbClr val="FFC000"/>
      </a:accent1>
      <a:accent2>
        <a:srgbClr val="0C0C0C"/>
      </a:accent2>
      <a:accent3>
        <a:srgbClr val="262626"/>
      </a:accent3>
      <a:accent4>
        <a:srgbClr val="3F3F3F"/>
      </a:accent4>
      <a:accent5>
        <a:srgbClr val="595959"/>
      </a:accent5>
      <a:accent6>
        <a:srgbClr val="7F7F7F"/>
      </a:accent6>
      <a:hlink>
        <a:srgbClr val="FFC000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287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Century Gothic</vt:lpstr>
      <vt:lpstr>Calibri</vt:lpstr>
      <vt:lpstr>Source Sans Pro Black</vt:lpstr>
      <vt:lpstr>Source Sans Pro</vt:lpstr>
      <vt:lpstr>Source Sans Pro Light</vt:lpstr>
      <vt:lpstr>Arial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Ricus Krause</dc:creator>
  <cp:lastModifiedBy>Jurich Minnie</cp:lastModifiedBy>
  <cp:revision>1</cp:revision>
  <dcterms:modified xsi:type="dcterms:W3CDTF">2021-09-03T16:33:15Z</dcterms:modified>
</cp:coreProperties>
</file>