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6" autoAdjust="0"/>
    <p:restoredTop sz="94660"/>
  </p:normalViewPr>
  <p:slideViewPr>
    <p:cSldViewPr snapToGrid="0">
      <p:cViewPr varScale="1">
        <p:scale>
          <a:sx n="81" d="100"/>
          <a:sy n="81" d="100"/>
        </p:scale>
        <p:origin x="114" y="18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stin Angle" userId="fb8dfec6fcc82451" providerId="LiveId" clId="{5BCCD2C2-B191-4948-A754-488DEA240563}"/>
    <pc:docChg chg="custSel addSld delSld modSld">
      <pc:chgData name="Justin Angle" userId="fb8dfec6fcc82451" providerId="LiveId" clId="{5BCCD2C2-B191-4948-A754-488DEA240563}" dt="2024-02-21T18:52:55.865" v="3380" actId="20577"/>
      <pc:docMkLst>
        <pc:docMk/>
      </pc:docMkLst>
      <pc:sldChg chg="del">
        <pc:chgData name="Justin Angle" userId="fb8dfec6fcc82451" providerId="LiveId" clId="{5BCCD2C2-B191-4948-A754-488DEA240563}" dt="2024-02-21T18:22:24.292" v="1" actId="2696"/>
        <pc:sldMkLst>
          <pc:docMk/>
          <pc:sldMk cId="2874875732" sldId="257"/>
        </pc:sldMkLst>
      </pc:sldChg>
      <pc:sldChg chg="modSp new mod">
        <pc:chgData name="Justin Angle" userId="fb8dfec6fcc82451" providerId="LiveId" clId="{5BCCD2C2-B191-4948-A754-488DEA240563}" dt="2024-02-21T18:27:08.594" v="486" actId="20577"/>
        <pc:sldMkLst>
          <pc:docMk/>
          <pc:sldMk cId="3608713317" sldId="258"/>
        </pc:sldMkLst>
        <pc:spChg chg="mod">
          <ac:chgData name="Justin Angle" userId="fb8dfec6fcc82451" providerId="LiveId" clId="{5BCCD2C2-B191-4948-A754-488DEA240563}" dt="2024-02-21T18:22:37.587" v="23" actId="20577"/>
          <ac:spMkLst>
            <pc:docMk/>
            <pc:sldMk cId="3608713317" sldId="258"/>
            <ac:spMk id="2" creationId="{2609D8CB-BC41-A75E-693B-16D7143A9632}"/>
          </ac:spMkLst>
        </pc:spChg>
        <pc:spChg chg="mod">
          <ac:chgData name="Justin Angle" userId="fb8dfec6fcc82451" providerId="LiveId" clId="{5BCCD2C2-B191-4948-A754-488DEA240563}" dt="2024-02-21T18:22:44.352" v="36" actId="20577"/>
          <ac:spMkLst>
            <pc:docMk/>
            <pc:sldMk cId="3608713317" sldId="258"/>
            <ac:spMk id="3" creationId="{C1F8C835-24D3-7C63-1C7D-2376E88B28B5}"/>
          </ac:spMkLst>
        </pc:spChg>
        <pc:spChg chg="mod">
          <ac:chgData name="Justin Angle" userId="fb8dfec6fcc82451" providerId="LiveId" clId="{5BCCD2C2-B191-4948-A754-488DEA240563}" dt="2024-02-21T18:24:53.120" v="265" actId="20577"/>
          <ac:spMkLst>
            <pc:docMk/>
            <pc:sldMk cId="3608713317" sldId="258"/>
            <ac:spMk id="4" creationId="{F5E38DE7-ECEB-F884-B41A-1F42C8C40D38}"/>
          </ac:spMkLst>
        </pc:spChg>
        <pc:spChg chg="mod">
          <ac:chgData name="Justin Angle" userId="fb8dfec6fcc82451" providerId="LiveId" clId="{5BCCD2C2-B191-4948-A754-488DEA240563}" dt="2024-02-21T18:25:22.607" v="277" actId="20577"/>
          <ac:spMkLst>
            <pc:docMk/>
            <pc:sldMk cId="3608713317" sldId="258"/>
            <ac:spMk id="5" creationId="{49AF1D1A-DF2A-66B9-E160-4ED0A6272C84}"/>
          </ac:spMkLst>
        </pc:spChg>
        <pc:spChg chg="mod">
          <ac:chgData name="Justin Angle" userId="fb8dfec6fcc82451" providerId="LiveId" clId="{5BCCD2C2-B191-4948-A754-488DEA240563}" dt="2024-02-21T18:27:08.594" v="486" actId="20577"/>
          <ac:spMkLst>
            <pc:docMk/>
            <pc:sldMk cId="3608713317" sldId="258"/>
            <ac:spMk id="6" creationId="{2A999B0B-F177-1961-8030-1098A70B59FB}"/>
          </ac:spMkLst>
        </pc:spChg>
      </pc:sldChg>
      <pc:sldChg chg="modSp new mod">
        <pc:chgData name="Justin Angle" userId="fb8dfec6fcc82451" providerId="LiveId" clId="{5BCCD2C2-B191-4948-A754-488DEA240563}" dt="2024-02-21T18:31:36.874" v="910" actId="20577"/>
        <pc:sldMkLst>
          <pc:docMk/>
          <pc:sldMk cId="44791462" sldId="259"/>
        </pc:sldMkLst>
        <pc:spChg chg="mod">
          <ac:chgData name="Justin Angle" userId="fb8dfec6fcc82451" providerId="LiveId" clId="{5BCCD2C2-B191-4948-A754-488DEA240563}" dt="2024-02-21T18:27:29.377" v="496" actId="20577"/>
          <ac:spMkLst>
            <pc:docMk/>
            <pc:sldMk cId="44791462" sldId="259"/>
            <ac:spMk id="2" creationId="{CEE56E3F-DEA2-992C-206C-8FEE137E6798}"/>
          </ac:spMkLst>
        </pc:spChg>
        <pc:spChg chg="mod">
          <ac:chgData name="Justin Angle" userId="fb8dfec6fcc82451" providerId="LiveId" clId="{5BCCD2C2-B191-4948-A754-488DEA240563}" dt="2024-02-21T18:27:43.484" v="502" actId="20577"/>
          <ac:spMkLst>
            <pc:docMk/>
            <pc:sldMk cId="44791462" sldId="259"/>
            <ac:spMk id="3" creationId="{5C58AA38-2A96-AF2B-6CF0-314AB418C962}"/>
          </ac:spMkLst>
        </pc:spChg>
        <pc:spChg chg="mod">
          <ac:chgData name="Justin Angle" userId="fb8dfec6fcc82451" providerId="LiveId" clId="{5BCCD2C2-B191-4948-A754-488DEA240563}" dt="2024-02-21T18:28:58.717" v="724" actId="20577"/>
          <ac:spMkLst>
            <pc:docMk/>
            <pc:sldMk cId="44791462" sldId="259"/>
            <ac:spMk id="4" creationId="{A9320E5C-B4A2-CDBD-D07B-D75CA1E36891}"/>
          </ac:spMkLst>
        </pc:spChg>
        <pc:spChg chg="mod">
          <ac:chgData name="Justin Angle" userId="fb8dfec6fcc82451" providerId="LiveId" clId="{5BCCD2C2-B191-4948-A754-488DEA240563}" dt="2024-02-21T18:29:08.424" v="733" actId="20577"/>
          <ac:spMkLst>
            <pc:docMk/>
            <pc:sldMk cId="44791462" sldId="259"/>
            <ac:spMk id="5" creationId="{9CAF8209-81DA-A2F7-634D-0DD79C3548E6}"/>
          </ac:spMkLst>
        </pc:spChg>
        <pc:spChg chg="mod">
          <ac:chgData name="Justin Angle" userId="fb8dfec6fcc82451" providerId="LiveId" clId="{5BCCD2C2-B191-4948-A754-488DEA240563}" dt="2024-02-21T18:31:36.874" v="910" actId="20577"/>
          <ac:spMkLst>
            <pc:docMk/>
            <pc:sldMk cId="44791462" sldId="259"/>
            <ac:spMk id="6" creationId="{EEDFAB98-C20D-3B92-14A2-EFC5C7D6735E}"/>
          </ac:spMkLst>
        </pc:spChg>
      </pc:sldChg>
      <pc:sldChg chg="modSp new mod">
        <pc:chgData name="Justin Angle" userId="fb8dfec6fcc82451" providerId="LiveId" clId="{5BCCD2C2-B191-4948-A754-488DEA240563}" dt="2024-02-21T18:38:48.023" v="1749" actId="20577"/>
        <pc:sldMkLst>
          <pc:docMk/>
          <pc:sldMk cId="1794253502" sldId="260"/>
        </pc:sldMkLst>
        <pc:spChg chg="mod">
          <ac:chgData name="Justin Angle" userId="fb8dfec6fcc82451" providerId="LiveId" clId="{5BCCD2C2-B191-4948-A754-488DEA240563}" dt="2024-02-21T18:32:59.992" v="947" actId="20577"/>
          <ac:spMkLst>
            <pc:docMk/>
            <pc:sldMk cId="1794253502" sldId="260"/>
            <ac:spMk id="2" creationId="{DC348B72-6273-6C12-505D-7A93AB006589}"/>
          </ac:spMkLst>
        </pc:spChg>
        <pc:spChg chg="mod">
          <ac:chgData name="Justin Angle" userId="fb8dfec6fcc82451" providerId="LiveId" clId="{5BCCD2C2-B191-4948-A754-488DEA240563}" dt="2024-02-21T18:38:48.023" v="1749" actId="20577"/>
          <ac:spMkLst>
            <pc:docMk/>
            <pc:sldMk cId="1794253502" sldId="260"/>
            <ac:spMk id="3" creationId="{657D2D58-A8D6-A560-DFB3-21BFF9D08E25}"/>
          </ac:spMkLst>
        </pc:spChg>
      </pc:sldChg>
      <pc:sldChg chg="modSp new mod">
        <pc:chgData name="Justin Angle" userId="fb8dfec6fcc82451" providerId="LiveId" clId="{5BCCD2C2-B191-4948-A754-488DEA240563}" dt="2024-02-21T18:44:47.156" v="2819" actId="33524"/>
        <pc:sldMkLst>
          <pc:docMk/>
          <pc:sldMk cId="2267898415" sldId="261"/>
        </pc:sldMkLst>
        <pc:spChg chg="mod">
          <ac:chgData name="Justin Angle" userId="fb8dfec6fcc82451" providerId="LiveId" clId="{5BCCD2C2-B191-4948-A754-488DEA240563}" dt="2024-02-21T18:39:31.162" v="1769" actId="20577"/>
          <ac:spMkLst>
            <pc:docMk/>
            <pc:sldMk cId="2267898415" sldId="261"/>
            <ac:spMk id="2" creationId="{EC081B70-FCC9-6F10-EE6D-95B8FAF59920}"/>
          </ac:spMkLst>
        </pc:spChg>
        <pc:spChg chg="mod">
          <ac:chgData name="Justin Angle" userId="fb8dfec6fcc82451" providerId="LiveId" clId="{5BCCD2C2-B191-4948-A754-488DEA240563}" dt="2024-02-21T18:44:47.156" v="2819" actId="33524"/>
          <ac:spMkLst>
            <pc:docMk/>
            <pc:sldMk cId="2267898415" sldId="261"/>
            <ac:spMk id="3" creationId="{99AE3204-660B-A24E-7865-90D23BD65800}"/>
          </ac:spMkLst>
        </pc:spChg>
      </pc:sldChg>
      <pc:sldChg chg="modSp new mod">
        <pc:chgData name="Justin Angle" userId="fb8dfec6fcc82451" providerId="LiveId" clId="{5BCCD2C2-B191-4948-A754-488DEA240563}" dt="2024-02-21T18:48:10.405" v="3363" actId="20577"/>
        <pc:sldMkLst>
          <pc:docMk/>
          <pc:sldMk cId="3421317621" sldId="262"/>
        </pc:sldMkLst>
        <pc:spChg chg="mod">
          <ac:chgData name="Justin Angle" userId="fb8dfec6fcc82451" providerId="LiveId" clId="{5BCCD2C2-B191-4948-A754-488DEA240563}" dt="2024-02-21T18:45:18.966" v="2872" actId="20577"/>
          <ac:spMkLst>
            <pc:docMk/>
            <pc:sldMk cId="3421317621" sldId="262"/>
            <ac:spMk id="2" creationId="{284B0A22-A8D5-9DAD-6227-E9D89CA4AF0F}"/>
          </ac:spMkLst>
        </pc:spChg>
        <pc:spChg chg="mod">
          <ac:chgData name="Justin Angle" userId="fb8dfec6fcc82451" providerId="LiveId" clId="{5BCCD2C2-B191-4948-A754-488DEA240563}" dt="2024-02-21T18:48:10.405" v="3363" actId="20577"/>
          <ac:spMkLst>
            <pc:docMk/>
            <pc:sldMk cId="3421317621" sldId="262"/>
            <ac:spMk id="3" creationId="{0198A69C-3FF8-7324-529F-ED40BC9E0717}"/>
          </ac:spMkLst>
        </pc:spChg>
      </pc:sldChg>
      <pc:sldChg chg="modSp new mod">
        <pc:chgData name="Justin Angle" userId="fb8dfec6fcc82451" providerId="LiveId" clId="{5BCCD2C2-B191-4948-A754-488DEA240563}" dt="2024-02-21T18:52:55.865" v="3380" actId="20577"/>
        <pc:sldMkLst>
          <pc:docMk/>
          <pc:sldMk cId="4246621303" sldId="263"/>
        </pc:sldMkLst>
        <pc:spChg chg="mod">
          <ac:chgData name="Justin Angle" userId="fb8dfec6fcc82451" providerId="LiveId" clId="{5BCCD2C2-B191-4948-A754-488DEA240563}" dt="2024-02-21T18:48:41.531" v="3373" actId="20577"/>
          <ac:spMkLst>
            <pc:docMk/>
            <pc:sldMk cId="4246621303" sldId="263"/>
            <ac:spMk id="2" creationId="{EA08BE0C-24A0-FE6E-D5DD-889F87147C4B}"/>
          </ac:spMkLst>
        </pc:spChg>
        <pc:spChg chg="mod">
          <ac:chgData name="Justin Angle" userId="fb8dfec6fcc82451" providerId="LiveId" clId="{5BCCD2C2-B191-4948-A754-488DEA240563}" dt="2024-02-21T18:52:55.865" v="3380" actId="20577"/>
          <ac:spMkLst>
            <pc:docMk/>
            <pc:sldMk cId="4246621303" sldId="263"/>
            <ac:spMk id="3" creationId="{DF2417FD-888D-C73F-9582-0927D589081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2/21/2024</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604771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2/21/2024</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435214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2/21/2024</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926591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2/21/2024</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839200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2/21/2024</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514260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2/21/2024</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593291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2/21/2024</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489076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2/21/2024</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749180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2/21/2024</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177715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2/21/2024</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39449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2/21/2024</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986917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2/21/2024</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404089671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E15305-164C-44CD-9E0F-420C2DC1B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1" name="Rectangle 10">
            <a:extLst>
              <a:ext uri="{FF2B5EF4-FFF2-40B4-BE49-F238E27FC236}">
                <a16:creationId xmlns:a16="http://schemas.microsoft.com/office/drawing/2014/main" id="{1D983374-3839-4F06-972D-B4C3CF2380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Network Technology Background">
            <a:extLst>
              <a:ext uri="{FF2B5EF4-FFF2-40B4-BE49-F238E27FC236}">
                <a16:creationId xmlns:a16="http://schemas.microsoft.com/office/drawing/2014/main" id="{5A62CAAC-740B-CE39-9F1B-D7F0C3184B9D}"/>
              </a:ext>
            </a:extLst>
          </p:cNvPr>
          <p:cNvPicPr>
            <a:picLocks noChangeAspect="1"/>
          </p:cNvPicPr>
          <p:nvPr/>
        </p:nvPicPr>
        <p:blipFill rotWithShape="1">
          <a:blip r:embed="rId2"/>
          <a:srcRect l="32848" r="-1" b="-1"/>
          <a:stretch/>
        </p:blipFill>
        <p:spPr>
          <a:xfrm>
            <a:off x="4285860" y="10"/>
            <a:ext cx="7906139" cy="6857989"/>
          </a:xfrm>
          <a:prstGeom prst="rect">
            <a:avLst/>
          </a:prstGeom>
        </p:spPr>
      </p:pic>
      <p:sp useBgFill="1">
        <p:nvSpPr>
          <p:cNvPr id="13" name="Freeform: Shape 12">
            <a:extLst>
              <a:ext uri="{FF2B5EF4-FFF2-40B4-BE49-F238E27FC236}">
                <a16:creationId xmlns:a16="http://schemas.microsoft.com/office/drawing/2014/main" id="{F1D5403D-09EC-41DB-B916-A09C0E5AE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592970" cy="6858000"/>
          </a:xfrm>
          <a:custGeom>
            <a:avLst/>
            <a:gdLst>
              <a:gd name="connsiteX0" fmla="*/ 4912746 w 5592970"/>
              <a:gd name="connsiteY0" fmla="*/ 2355321 h 6897159"/>
              <a:gd name="connsiteX1" fmla="*/ 4714738 w 5592970"/>
              <a:gd name="connsiteY1" fmla="*/ 2553329 h 6897159"/>
              <a:gd name="connsiteX2" fmla="*/ 4912746 w 5592970"/>
              <a:gd name="connsiteY2" fmla="*/ 2751337 h 6897159"/>
              <a:gd name="connsiteX3" fmla="*/ 5110754 w 5592970"/>
              <a:gd name="connsiteY3" fmla="*/ 2553329 h 6897159"/>
              <a:gd name="connsiteX4" fmla="*/ 4912746 w 5592970"/>
              <a:gd name="connsiteY4" fmla="*/ 2355321 h 6897159"/>
              <a:gd name="connsiteX5" fmla="*/ 4769785 w 5592970"/>
              <a:gd name="connsiteY5" fmla="*/ 1301525 h 6897159"/>
              <a:gd name="connsiteX6" fmla="*/ 4358192 w 5592970"/>
              <a:gd name="connsiteY6" fmla="*/ 1713118 h 6897159"/>
              <a:gd name="connsiteX7" fmla="*/ 4769785 w 5592970"/>
              <a:gd name="connsiteY7" fmla="*/ 2124711 h 6897159"/>
              <a:gd name="connsiteX8" fmla="*/ 5181378 w 5592970"/>
              <a:gd name="connsiteY8" fmla="*/ 1713118 h 6897159"/>
              <a:gd name="connsiteX9" fmla="*/ 4769785 w 5592970"/>
              <a:gd name="connsiteY9" fmla="*/ 1301525 h 6897159"/>
              <a:gd name="connsiteX10" fmla="*/ 1485712 w 5592970"/>
              <a:gd name="connsiteY10" fmla="*/ 0 h 6897159"/>
              <a:gd name="connsiteX11" fmla="*/ 1911850 w 5592970"/>
              <a:gd name="connsiteY11" fmla="*/ 0 h 6897159"/>
              <a:gd name="connsiteX12" fmla="*/ 4693359 w 5592970"/>
              <a:gd name="connsiteY12" fmla="*/ 0 h 6897159"/>
              <a:gd name="connsiteX13" fmla="*/ 4687196 w 5592970"/>
              <a:gd name="connsiteY13" fmla="*/ 186052 h 6897159"/>
              <a:gd name="connsiteX14" fmla="*/ 4689492 w 5592970"/>
              <a:gd name="connsiteY14" fmla="*/ 422393 h 6897159"/>
              <a:gd name="connsiteX15" fmla="*/ 5029277 w 5592970"/>
              <a:gd name="connsiteY15" fmla="*/ 1074198 h 6897159"/>
              <a:gd name="connsiteX16" fmla="*/ 5368989 w 5592970"/>
              <a:gd name="connsiteY16" fmla="*/ 2604190 h 6897159"/>
              <a:gd name="connsiteX17" fmla="*/ 5030698 w 5592970"/>
              <a:gd name="connsiteY17" fmla="*/ 3182337 h 6897159"/>
              <a:gd name="connsiteX18" fmla="*/ 4910556 w 5592970"/>
              <a:gd name="connsiteY18" fmla="*/ 4667756 h 6897159"/>
              <a:gd name="connsiteX19" fmla="*/ 5374561 w 5592970"/>
              <a:gd name="connsiteY19" fmla="*/ 5703238 h 6897159"/>
              <a:gd name="connsiteX20" fmla="*/ 5591170 w 5592970"/>
              <a:gd name="connsiteY20" fmla="*/ 6745970 h 6897159"/>
              <a:gd name="connsiteX21" fmla="*/ 5592970 w 5592970"/>
              <a:gd name="connsiteY21" fmla="*/ 6897158 h 6897159"/>
              <a:gd name="connsiteX22" fmla="*/ 2734191 w 5592970"/>
              <a:gd name="connsiteY22" fmla="*/ 6897158 h 6897159"/>
              <a:gd name="connsiteX23" fmla="*/ 2734191 w 5592970"/>
              <a:gd name="connsiteY23" fmla="*/ 6897159 h 6897159"/>
              <a:gd name="connsiteX24" fmla="*/ 0 w 5592970"/>
              <a:gd name="connsiteY24" fmla="*/ 6897159 h 6897159"/>
              <a:gd name="connsiteX25" fmla="*/ 0 w 5592970"/>
              <a:gd name="connsiteY25" fmla="*/ 1 h 6897159"/>
              <a:gd name="connsiteX26" fmla="*/ 1485712 w 5592970"/>
              <a:gd name="connsiteY26" fmla="*/ 1 h 6897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92970" h="6897159">
                <a:moveTo>
                  <a:pt x="4912746" y="2355321"/>
                </a:moveTo>
                <a:cubicBezTo>
                  <a:pt x="4803389" y="2355321"/>
                  <a:pt x="4714738" y="2443972"/>
                  <a:pt x="4714738" y="2553329"/>
                </a:cubicBezTo>
                <a:cubicBezTo>
                  <a:pt x="4714738" y="2662686"/>
                  <a:pt x="4803389" y="2751337"/>
                  <a:pt x="4912746" y="2751337"/>
                </a:cubicBezTo>
                <a:cubicBezTo>
                  <a:pt x="5022103" y="2751337"/>
                  <a:pt x="5110754" y="2662686"/>
                  <a:pt x="5110754" y="2553329"/>
                </a:cubicBezTo>
                <a:cubicBezTo>
                  <a:pt x="5110754" y="2443972"/>
                  <a:pt x="5022103" y="2355321"/>
                  <a:pt x="4912746" y="2355321"/>
                </a:cubicBezTo>
                <a:close/>
                <a:moveTo>
                  <a:pt x="4769785" y="1301525"/>
                </a:moveTo>
                <a:cubicBezTo>
                  <a:pt x="4542468" y="1301525"/>
                  <a:pt x="4358192" y="1485801"/>
                  <a:pt x="4358192" y="1713118"/>
                </a:cubicBezTo>
                <a:cubicBezTo>
                  <a:pt x="4358192" y="1940435"/>
                  <a:pt x="4542468" y="2124711"/>
                  <a:pt x="4769785" y="2124711"/>
                </a:cubicBezTo>
                <a:cubicBezTo>
                  <a:pt x="4997102" y="2124711"/>
                  <a:pt x="5181378" y="1940435"/>
                  <a:pt x="5181378" y="1713118"/>
                </a:cubicBezTo>
                <a:cubicBezTo>
                  <a:pt x="5181378" y="1485801"/>
                  <a:pt x="4997102" y="1301525"/>
                  <a:pt x="4769785" y="1301525"/>
                </a:cubicBezTo>
                <a:close/>
                <a:moveTo>
                  <a:pt x="1485712" y="0"/>
                </a:moveTo>
                <a:lnTo>
                  <a:pt x="1911850" y="0"/>
                </a:lnTo>
                <a:lnTo>
                  <a:pt x="4693359" y="0"/>
                </a:lnTo>
                <a:lnTo>
                  <a:pt x="4687196" y="186052"/>
                </a:lnTo>
                <a:cubicBezTo>
                  <a:pt x="4686166" y="265025"/>
                  <a:pt x="4686829" y="343862"/>
                  <a:pt x="4689492" y="422393"/>
                </a:cubicBezTo>
                <a:cubicBezTo>
                  <a:pt x="4699496" y="713539"/>
                  <a:pt x="4872938" y="896626"/>
                  <a:pt x="5029277" y="1074198"/>
                </a:cubicBezTo>
                <a:cubicBezTo>
                  <a:pt x="5418992" y="1516672"/>
                  <a:pt x="5551614" y="2043761"/>
                  <a:pt x="5368989" y="2604190"/>
                </a:cubicBezTo>
                <a:cubicBezTo>
                  <a:pt x="5298163" y="2821542"/>
                  <a:pt x="5160452" y="3010355"/>
                  <a:pt x="5030698" y="3182337"/>
                </a:cubicBezTo>
                <a:cubicBezTo>
                  <a:pt x="4682698" y="3643429"/>
                  <a:pt x="4696957" y="4178177"/>
                  <a:pt x="4910556" y="4667756"/>
                </a:cubicBezTo>
                <a:cubicBezTo>
                  <a:pt x="5062728" y="5015306"/>
                  <a:pt x="5245193" y="5341884"/>
                  <a:pt x="5374561" y="5703238"/>
                </a:cubicBezTo>
                <a:cubicBezTo>
                  <a:pt x="5500512" y="6053410"/>
                  <a:pt x="5575240" y="6402760"/>
                  <a:pt x="5591170" y="6745970"/>
                </a:cubicBezTo>
                <a:lnTo>
                  <a:pt x="5592970" y="6897158"/>
                </a:lnTo>
                <a:lnTo>
                  <a:pt x="2734191" y="6897158"/>
                </a:lnTo>
                <a:lnTo>
                  <a:pt x="2734191" y="6897159"/>
                </a:lnTo>
                <a:lnTo>
                  <a:pt x="0" y="6897159"/>
                </a:lnTo>
                <a:lnTo>
                  <a:pt x="0" y="1"/>
                </a:lnTo>
                <a:lnTo>
                  <a:pt x="1485712"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9CEAE4E-B605-6D7B-EA42-8EAF5EB83366}"/>
              </a:ext>
            </a:extLst>
          </p:cNvPr>
          <p:cNvSpPr>
            <a:spLocks noGrp="1"/>
          </p:cNvSpPr>
          <p:nvPr>
            <p:ph type="ctrTitle"/>
          </p:nvPr>
        </p:nvSpPr>
        <p:spPr>
          <a:xfrm>
            <a:off x="690613" y="1122363"/>
            <a:ext cx="3974377" cy="2387600"/>
          </a:xfrm>
        </p:spPr>
        <p:txBody>
          <a:bodyPr>
            <a:normAutofit fontScale="90000"/>
          </a:bodyPr>
          <a:lstStyle/>
          <a:p>
            <a:r>
              <a:rPr lang="en-US" dirty="0"/>
              <a:t>Agile Presentation</a:t>
            </a:r>
          </a:p>
        </p:txBody>
      </p:sp>
      <p:sp>
        <p:nvSpPr>
          <p:cNvPr id="3" name="Subtitle 2">
            <a:extLst>
              <a:ext uri="{FF2B5EF4-FFF2-40B4-BE49-F238E27FC236}">
                <a16:creationId xmlns:a16="http://schemas.microsoft.com/office/drawing/2014/main" id="{25F81ABA-E1FD-F344-9732-3C3B45A876B6}"/>
              </a:ext>
            </a:extLst>
          </p:cNvPr>
          <p:cNvSpPr>
            <a:spLocks noGrp="1"/>
          </p:cNvSpPr>
          <p:nvPr>
            <p:ph type="subTitle" idx="1"/>
          </p:nvPr>
        </p:nvSpPr>
        <p:spPr>
          <a:xfrm>
            <a:off x="690613" y="3602038"/>
            <a:ext cx="3541909" cy="2387600"/>
          </a:xfrm>
        </p:spPr>
        <p:txBody>
          <a:bodyPr>
            <a:normAutofit/>
          </a:bodyPr>
          <a:lstStyle/>
          <a:p>
            <a:r>
              <a:rPr lang="en-US" dirty="0"/>
              <a:t>By: Justin Angle</a:t>
            </a:r>
          </a:p>
        </p:txBody>
      </p:sp>
    </p:spTree>
    <p:extLst>
      <p:ext uri="{BB962C8B-B14F-4D97-AF65-F5344CB8AC3E}">
        <p14:creationId xmlns:p14="http://schemas.microsoft.com/office/powerpoint/2010/main" val="1590122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9D8CB-BC41-A75E-693B-16D7143A9632}"/>
              </a:ext>
            </a:extLst>
          </p:cNvPr>
          <p:cNvSpPr>
            <a:spLocks noGrp="1"/>
          </p:cNvSpPr>
          <p:nvPr>
            <p:ph type="title"/>
          </p:nvPr>
        </p:nvSpPr>
        <p:spPr/>
        <p:txBody>
          <a:bodyPr/>
          <a:lstStyle/>
          <a:p>
            <a:r>
              <a:rPr lang="en-US" dirty="0"/>
              <a:t>Scrum Agile Team Roles</a:t>
            </a:r>
          </a:p>
        </p:txBody>
      </p:sp>
      <p:sp>
        <p:nvSpPr>
          <p:cNvPr id="3" name="Text Placeholder 2">
            <a:extLst>
              <a:ext uri="{FF2B5EF4-FFF2-40B4-BE49-F238E27FC236}">
                <a16:creationId xmlns:a16="http://schemas.microsoft.com/office/drawing/2014/main" id="{C1F8C835-24D3-7C63-1C7D-2376E88B28B5}"/>
              </a:ext>
            </a:extLst>
          </p:cNvPr>
          <p:cNvSpPr>
            <a:spLocks noGrp="1"/>
          </p:cNvSpPr>
          <p:nvPr>
            <p:ph type="body" idx="1"/>
          </p:nvPr>
        </p:nvSpPr>
        <p:spPr/>
        <p:txBody>
          <a:bodyPr/>
          <a:lstStyle/>
          <a:p>
            <a:r>
              <a:rPr lang="en-US" dirty="0"/>
              <a:t>Product Owner</a:t>
            </a:r>
          </a:p>
        </p:txBody>
      </p:sp>
      <p:sp>
        <p:nvSpPr>
          <p:cNvPr id="4" name="Content Placeholder 3">
            <a:extLst>
              <a:ext uri="{FF2B5EF4-FFF2-40B4-BE49-F238E27FC236}">
                <a16:creationId xmlns:a16="http://schemas.microsoft.com/office/drawing/2014/main" id="{F5E38DE7-ECEB-F884-B41A-1F42C8C40D38}"/>
              </a:ext>
            </a:extLst>
          </p:cNvPr>
          <p:cNvSpPr>
            <a:spLocks noGrp="1"/>
          </p:cNvSpPr>
          <p:nvPr>
            <p:ph sz="half" idx="2"/>
          </p:nvPr>
        </p:nvSpPr>
        <p:spPr/>
        <p:txBody>
          <a:bodyPr/>
          <a:lstStyle/>
          <a:p>
            <a:pPr marL="342900" indent="-342900">
              <a:buFont typeface="Arial" panose="020B0604020202020204" pitchFamily="34" charset="0"/>
              <a:buChar char="•"/>
            </a:pPr>
            <a:r>
              <a:rPr lang="en-US" dirty="0"/>
              <a:t>Open communication with stakeholders and customer</a:t>
            </a:r>
          </a:p>
          <a:p>
            <a:pPr marL="342900" indent="-342900">
              <a:buFont typeface="Arial" panose="020B0604020202020204" pitchFamily="34" charset="0"/>
              <a:buChar char="•"/>
            </a:pPr>
            <a:r>
              <a:rPr lang="en-US" dirty="0"/>
              <a:t>Clear communication (non-technical)</a:t>
            </a:r>
          </a:p>
          <a:p>
            <a:pPr marL="342900" indent="-342900">
              <a:buFont typeface="Arial" panose="020B0604020202020204" pitchFamily="34" charset="0"/>
              <a:buChar char="•"/>
            </a:pPr>
            <a:r>
              <a:rPr lang="en-US" dirty="0"/>
              <a:t>Be able to manage conflicts that might arise</a:t>
            </a:r>
          </a:p>
          <a:p>
            <a:pPr marL="342900" indent="-342900">
              <a:buFont typeface="Arial" panose="020B0604020202020204" pitchFamily="34" charset="0"/>
              <a:buChar char="•"/>
            </a:pPr>
            <a:r>
              <a:rPr lang="en-US" dirty="0"/>
              <a:t>Produce user stories for the team</a:t>
            </a:r>
          </a:p>
          <a:p>
            <a:pPr marL="342900" indent="-342900">
              <a:buFont typeface="Arial" panose="020B0604020202020204" pitchFamily="34" charset="0"/>
              <a:buChar char="•"/>
            </a:pPr>
            <a:r>
              <a:rPr lang="en-US" dirty="0"/>
              <a:t>Detail what the customer requirements are</a:t>
            </a:r>
          </a:p>
        </p:txBody>
      </p:sp>
      <p:sp>
        <p:nvSpPr>
          <p:cNvPr id="5" name="Text Placeholder 4">
            <a:extLst>
              <a:ext uri="{FF2B5EF4-FFF2-40B4-BE49-F238E27FC236}">
                <a16:creationId xmlns:a16="http://schemas.microsoft.com/office/drawing/2014/main" id="{49AF1D1A-DF2A-66B9-E160-4ED0A6272C84}"/>
              </a:ext>
            </a:extLst>
          </p:cNvPr>
          <p:cNvSpPr>
            <a:spLocks noGrp="1"/>
          </p:cNvSpPr>
          <p:nvPr>
            <p:ph type="body" sz="quarter" idx="3"/>
          </p:nvPr>
        </p:nvSpPr>
        <p:spPr/>
        <p:txBody>
          <a:bodyPr/>
          <a:lstStyle/>
          <a:p>
            <a:r>
              <a:rPr lang="en-US" dirty="0"/>
              <a:t>Scrum Master</a:t>
            </a:r>
          </a:p>
        </p:txBody>
      </p:sp>
      <p:sp>
        <p:nvSpPr>
          <p:cNvPr id="6" name="Content Placeholder 5">
            <a:extLst>
              <a:ext uri="{FF2B5EF4-FFF2-40B4-BE49-F238E27FC236}">
                <a16:creationId xmlns:a16="http://schemas.microsoft.com/office/drawing/2014/main" id="{2A999B0B-F177-1961-8030-1098A70B59FB}"/>
              </a:ext>
            </a:extLst>
          </p:cNvPr>
          <p:cNvSpPr>
            <a:spLocks noGrp="1"/>
          </p:cNvSpPr>
          <p:nvPr>
            <p:ph sz="quarter" idx="4"/>
          </p:nvPr>
        </p:nvSpPr>
        <p:spPr/>
        <p:txBody>
          <a:bodyPr/>
          <a:lstStyle/>
          <a:p>
            <a:pPr marL="342900" indent="-342900">
              <a:buFont typeface="Arial" panose="020B0604020202020204" pitchFamily="34" charset="0"/>
              <a:buChar char="•"/>
            </a:pPr>
            <a:r>
              <a:rPr lang="en-US" dirty="0"/>
              <a:t>Leader of the scrum team</a:t>
            </a:r>
          </a:p>
          <a:p>
            <a:pPr marL="342900" indent="-342900">
              <a:buFont typeface="Arial" panose="020B0604020202020204" pitchFamily="34" charset="0"/>
              <a:buChar char="•"/>
            </a:pPr>
            <a:r>
              <a:rPr lang="en-US" dirty="0"/>
              <a:t>Refine the backlog and user stories</a:t>
            </a:r>
          </a:p>
          <a:p>
            <a:pPr marL="342900" indent="-342900">
              <a:buFont typeface="Arial" panose="020B0604020202020204" pitchFamily="34" charset="0"/>
              <a:buChar char="•"/>
            </a:pPr>
            <a:r>
              <a:rPr lang="en-US" dirty="0"/>
              <a:t>Define potential challenges and dependencies on the team</a:t>
            </a:r>
          </a:p>
          <a:p>
            <a:pPr marL="342900" indent="-342900">
              <a:buFont typeface="Arial" panose="020B0604020202020204" pitchFamily="34" charset="0"/>
              <a:buChar char="•"/>
            </a:pPr>
            <a:r>
              <a:rPr lang="en-US" dirty="0"/>
              <a:t>Collaborate with the developers and product owner</a:t>
            </a:r>
          </a:p>
          <a:p>
            <a:pPr marL="342900" indent="-342900">
              <a:buFont typeface="Arial" panose="020B0604020202020204" pitchFamily="34" charset="0"/>
              <a:buChar char="•"/>
            </a:pPr>
            <a:r>
              <a:rPr lang="en-US" dirty="0"/>
              <a:t>Help improve sprints and give feedback</a:t>
            </a:r>
          </a:p>
        </p:txBody>
      </p:sp>
    </p:spTree>
    <p:extLst>
      <p:ext uri="{BB962C8B-B14F-4D97-AF65-F5344CB8AC3E}">
        <p14:creationId xmlns:p14="http://schemas.microsoft.com/office/powerpoint/2010/main" val="3608713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56E3F-DEA2-992C-206C-8FEE137E6798}"/>
              </a:ext>
            </a:extLst>
          </p:cNvPr>
          <p:cNvSpPr>
            <a:spLocks noGrp="1"/>
          </p:cNvSpPr>
          <p:nvPr>
            <p:ph type="title"/>
          </p:nvPr>
        </p:nvSpPr>
        <p:spPr/>
        <p:txBody>
          <a:bodyPr/>
          <a:lstStyle/>
          <a:p>
            <a:r>
              <a:rPr lang="en-US" dirty="0"/>
              <a:t>Scrum Agile Team Roles (cont.)</a:t>
            </a:r>
          </a:p>
        </p:txBody>
      </p:sp>
      <p:sp>
        <p:nvSpPr>
          <p:cNvPr id="3" name="Text Placeholder 2">
            <a:extLst>
              <a:ext uri="{FF2B5EF4-FFF2-40B4-BE49-F238E27FC236}">
                <a16:creationId xmlns:a16="http://schemas.microsoft.com/office/drawing/2014/main" id="{5C58AA38-2A96-AF2B-6CF0-314AB418C962}"/>
              </a:ext>
            </a:extLst>
          </p:cNvPr>
          <p:cNvSpPr>
            <a:spLocks noGrp="1"/>
          </p:cNvSpPr>
          <p:nvPr>
            <p:ph type="body" idx="1"/>
          </p:nvPr>
        </p:nvSpPr>
        <p:spPr/>
        <p:txBody>
          <a:bodyPr/>
          <a:lstStyle/>
          <a:p>
            <a:r>
              <a:rPr lang="en-US" dirty="0"/>
              <a:t>Tester</a:t>
            </a:r>
          </a:p>
        </p:txBody>
      </p:sp>
      <p:sp>
        <p:nvSpPr>
          <p:cNvPr id="4" name="Content Placeholder 3">
            <a:extLst>
              <a:ext uri="{FF2B5EF4-FFF2-40B4-BE49-F238E27FC236}">
                <a16:creationId xmlns:a16="http://schemas.microsoft.com/office/drawing/2014/main" id="{A9320E5C-B4A2-CDBD-D07B-D75CA1E36891}"/>
              </a:ext>
            </a:extLst>
          </p:cNvPr>
          <p:cNvSpPr>
            <a:spLocks noGrp="1"/>
          </p:cNvSpPr>
          <p:nvPr>
            <p:ph sz="half" idx="2"/>
          </p:nvPr>
        </p:nvSpPr>
        <p:spPr/>
        <p:txBody>
          <a:bodyPr/>
          <a:lstStyle/>
          <a:p>
            <a:pPr marL="342900" indent="-342900">
              <a:buFont typeface="Arial" panose="020B0604020202020204" pitchFamily="34" charset="0"/>
              <a:buChar char="•"/>
            </a:pPr>
            <a:r>
              <a:rPr lang="en-US" dirty="0"/>
              <a:t>Identify bugs in the program and ensure it meets user stories</a:t>
            </a:r>
          </a:p>
          <a:p>
            <a:pPr marL="342900" indent="-342900">
              <a:buFont typeface="Arial" panose="020B0604020202020204" pitchFamily="34" charset="0"/>
              <a:buChar char="•"/>
            </a:pPr>
            <a:r>
              <a:rPr lang="en-US" dirty="0"/>
              <a:t>Report to the scrum master and developers</a:t>
            </a:r>
          </a:p>
          <a:p>
            <a:pPr marL="342900" indent="-342900">
              <a:buFont typeface="Arial" panose="020B0604020202020204" pitchFamily="34" charset="0"/>
              <a:buChar char="•"/>
            </a:pPr>
            <a:r>
              <a:rPr lang="en-US" dirty="0"/>
              <a:t>Effectively communicate with the product owner to ensure customer requirements are met</a:t>
            </a:r>
          </a:p>
          <a:p>
            <a:pPr marL="342900" indent="-342900">
              <a:buFont typeface="Arial" panose="020B0604020202020204" pitchFamily="34" charset="0"/>
              <a:buChar char="•"/>
            </a:pPr>
            <a:endParaRPr lang="en-US" dirty="0"/>
          </a:p>
        </p:txBody>
      </p:sp>
      <p:sp>
        <p:nvSpPr>
          <p:cNvPr id="5" name="Text Placeholder 4">
            <a:extLst>
              <a:ext uri="{FF2B5EF4-FFF2-40B4-BE49-F238E27FC236}">
                <a16:creationId xmlns:a16="http://schemas.microsoft.com/office/drawing/2014/main" id="{9CAF8209-81DA-A2F7-634D-0DD79C3548E6}"/>
              </a:ext>
            </a:extLst>
          </p:cNvPr>
          <p:cNvSpPr>
            <a:spLocks noGrp="1"/>
          </p:cNvSpPr>
          <p:nvPr>
            <p:ph type="body" sz="quarter" idx="3"/>
          </p:nvPr>
        </p:nvSpPr>
        <p:spPr/>
        <p:txBody>
          <a:bodyPr/>
          <a:lstStyle/>
          <a:p>
            <a:r>
              <a:rPr lang="en-US" dirty="0"/>
              <a:t>Developer</a:t>
            </a:r>
          </a:p>
        </p:txBody>
      </p:sp>
      <p:sp>
        <p:nvSpPr>
          <p:cNvPr id="6" name="Content Placeholder 5">
            <a:extLst>
              <a:ext uri="{FF2B5EF4-FFF2-40B4-BE49-F238E27FC236}">
                <a16:creationId xmlns:a16="http://schemas.microsoft.com/office/drawing/2014/main" id="{EEDFAB98-C20D-3B92-14A2-EFC5C7D6735E}"/>
              </a:ext>
            </a:extLst>
          </p:cNvPr>
          <p:cNvSpPr>
            <a:spLocks noGrp="1"/>
          </p:cNvSpPr>
          <p:nvPr>
            <p:ph sz="quarter" idx="4"/>
          </p:nvPr>
        </p:nvSpPr>
        <p:spPr/>
        <p:txBody>
          <a:bodyPr/>
          <a:lstStyle/>
          <a:p>
            <a:pPr marL="342900" indent="-342900">
              <a:buFont typeface="Arial" panose="020B0604020202020204" pitchFamily="34" charset="0"/>
              <a:buChar char="•"/>
            </a:pPr>
            <a:r>
              <a:rPr lang="en-US" dirty="0"/>
              <a:t>Know the user stories and what the program needs to do</a:t>
            </a:r>
          </a:p>
          <a:p>
            <a:pPr marL="342900" indent="-342900">
              <a:buFont typeface="Arial" panose="020B0604020202020204" pitchFamily="34" charset="0"/>
              <a:buChar char="•"/>
            </a:pPr>
            <a:r>
              <a:rPr lang="en-US" dirty="0"/>
              <a:t>Develop the program to the requirements</a:t>
            </a:r>
          </a:p>
          <a:p>
            <a:pPr marL="342900" indent="-342900">
              <a:buFont typeface="Arial" panose="020B0604020202020204" pitchFamily="34" charset="0"/>
              <a:buChar char="•"/>
            </a:pPr>
            <a:r>
              <a:rPr lang="en-US" dirty="0"/>
              <a:t>Keep communication with the testers and product owner</a:t>
            </a:r>
          </a:p>
          <a:p>
            <a:pPr marL="342900" indent="-342900">
              <a:buFont typeface="Arial" panose="020B0604020202020204" pitchFamily="34" charset="0"/>
              <a:buChar char="•"/>
            </a:pPr>
            <a:r>
              <a:rPr lang="en-US" dirty="0"/>
              <a:t>Be ready for change</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44791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48B72-6273-6C12-505D-7A93AB006589}"/>
              </a:ext>
            </a:extLst>
          </p:cNvPr>
          <p:cNvSpPr>
            <a:spLocks noGrp="1"/>
          </p:cNvSpPr>
          <p:nvPr>
            <p:ph type="title"/>
          </p:nvPr>
        </p:nvSpPr>
        <p:spPr/>
        <p:txBody>
          <a:bodyPr/>
          <a:lstStyle/>
          <a:p>
            <a:r>
              <a:rPr lang="en-US" dirty="0"/>
              <a:t>Phases of SDLC in the Agile Approach</a:t>
            </a:r>
          </a:p>
        </p:txBody>
      </p:sp>
      <p:sp>
        <p:nvSpPr>
          <p:cNvPr id="3" name="Content Placeholder 2">
            <a:extLst>
              <a:ext uri="{FF2B5EF4-FFF2-40B4-BE49-F238E27FC236}">
                <a16:creationId xmlns:a16="http://schemas.microsoft.com/office/drawing/2014/main" id="{657D2D58-A8D6-A560-DFB3-21BFF9D08E25}"/>
              </a:ext>
            </a:extLst>
          </p:cNvPr>
          <p:cNvSpPr>
            <a:spLocks noGrp="1"/>
          </p:cNvSpPr>
          <p:nvPr>
            <p:ph idx="1"/>
          </p:nvPr>
        </p:nvSpPr>
        <p:spPr/>
        <p:txBody>
          <a:bodyPr>
            <a:normAutofit lnSpcReduction="10000"/>
          </a:bodyPr>
          <a:lstStyle/>
          <a:p>
            <a:pPr marL="342900" indent="-342900">
              <a:buFont typeface="Arial" panose="020B0604020202020204" pitchFamily="34" charset="0"/>
              <a:buChar char="•"/>
            </a:pPr>
            <a:r>
              <a:rPr lang="en-US" dirty="0"/>
              <a:t>Planning – The user stories need to be defined and time estimation. The backlog needs to be refined and have priorities for the development. This helps estimate the time required to finish the project.</a:t>
            </a:r>
          </a:p>
          <a:p>
            <a:pPr marL="342900" indent="-342900">
              <a:buFont typeface="Arial" panose="020B0604020202020204" pitchFamily="34" charset="0"/>
              <a:buChar char="•"/>
            </a:pPr>
            <a:r>
              <a:rPr lang="en-US" dirty="0"/>
              <a:t>Execution – The development team works and the project and are ready for any changes that might arise. This allows the development team to work on the product. The testers are also testing in the phase.</a:t>
            </a:r>
          </a:p>
          <a:p>
            <a:pPr marL="342900" indent="-342900">
              <a:buFont typeface="Arial" panose="020B0604020202020204" pitchFamily="34" charset="0"/>
              <a:buChar char="•"/>
            </a:pPr>
            <a:r>
              <a:rPr lang="en-US" dirty="0"/>
              <a:t>Review – When the sprint ends there is a sprint review which gives the stakeholders and customers time to give feedback on the product.</a:t>
            </a:r>
          </a:p>
          <a:p>
            <a:pPr marL="342900" indent="-342900">
              <a:buFont typeface="Arial" panose="020B0604020202020204" pitchFamily="34" charset="0"/>
              <a:buChar char="•"/>
            </a:pPr>
            <a:r>
              <a:rPr lang="en-US" dirty="0"/>
              <a:t>Retrospective – The team conducts the retrospective, this is to reflect on the things done well and what can be improved on. This allows time for feedback on how the next sprint could be changed.</a:t>
            </a:r>
          </a:p>
        </p:txBody>
      </p:sp>
    </p:spTree>
    <p:extLst>
      <p:ext uri="{BB962C8B-B14F-4D97-AF65-F5344CB8AC3E}">
        <p14:creationId xmlns:p14="http://schemas.microsoft.com/office/powerpoint/2010/main" val="1794253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81B70-FCC9-6F10-EE6D-95B8FAF59920}"/>
              </a:ext>
            </a:extLst>
          </p:cNvPr>
          <p:cNvSpPr>
            <a:spLocks noGrp="1"/>
          </p:cNvSpPr>
          <p:nvPr>
            <p:ph type="title"/>
          </p:nvPr>
        </p:nvSpPr>
        <p:spPr/>
        <p:txBody>
          <a:bodyPr/>
          <a:lstStyle/>
          <a:p>
            <a:r>
              <a:rPr lang="en-US" dirty="0"/>
              <a:t>Waterfall vs. Agile</a:t>
            </a:r>
          </a:p>
        </p:txBody>
      </p:sp>
      <p:sp>
        <p:nvSpPr>
          <p:cNvPr id="3" name="Content Placeholder 2">
            <a:extLst>
              <a:ext uri="{FF2B5EF4-FFF2-40B4-BE49-F238E27FC236}">
                <a16:creationId xmlns:a16="http://schemas.microsoft.com/office/drawing/2014/main" id="{99AE3204-660B-A24E-7865-90D23BD65800}"/>
              </a:ext>
            </a:extLst>
          </p:cNvPr>
          <p:cNvSpPr>
            <a:spLocks noGrp="1"/>
          </p:cNvSpPr>
          <p:nvPr>
            <p:ph idx="1"/>
          </p:nvPr>
        </p:nvSpPr>
        <p:spPr/>
        <p:txBody>
          <a:bodyPr>
            <a:normAutofit fontScale="92500" lnSpcReduction="20000"/>
          </a:bodyPr>
          <a:lstStyle/>
          <a:p>
            <a:pPr marL="342900" indent="-342900">
              <a:buFont typeface="Arial" panose="020B0604020202020204" pitchFamily="34" charset="0"/>
              <a:buChar char="•"/>
            </a:pPr>
            <a:r>
              <a:rPr lang="en-US" dirty="0"/>
              <a:t>The waterfall approach takes a linear look at the product development process. Each phase in the approach is completed sequentially. So, if there is a problem in one of the phases it could leak into the other phases, and this could cause significant delays and increase the cost of development.</a:t>
            </a:r>
          </a:p>
          <a:p>
            <a:pPr marL="342900" indent="-342900">
              <a:buFont typeface="Arial" panose="020B0604020202020204" pitchFamily="34" charset="0"/>
              <a:buChar char="•"/>
            </a:pPr>
            <a:r>
              <a:rPr lang="en-US" dirty="0"/>
              <a:t>The agile approach takes an iterative development approach allowing the team to be more adaptive to changing requirements. There is continuous feedback by the customer and stakeholders. This allows the changes that the customer might want to happen during the development rather than after the product has been finished. This saves time and cost of development.</a:t>
            </a:r>
          </a:p>
          <a:p>
            <a:pPr marL="342900" indent="-342900">
              <a:buFont typeface="Arial" panose="020B0604020202020204" pitchFamily="34" charset="0"/>
              <a:buChar char="•"/>
            </a:pPr>
            <a:r>
              <a:rPr lang="en-US" dirty="0"/>
              <a:t>In development, the customer wanted to change what the product was focused on. The development team was able to make that change without any interruption in the time schedule. However, if we were using the waterfall approach, it would have taken significantly more time to complete. </a:t>
            </a:r>
          </a:p>
        </p:txBody>
      </p:sp>
    </p:spTree>
    <p:extLst>
      <p:ext uri="{BB962C8B-B14F-4D97-AF65-F5344CB8AC3E}">
        <p14:creationId xmlns:p14="http://schemas.microsoft.com/office/powerpoint/2010/main" val="2267898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B0A22-A8D5-9DAD-6227-E9D89CA4AF0F}"/>
              </a:ext>
            </a:extLst>
          </p:cNvPr>
          <p:cNvSpPr>
            <a:spLocks noGrp="1"/>
          </p:cNvSpPr>
          <p:nvPr>
            <p:ph type="title"/>
          </p:nvPr>
        </p:nvSpPr>
        <p:spPr/>
        <p:txBody>
          <a:bodyPr/>
          <a:lstStyle/>
          <a:p>
            <a:r>
              <a:rPr lang="en-US" dirty="0"/>
              <a:t>Choosing Agile or Waterfall Method</a:t>
            </a:r>
          </a:p>
        </p:txBody>
      </p:sp>
      <p:sp>
        <p:nvSpPr>
          <p:cNvPr id="3" name="Content Placeholder 2">
            <a:extLst>
              <a:ext uri="{FF2B5EF4-FFF2-40B4-BE49-F238E27FC236}">
                <a16:creationId xmlns:a16="http://schemas.microsoft.com/office/drawing/2014/main" id="{0198A69C-3FF8-7324-529F-ED40BC9E0717}"/>
              </a:ext>
            </a:extLst>
          </p:cNvPr>
          <p:cNvSpPr>
            <a:spLocks noGrp="1"/>
          </p:cNvSpPr>
          <p:nvPr>
            <p:ph idx="1"/>
          </p:nvPr>
        </p:nvSpPr>
        <p:spPr/>
        <p:txBody>
          <a:bodyPr/>
          <a:lstStyle/>
          <a:p>
            <a:r>
              <a:rPr lang="en-US" dirty="0"/>
              <a:t>When deciding if the product development will go with the agile or waterfall method, some factors need to brought into consideration. If the project has evolving requirements and might need rapid iterations like we experienced in the SNHU travel project, then the agile method would be ideal. If the project is well defined and has stable requirements with little to no complexity, then waterfall method would be ideal.</a:t>
            </a:r>
          </a:p>
        </p:txBody>
      </p:sp>
    </p:spTree>
    <p:extLst>
      <p:ext uri="{BB962C8B-B14F-4D97-AF65-F5344CB8AC3E}">
        <p14:creationId xmlns:p14="http://schemas.microsoft.com/office/powerpoint/2010/main" val="3421317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8BE0C-24A0-FE6E-D5DD-889F87147C4B}"/>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DF2417FD-888D-C73F-9582-0927D5890818}"/>
              </a:ext>
            </a:extLst>
          </p:cNvPr>
          <p:cNvSpPr>
            <a:spLocks noGrp="1"/>
          </p:cNvSpPr>
          <p:nvPr>
            <p:ph idx="1"/>
          </p:nvPr>
        </p:nvSpPr>
        <p:spPr/>
        <p:txBody>
          <a:bodyPr/>
          <a:lstStyle/>
          <a:p>
            <a:pPr marL="342900" indent="-342900">
              <a:buFont typeface="Arial" panose="020B0604020202020204" pitchFamily="34" charset="0"/>
              <a:buChar char="•"/>
            </a:pPr>
            <a:r>
              <a:rPr lang="en-US" dirty="0"/>
              <a:t>The Scrum team: Scrum alliance. The Scrum Team | Scrum Alliance. (n.d.).  	https://resources.scrumalliance.org/Article/scrum-team </a:t>
            </a:r>
          </a:p>
          <a:p>
            <a:pPr marL="342900" indent="-342900">
              <a:buFont typeface="Arial" panose="020B0604020202020204" pitchFamily="34" charset="0"/>
              <a:buChar char="•"/>
            </a:pPr>
            <a:r>
              <a:rPr lang="en-US" dirty="0" err="1"/>
              <a:t>Radigan</a:t>
            </a:r>
            <a:r>
              <a:rPr lang="en-US" dirty="0"/>
              <a:t>, D. (n.d.). Agile vs. Waterfall Project Management. Atlassian. 	https://www.atlassian.com/agile/project-management/project-management-intro </a:t>
            </a:r>
          </a:p>
        </p:txBody>
      </p:sp>
    </p:spTree>
    <p:extLst>
      <p:ext uri="{BB962C8B-B14F-4D97-AF65-F5344CB8AC3E}">
        <p14:creationId xmlns:p14="http://schemas.microsoft.com/office/powerpoint/2010/main" val="4246621303"/>
      </p:ext>
    </p:extLst>
  </p:cSld>
  <p:clrMapOvr>
    <a:masterClrMapping/>
  </p:clrMapOvr>
</p:sld>
</file>

<file path=ppt/theme/theme1.xml><?xml version="1.0" encoding="utf-8"?>
<a:theme xmlns:a="http://schemas.openxmlformats.org/drawingml/2006/main" name="SplashVTI">
  <a:themeElements>
    <a:clrScheme name="AnalogousFromDarkSeedLeftStep">
      <a:dk1>
        <a:srgbClr val="000000"/>
      </a:dk1>
      <a:lt1>
        <a:srgbClr val="FFFFFF"/>
      </a:lt1>
      <a:dk2>
        <a:srgbClr val="1B2130"/>
      </a:dk2>
      <a:lt2>
        <a:srgbClr val="F0F3F1"/>
      </a:lt2>
      <a:accent1>
        <a:srgbClr val="D937B0"/>
      </a:accent1>
      <a:accent2>
        <a:srgbClr val="AC25C7"/>
      </a:accent2>
      <a:accent3>
        <a:srgbClr val="7B37D9"/>
      </a:accent3>
      <a:accent4>
        <a:srgbClr val="3A3ACC"/>
      </a:accent4>
      <a:accent5>
        <a:srgbClr val="377AD9"/>
      </a:accent5>
      <a:accent6>
        <a:srgbClr val="25ACC7"/>
      </a:accent6>
      <a:hlink>
        <a:srgbClr val="3F5FBF"/>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docProps/app.xml><?xml version="1.0" encoding="utf-8"?>
<Properties xmlns="http://schemas.openxmlformats.org/officeDocument/2006/extended-properties" xmlns:vt="http://schemas.openxmlformats.org/officeDocument/2006/docPropsVTypes">
  <TotalTime>36</TotalTime>
  <Words>605</Words>
  <Application>Microsoft Office PowerPoint</Application>
  <PresentationFormat>Widescreen</PresentationFormat>
  <Paragraphs>39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Avenir Next LT Pro</vt:lpstr>
      <vt:lpstr>Posterama</vt:lpstr>
      <vt:lpstr>SplashVTI</vt:lpstr>
      <vt:lpstr>Agile Presentation</vt:lpstr>
      <vt:lpstr>Scrum Agile Team Roles</vt:lpstr>
      <vt:lpstr>Scrum Agile Team Roles (cont.)</vt:lpstr>
      <vt:lpstr>Phases of SDLC in the Agile Approach</vt:lpstr>
      <vt:lpstr>Waterfall vs. Agile</vt:lpstr>
      <vt:lpstr>Choosing Agile or Waterfall Method</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Presentation</dc:title>
  <dc:creator>Justin Angle</dc:creator>
  <cp:lastModifiedBy>Justin Angle</cp:lastModifiedBy>
  <cp:revision>1</cp:revision>
  <dcterms:created xsi:type="dcterms:W3CDTF">2024-02-21T18:16:58Z</dcterms:created>
  <dcterms:modified xsi:type="dcterms:W3CDTF">2024-02-21T18:53:03Z</dcterms:modified>
</cp:coreProperties>
</file>