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85" r:id="rId7"/>
    <p:sldId id="286" r:id="rId8"/>
    <p:sldId id="287" r:id="rId9"/>
    <p:sldId id="269" r:id="rId10"/>
    <p:sldId id="289" r:id="rId11"/>
    <p:sldId id="290" r:id="rId12"/>
    <p:sldId id="291" r:id="rId13"/>
    <p:sldId id="292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F9909EB-D251-4E6C-80C6-62C1DED25BED}">
          <p14:sldIdLst>
            <p14:sldId id="256"/>
            <p14:sldId id="257"/>
            <p14:sldId id="258"/>
            <p14:sldId id="259"/>
            <p14:sldId id="260"/>
            <p14:sldId id="285"/>
            <p14:sldId id="286"/>
            <p14:sldId id="287"/>
            <p14:sldId id="269"/>
            <p14:sldId id="289"/>
            <p14:sldId id="290"/>
            <p14:sldId id="291"/>
            <p14:sldId id="29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2F2F"/>
    <a:srgbClr val="1C2E00"/>
    <a:srgbClr val="6CAC00"/>
    <a:srgbClr val="39A3CD"/>
    <a:srgbClr val="6633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07" autoAdjust="0"/>
  </p:normalViewPr>
  <p:slideViewPr>
    <p:cSldViewPr>
      <p:cViewPr varScale="1">
        <p:scale>
          <a:sx n="68" d="100"/>
          <a:sy n="68" d="100"/>
        </p:scale>
        <p:origin x="786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1"/>
  <c:style val="2"/>
  <c:chart>
    <c:autoTitleDeleted val="1"/>
    <c:plotArea>
      <c:layout>
        <c:manualLayout>
          <c:layoutTarget val="inner"/>
          <c:xMode val="edge"/>
          <c:yMode val="edge"/>
          <c:x val="0.23163282796684972"/>
          <c:y val="9.1191918189687055E-2"/>
          <c:w val="0.56394528672191702"/>
          <c:h val="0.8590670355250293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10"/>
          <c:dPt>
            <c:idx val="0"/>
            <c:bubble3D val="0"/>
            <c:spPr>
              <a:solidFill>
                <a:srgbClr val="6CAC00"/>
              </a:solidFill>
            </c:spPr>
            <c:extLst>
              <c:ext xmlns:c16="http://schemas.microsoft.com/office/drawing/2014/chart" uri="{C3380CC4-5D6E-409C-BE32-E72D297353CC}">
                <c16:uniqueId val="{00000001-6903-4A28-B23F-D2EF9D1C9942}"/>
              </c:ext>
            </c:extLst>
          </c:dPt>
          <c:dPt>
            <c:idx val="1"/>
            <c:bubble3D val="0"/>
            <c:spPr>
              <a:solidFill>
                <a:srgbClr val="352F2F"/>
              </a:solidFill>
            </c:spPr>
            <c:extLst>
              <c:ext xmlns:c16="http://schemas.microsoft.com/office/drawing/2014/chart" uri="{C3380CC4-5D6E-409C-BE32-E72D297353CC}">
                <c16:uniqueId val="{00000003-6903-4A28-B23F-D2EF9D1C9942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6903-4A28-B23F-D2EF9D1C9942}"/>
              </c:ext>
            </c:extLst>
          </c:dPt>
          <c:dPt>
            <c:idx val="3"/>
            <c:bubble3D val="0"/>
            <c:spPr>
              <a:solidFill>
                <a:srgbClr val="39A3CD"/>
              </a:solidFill>
            </c:spPr>
            <c:extLst>
              <c:ext xmlns:c16="http://schemas.microsoft.com/office/drawing/2014/chart" uri="{C3380CC4-5D6E-409C-BE32-E72D297353CC}">
                <c16:uniqueId val="{00000007-6903-4A28-B23F-D2EF9D1C9942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903-4A28-B23F-D2EF9D1C99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1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80FF3-3706-442F-B010-5C870B2475E4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9CC6A-64F4-4065-89D1-5C894C659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61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9CC6A-64F4-4065-89D1-5C894C6599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48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9CC6A-64F4-4065-89D1-5C894C6599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125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9CC6A-64F4-4065-89D1-5C894C6599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457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9CC6A-64F4-4065-89D1-5C894C6599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117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9CC6A-64F4-4065-89D1-5C894C6599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827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9CC6A-64F4-4065-89D1-5C894C6599D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6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9CC6A-64F4-4065-89D1-5C894C6599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21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9CC6A-64F4-4065-89D1-5C894C6599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5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9CC6A-64F4-4065-89D1-5C894C6599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685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9CC6A-64F4-4065-89D1-5C894C6599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768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9CC6A-64F4-4065-89D1-5C894C6599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892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9CC6A-64F4-4065-89D1-5C894C6599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9CC6A-64F4-4065-89D1-5C894C6599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244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9CC6A-64F4-4065-89D1-5C894C6599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7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983563" y="5085184"/>
            <a:ext cx="9180000" cy="1588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215680" y="4365104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sz="3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3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爬虫的网易云音乐好友推荐工具</a:t>
            </a:r>
            <a:endParaRPr lang="zh-CN" altLang="en-US" sz="3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92344" y="5222077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141220048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蒋骁尧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141220089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沈煜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550" y="3534855"/>
            <a:ext cx="5328590" cy="2296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直接连接符 6"/>
          <p:cNvCxnSpPr/>
          <p:nvPr/>
        </p:nvCxnSpPr>
        <p:spPr>
          <a:xfrm>
            <a:off x="1801783" y="785795"/>
            <a:ext cx="756000" cy="158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5400000">
            <a:off x="2138956" y="377208"/>
            <a:ext cx="756000" cy="158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238348" y="500043"/>
            <a:ext cx="571504" cy="571504"/>
            <a:chOff x="7143768" y="2857496"/>
            <a:chExt cx="1143008" cy="1143008"/>
          </a:xfrm>
        </p:grpSpPr>
        <p:sp>
          <p:nvSpPr>
            <p:cNvPr id="2" name="椭圆 1"/>
            <p:cNvSpPr/>
            <p:nvPr/>
          </p:nvSpPr>
          <p:spPr>
            <a:xfrm>
              <a:off x="7143768" y="2857496"/>
              <a:ext cx="1143008" cy="1143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dist="101600" dir="90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7282856" y="2991564"/>
              <a:ext cx="864000" cy="86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zh-CN" sz="4400" dirty="0">
                <a:solidFill>
                  <a:schemeClr val="bg1"/>
                </a:solidFill>
                <a:latin typeface="方正特粗光辉简体" pitchFamily="2" charset="-122"/>
                <a:ea typeface="方正特粗光辉简体" pitchFamily="2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200396" y="2918890"/>
              <a:ext cx="1008000" cy="1008000"/>
            </a:xfrm>
            <a:prstGeom prst="ellips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/>
        </p:nvCxnSpPr>
        <p:spPr>
          <a:xfrm rot="5400000">
            <a:off x="-956187" y="3539001"/>
            <a:ext cx="5508000" cy="158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809720" y="6284932"/>
            <a:ext cx="684000" cy="158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2217305" y="6597270"/>
            <a:ext cx="612000" cy="158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52730" y="466707"/>
            <a:ext cx="4929223" cy="64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项目演示</a:t>
            </a:r>
            <a:endParaRPr lang="zh-CN" altLang="en-US" sz="2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657" y="1412776"/>
            <a:ext cx="5328591" cy="1825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文本框 15"/>
          <p:cNvSpPr txBox="1"/>
          <p:nvPr/>
        </p:nvSpPr>
        <p:spPr>
          <a:xfrm>
            <a:off x="2547453" y="1772816"/>
            <a:ext cx="19900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id: 98954664</a:t>
            </a:r>
          </a:p>
          <a:p>
            <a:r>
              <a:rPr lang="en-US" altLang="zh-CN" sz="2400" dirty="0" smtClean="0"/>
              <a:t>sex: female</a:t>
            </a:r>
          </a:p>
          <a:p>
            <a:r>
              <a:rPr lang="en-US" altLang="zh-CN" sz="2400" dirty="0" smtClean="0"/>
              <a:t>favor: rock</a:t>
            </a:r>
          </a:p>
          <a:p>
            <a:r>
              <a:rPr lang="en-US" altLang="zh-CN" sz="2400" dirty="0" smtClean="0"/>
              <a:t>song: 1116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99770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801783" y="785795"/>
            <a:ext cx="756000" cy="158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5400000">
            <a:off x="2138956" y="377208"/>
            <a:ext cx="756000" cy="158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238348" y="500043"/>
            <a:ext cx="571504" cy="571504"/>
            <a:chOff x="7143768" y="2857496"/>
            <a:chExt cx="1143008" cy="1143008"/>
          </a:xfrm>
        </p:grpSpPr>
        <p:sp>
          <p:nvSpPr>
            <p:cNvPr id="2" name="椭圆 1"/>
            <p:cNvSpPr/>
            <p:nvPr/>
          </p:nvSpPr>
          <p:spPr>
            <a:xfrm>
              <a:off x="7143768" y="2857496"/>
              <a:ext cx="1143008" cy="1143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dist="101600" dir="90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7282856" y="2991564"/>
              <a:ext cx="864000" cy="86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zh-CN" sz="4400" dirty="0">
                <a:solidFill>
                  <a:schemeClr val="bg1"/>
                </a:solidFill>
                <a:latin typeface="方正特粗光辉简体" pitchFamily="2" charset="-122"/>
                <a:ea typeface="方正特粗光辉简体" pitchFamily="2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200396" y="2918890"/>
              <a:ext cx="1008000" cy="1008000"/>
            </a:xfrm>
            <a:prstGeom prst="ellips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/>
        </p:nvCxnSpPr>
        <p:spPr>
          <a:xfrm rot="5400000">
            <a:off x="-956187" y="3539001"/>
            <a:ext cx="5508000" cy="158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809720" y="6284932"/>
            <a:ext cx="684000" cy="158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2217305" y="6597270"/>
            <a:ext cx="612000" cy="158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52730" y="466707"/>
            <a:ext cx="4929223" cy="64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项目演示</a:t>
            </a:r>
            <a:endParaRPr lang="zh-CN" altLang="en-US" sz="2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07892" y="1511997"/>
            <a:ext cx="2818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(40061391, 109)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(20102718, 106)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(40098073, 105)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(10468112, 100)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(80012918, 100)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7" r="3376" b="6444"/>
          <a:stretch/>
        </p:blipFill>
        <p:spPr>
          <a:xfrm>
            <a:off x="5645258" y="1539243"/>
            <a:ext cx="4464276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58" y="3789627"/>
            <a:ext cx="4496427" cy="1924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6344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rot="5400000">
            <a:off x="2452675" y="5357816"/>
            <a:ext cx="3000372" cy="1588"/>
          </a:xfrm>
          <a:prstGeom prst="line">
            <a:avLst/>
          </a:prstGeom>
          <a:ln w="15875">
            <a:solidFill>
              <a:srgbClr val="352F2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581752" y="3414713"/>
            <a:ext cx="6120000" cy="1588"/>
          </a:xfrm>
          <a:prstGeom prst="line">
            <a:avLst/>
          </a:prstGeom>
          <a:ln w="15875">
            <a:solidFill>
              <a:srgbClr val="352F2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499435" y="3420193"/>
            <a:ext cx="1800000" cy="158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973367" y="2470144"/>
            <a:ext cx="1908000" cy="190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55600" dist="101600" dir="90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099751" y="2604213"/>
            <a:ext cx="1652400" cy="1651883"/>
          </a:xfrm>
          <a:prstGeom prst="ellipse">
            <a:avLst/>
          </a:prstGeom>
          <a:solidFill>
            <a:srgbClr val="352F2F"/>
          </a:solidFill>
          <a:ln w="60325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方正特粗光辉简体" pitchFamily="2" charset="-122"/>
                <a:ea typeface="方正特粗光辉简体" pitchFamily="2" charset="-122"/>
              </a:rPr>
              <a:t>04</a:t>
            </a:r>
          </a:p>
        </p:txBody>
      </p:sp>
      <p:sp>
        <p:nvSpPr>
          <p:cNvPr id="7" name="矩形 6"/>
          <p:cNvSpPr/>
          <p:nvPr/>
        </p:nvSpPr>
        <p:spPr>
          <a:xfrm>
            <a:off x="5095868" y="2571750"/>
            <a:ext cx="4929223" cy="64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改进展望</a:t>
            </a:r>
            <a:endParaRPr lang="zh-CN" altLang="en-US" sz="28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863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801783" y="785795"/>
            <a:ext cx="756000" cy="1588"/>
          </a:xfrm>
          <a:prstGeom prst="line">
            <a:avLst/>
          </a:prstGeom>
          <a:ln w="15875">
            <a:solidFill>
              <a:srgbClr val="6CA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5400000">
            <a:off x="2138956" y="377208"/>
            <a:ext cx="756000" cy="1588"/>
          </a:xfrm>
          <a:prstGeom prst="line">
            <a:avLst/>
          </a:prstGeom>
          <a:ln w="15875">
            <a:solidFill>
              <a:srgbClr val="6CA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238348" y="500043"/>
            <a:ext cx="571504" cy="571504"/>
            <a:chOff x="7143768" y="2857496"/>
            <a:chExt cx="1143008" cy="1143008"/>
          </a:xfrm>
          <a:solidFill>
            <a:srgbClr val="352F2F"/>
          </a:solidFill>
        </p:grpSpPr>
        <p:sp>
          <p:nvSpPr>
            <p:cNvPr id="2" name="椭圆 1"/>
            <p:cNvSpPr/>
            <p:nvPr/>
          </p:nvSpPr>
          <p:spPr>
            <a:xfrm>
              <a:off x="7143768" y="2857496"/>
              <a:ext cx="1143008" cy="1143008"/>
            </a:xfrm>
            <a:prstGeom prst="ellipse">
              <a:avLst/>
            </a:prstGeom>
            <a:grpFill/>
            <a:ln>
              <a:noFill/>
            </a:ln>
            <a:effectLst>
              <a:outerShdw blurRad="355600" dist="101600" dir="90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7282856" y="2991564"/>
              <a:ext cx="864000" cy="864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zh-CN" sz="4400" dirty="0">
                <a:solidFill>
                  <a:schemeClr val="bg1"/>
                </a:solidFill>
                <a:latin typeface="方正特粗光辉简体" pitchFamily="2" charset="-122"/>
                <a:ea typeface="方正特粗光辉简体" pitchFamily="2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200396" y="2918890"/>
              <a:ext cx="1008000" cy="10080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/>
        </p:nvCxnSpPr>
        <p:spPr>
          <a:xfrm rot="5400000">
            <a:off x="-956187" y="3539001"/>
            <a:ext cx="5508000" cy="1588"/>
          </a:xfrm>
          <a:prstGeom prst="line">
            <a:avLst/>
          </a:prstGeom>
          <a:ln w="15875">
            <a:solidFill>
              <a:srgbClr val="6CA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809720" y="6284933"/>
            <a:ext cx="684000" cy="1588"/>
          </a:xfrm>
          <a:prstGeom prst="line">
            <a:avLst/>
          </a:prstGeom>
          <a:ln w="15875">
            <a:solidFill>
              <a:srgbClr val="6CA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2180795" y="6591728"/>
            <a:ext cx="612000" cy="1588"/>
          </a:xfrm>
          <a:prstGeom prst="line">
            <a:avLst/>
          </a:prstGeom>
          <a:ln w="15875">
            <a:solidFill>
              <a:srgbClr val="6CA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52730" y="466707"/>
            <a:ext cx="4929223" cy="64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改进展望</a:t>
            </a:r>
            <a:endParaRPr lang="zh-CN" altLang="en-US" sz="2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</p:txBody>
      </p:sp>
      <p:sp>
        <p:nvSpPr>
          <p:cNvPr id="25" name="泪滴形 24"/>
          <p:cNvSpPr/>
          <p:nvPr/>
        </p:nvSpPr>
        <p:spPr>
          <a:xfrm rot="8100000">
            <a:off x="3105869" y="2343697"/>
            <a:ext cx="1674588" cy="1674588"/>
          </a:xfrm>
          <a:prstGeom prst="teardrop">
            <a:avLst/>
          </a:prstGeom>
          <a:solidFill>
            <a:srgbClr val="6CAC00"/>
          </a:solidFill>
          <a:ln w="38100">
            <a:solidFill>
              <a:schemeClr val="bg1"/>
            </a:solidFill>
          </a:ln>
          <a:effectLst>
            <a:outerShdw blurRad="431800" dist="228600" dir="8100000" sx="104000" sy="10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>
              <a:spcAft>
                <a:spcPts val="600"/>
              </a:spcAft>
            </a:pPr>
            <a:endParaRPr lang="en-US" altLang="zh-CN" sz="1200" b="1" dirty="0">
              <a:solidFill>
                <a:schemeClr val="bg1"/>
              </a:solidFill>
              <a:latin typeface="Arial" pitchFamily="34" charset="0"/>
              <a:ea typeface="方正特粗光辉简体" pitchFamily="2" charset="-122"/>
              <a:cs typeface="Arial" pitchFamily="34" charset="0"/>
            </a:endParaRPr>
          </a:p>
        </p:txBody>
      </p:sp>
      <p:sp>
        <p:nvSpPr>
          <p:cNvPr id="21" name="泪滴形 20"/>
          <p:cNvSpPr/>
          <p:nvPr/>
        </p:nvSpPr>
        <p:spPr>
          <a:xfrm rot="8100000">
            <a:off x="5204976" y="2343697"/>
            <a:ext cx="1674588" cy="1674588"/>
          </a:xfrm>
          <a:prstGeom prst="teardrop">
            <a:avLst/>
          </a:prstGeom>
          <a:solidFill>
            <a:srgbClr val="39A3CD"/>
          </a:solidFill>
          <a:ln w="38100">
            <a:solidFill>
              <a:schemeClr val="bg1"/>
            </a:solidFill>
          </a:ln>
          <a:effectLst>
            <a:outerShdw blurRad="431800" dist="228600" dir="8100000" sx="104000" sy="10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>
              <a:spcAft>
                <a:spcPts val="600"/>
              </a:spcAft>
            </a:pPr>
            <a:endParaRPr lang="en-US" altLang="zh-CN" sz="1200" b="1" dirty="0">
              <a:solidFill>
                <a:schemeClr val="bg1"/>
              </a:solidFill>
              <a:latin typeface="Arial" pitchFamily="34" charset="0"/>
              <a:ea typeface="方正特粗光辉简体" pitchFamily="2" charset="-122"/>
              <a:cs typeface="Arial" pitchFamily="34" charset="0"/>
            </a:endParaRPr>
          </a:p>
        </p:txBody>
      </p:sp>
      <p:sp>
        <p:nvSpPr>
          <p:cNvPr id="22" name="泪滴形 21"/>
          <p:cNvSpPr/>
          <p:nvPr/>
        </p:nvSpPr>
        <p:spPr>
          <a:xfrm rot="8100000">
            <a:off x="7304081" y="2343697"/>
            <a:ext cx="1674588" cy="1674588"/>
          </a:xfrm>
          <a:prstGeom prst="teardrop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  <a:effectLst>
            <a:outerShdw blurRad="431800" dist="228600" dir="8100000" sx="104000" sy="10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>
              <a:spcAft>
                <a:spcPts val="600"/>
              </a:spcAft>
            </a:pPr>
            <a:endParaRPr lang="en-US" altLang="zh-CN" sz="1200" b="1" dirty="0">
              <a:solidFill>
                <a:schemeClr val="bg1"/>
              </a:solidFill>
              <a:latin typeface="Arial" pitchFamily="34" charset="0"/>
              <a:ea typeface="方正特粗光辉简体" pitchFamily="2" charset="-122"/>
              <a:cs typeface="Arial" pitchFamily="34" charset="0"/>
            </a:endParaRPr>
          </a:p>
        </p:txBody>
      </p:sp>
      <p:sp>
        <p:nvSpPr>
          <p:cNvPr id="23" name="泪滴形 22"/>
          <p:cNvSpPr/>
          <p:nvPr/>
        </p:nvSpPr>
        <p:spPr>
          <a:xfrm rot="8100000">
            <a:off x="9403185" y="2343697"/>
            <a:ext cx="1674588" cy="1674588"/>
          </a:xfrm>
          <a:prstGeom prst="teardrop">
            <a:avLst/>
          </a:prstGeom>
          <a:solidFill>
            <a:srgbClr val="352F2F"/>
          </a:solidFill>
          <a:ln w="38100">
            <a:solidFill>
              <a:schemeClr val="bg1"/>
            </a:solidFill>
          </a:ln>
          <a:effectLst>
            <a:outerShdw blurRad="431800" dist="228600" dir="8100000" sx="104000" sy="10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>
              <a:spcAft>
                <a:spcPts val="600"/>
              </a:spcAft>
            </a:pPr>
            <a:endParaRPr lang="en-US" altLang="zh-CN" sz="1200" b="1" dirty="0">
              <a:solidFill>
                <a:schemeClr val="bg1"/>
              </a:solidFill>
              <a:latin typeface="Arial" pitchFamily="34" charset="0"/>
              <a:ea typeface="方正特粗光辉简体" pitchFamily="2" charset="-122"/>
              <a:cs typeface="Arial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56344" y="2907379"/>
            <a:ext cx="157162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用户交互</a:t>
            </a:r>
            <a:endParaRPr lang="en-US" altLang="zh-CN" sz="1600" b="1" dirty="0" smtClean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01</a:t>
            </a:r>
            <a:endParaRPr lang="en-US" altLang="zh-CN" sz="24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56460" y="2907379"/>
            <a:ext cx="157162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数据采集量</a:t>
            </a:r>
            <a:endParaRPr lang="en-US" altLang="zh-CN" sz="1600" b="1" dirty="0" smtClean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02</a:t>
            </a:r>
            <a:endParaRPr lang="en-US" altLang="zh-CN" sz="24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42653" y="2907379"/>
            <a:ext cx="157162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爬虫匹配效率</a:t>
            </a:r>
            <a:endParaRPr lang="en-US" altLang="zh-CN" sz="1600" b="1" dirty="0" smtClean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03</a:t>
            </a:r>
            <a:endParaRPr lang="en-US" altLang="zh-CN" sz="24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54669" y="2907379"/>
            <a:ext cx="157162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推荐精度</a:t>
            </a:r>
            <a:endParaRPr lang="en-US" altLang="zh-CN" sz="1600" b="1" dirty="0" smtClean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04</a:t>
            </a:r>
            <a:endParaRPr lang="en-US" altLang="zh-CN" sz="24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3669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943872" y="465313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488164" y="3420193"/>
            <a:ext cx="8244000" cy="1588"/>
          </a:xfrm>
          <a:prstGeom prst="line">
            <a:avLst/>
          </a:prstGeom>
          <a:ln w="15875">
            <a:solidFill>
              <a:srgbClr val="352F2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8"/>
          <p:cNvGrpSpPr/>
          <p:nvPr/>
        </p:nvGrpSpPr>
        <p:grpSpPr>
          <a:xfrm>
            <a:off x="4310051" y="1462598"/>
            <a:ext cx="3895231" cy="3895231"/>
            <a:chOff x="2605596" y="1462596"/>
            <a:chExt cx="3895230" cy="3895230"/>
          </a:xfrm>
        </p:grpSpPr>
        <p:sp>
          <p:nvSpPr>
            <p:cNvPr id="6" name="椭圆 5"/>
            <p:cNvSpPr/>
            <p:nvPr/>
          </p:nvSpPr>
          <p:spPr>
            <a:xfrm>
              <a:off x="2605596" y="1462596"/>
              <a:ext cx="3895230" cy="38952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30200" dist="101600" dir="90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901263" y="1779221"/>
              <a:ext cx="3305379" cy="3305379"/>
            </a:xfrm>
            <a:prstGeom prst="ellipse">
              <a:avLst/>
            </a:prstGeom>
            <a:solidFill>
              <a:srgbClr val="352F2F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微软雅黑" pitchFamily="34" charset="-122"/>
                  <a:ea typeface="微软雅黑" pitchFamily="34" charset="-122"/>
                </a:rPr>
                <a:t>THANKS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2798576" y="1671820"/>
              <a:ext cx="3510808" cy="3510000"/>
            </a:xfrm>
            <a:prstGeom prst="ellips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椭圆 10"/>
          <p:cNvSpPr/>
          <p:nvPr/>
        </p:nvSpPr>
        <p:spPr>
          <a:xfrm>
            <a:off x="8810644" y="2857496"/>
            <a:ext cx="1143008" cy="114300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55600" dist="101600" dir="90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949731" y="2991564"/>
            <a:ext cx="864000" cy="864000"/>
          </a:xfrm>
          <a:prstGeom prst="ellipse">
            <a:avLst/>
          </a:prstGeom>
          <a:solidFill>
            <a:srgbClr val="6CAC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CN" sz="4400" dirty="0">
              <a:solidFill>
                <a:schemeClr val="bg1"/>
              </a:solidFill>
              <a:latin typeface="方正特粗光辉简体" pitchFamily="2" charset="-122"/>
              <a:ea typeface="方正特粗光辉简体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867272" y="2918891"/>
            <a:ext cx="1008000" cy="1008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595537" y="2857496"/>
            <a:ext cx="1143008" cy="114300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55600" dist="101600" dir="90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734625" y="2991564"/>
            <a:ext cx="864000" cy="864000"/>
          </a:xfrm>
          <a:prstGeom prst="ellipse">
            <a:avLst/>
          </a:prstGeom>
          <a:solidFill>
            <a:srgbClr val="39A3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CN" sz="4400" dirty="0">
              <a:solidFill>
                <a:schemeClr val="bg1"/>
              </a:solidFill>
              <a:latin typeface="方正特粗光辉简体" pitchFamily="2" charset="-122"/>
              <a:ea typeface="方正特粗光辉简体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52167" y="2918891"/>
            <a:ext cx="1008000" cy="1008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rot="5400000">
            <a:off x="768856" y="1709184"/>
            <a:ext cx="3420000" cy="1588"/>
          </a:xfrm>
          <a:prstGeom prst="line">
            <a:avLst/>
          </a:prstGeom>
          <a:ln w="15875">
            <a:solidFill>
              <a:srgbClr val="352F2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499435" y="2500307"/>
            <a:ext cx="9156040" cy="2286016"/>
            <a:chOff x="-24566" y="2143116"/>
            <a:chExt cx="9156040" cy="285752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-24566" y="3563068"/>
              <a:ext cx="972000" cy="1588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5400000" flipH="1" flipV="1">
              <a:off x="607191" y="2464587"/>
              <a:ext cx="1428760" cy="785818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H="1">
              <a:off x="1321571" y="2536025"/>
              <a:ext cx="2857520" cy="207170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5400000" flipH="1" flipV="1">
              <a:off x="3250397" y="2678901"/>
              <a:ext cx="2857520" cy="178595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6200000" flipH="1">
              <a:off x="5072066" y="2643182"/>
              <a:ext cx="2857520" cy="1857388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 flipH="1" flipV="1">
              <a:off x="7072330" y="3929066"/>
              <a:ext cx="1428760" cy="71438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159474" y="3559350"/>
              <a:ext cx="972000" cy="1588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泪滴形 2"/>
          <p:cNvSpPr/>
          <p:nvPr/>
        </p:nvSpPr>
        <p:spPr>
          <a:xfrm flipV="1">
            <a:off x="1881162" y="357170"/>
            <a:ext cx="452441" cy="452441"/>
          </a:xfrm>
          <a:prstGeom prst="teardrop">
            <a:avLst/>
          </a:prstGeom>
          <a:solidFill>
            <a:srgbClr val="6CAC00"/>
          </a:solidFill>
          <a:ln w="28575">
            <a:solidFill>
              <a:schemeClr val="bg1"/>
            </a:solidFill>
          </a:ln>
          <a:effectLst>
            <a:outerShdw blurRad="330200" dist="190500" dir="7800000" sx="105000" sy="105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泪滴形 3"/>
          <p:cNvSpPr/>
          <p:nvPr/>
        </p:nvSpPr>
        <p:spPr>
          <a:xfrm flipH="1" flipV="1">
            <a:off x="2357417" y="476233"/>
            <a:ext cx="333377" cy="333377"/>
          </a:xfrm>
          <a:prstGeom prst="teardrop">
            <a:avLst/>
          </a:prstGeom>
          <a:solidFill>
            <a:srgbClr val="39A3CD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4400" dirty="0">
              <a:solidFill>
                <a:schemeClr val="bg1"/>
              </a:solidFill>
              <a:latin typeface="方正特粗光辉简体" pitchFamily="2" charset="-122"/>
              <a:ea typeface="方正特粗光辉简体" pitchFamily="2" charset="-122"/>
            </a:endParaRPr>
          </a:p>
        </p:txBody>
      </p:sp>
      <p:sp>
        <p:nvSpPr>
          <p:cNvPr id="5" name="泪滴形 4"/>
          <p:cNvSpPr/>
          <p:nvPr/>
        </p:nvSpPr>
        <p:spPr>
          <a:xfrm flipH="1">
            <a:off x="2357416" y="829250"/>
            <a:ext cx="452441" cy="452441"/>
          </a:xfrm>
          <a:prstGeom prst="teardrop">
            <a:avLst/>
          </a:prstGeom>
          <a:solidFill>
            <a:srgbClr val="352F2F"/>
          </a:solidFill>
          <a:ln w="28575">
            <a:solidFill>
              <a:schemeClr val="bg1"/>
            </a:solidFill>
          </a:ln>
          <a:effectLst>
            <a:outerShdw blurRad="330200" dist="190500" dir="9600000" sx="105000" sy="105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09854" y="571484"/>
            <a:ext cx="1285884" cy="64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en-US" altLang="zh-CN" sz="28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contents</a:t>
            </a:r>
            <a:endParaRPr lang="zh-CN" altLang="en-US" sz="2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</p:txBody>
      </p:sp>
      <p:sp>
        <p:nvSpPr>
          <p:cNvPr id="2" name="泪滴形 1"/>
          <p:cNvSpPr/>
          <p:nvPr/>
        </p:nvSpPr>
        <p:spPr>
          <a:xfrm>
            <a:off x="2000225" y="829246"/>
            <a:ext cx="333377" cy="333377"/>
          </a:xfrm>
          <a:prstGeom prst="teardrop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  <a:effectLst>
            <a:outerShdw blurRad="330200" dist="190500" dir="9000000" sx="105000" sy="105000" algn="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2952730" y="2439755"/>
            <a:ext cx="673423" cy="540000"/>
            <a:chOff x="1428728" y="1928802"/>
            <a:chExt cx="673422" cy="540000"/>
          </a:xfrm>
        </p:grpSpPr>
        <p:sp>
          <p:nvSpPr>
            <p:cNvPr id="33" name="椭圆 32"/>
            <p:cNvSpPr/>
            <p:nvPr/>
          </p:nvSpPr>
          <p:spPr>
            <a:xfrm>
              <a:off x="1428728" y="1928802"/>
              <a:ext cx="540000" cy="540000"/>
            </a:xfrm>
            <a:prstGeom prst="ellipse">
              <a:avLst/>
            </a:prstGeom>
            <a:solidFill>
              <a:srgbClr val="6CAC00"/>
            </a:solidFill>
            <a:ln w="76200">
              <a:solidFill>
                <a:schemeClr val="bg1"/>
              </a:solidFill>
            </a:ln>
            <a:effectLst>
              <a:outerShdw blurRad="279400" dist="101600" dir="7800000" sx="105000" sy="105000" algn="tr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1870691" y="2088505"/>
              <a:ext cx="248604" cy="214314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473494" y="1959282"/>
              <a:ext cx="468000" cy="468000"/>
            </a:xfrm>
            <a:prstGeom prst="ellipse">
              <a:avLst/>
            </a:prstGeom>
            <a:solidFill>
              <a:srgbClr val="6C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3595671" y="2383562"/>
            <a:ext cx="2857520" cy="64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需求分析</a:t>
            </a:r>
            <a:endParaRPr lang="zh-CN" altLang="en-US" b="1" dirty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6867966" y="2431440"/>
            <a:ext cx="673423" cy="540000"/>
            <a:chOff x="1428728" y="1928802"/>
            <a:chExt cx="673422" cy="540000"/>
          </a:xfrm>
        </p:grpSpPr>
        <p:sp>
          <p:nvSpPr>
            <p:cNvPr id="65" name="椭圆 64"/>
            <p:cNvSpPr/>
            <p:nvPr/>
          </p:nvSpPr>
          <p:spPr>
            <a:xfrm>
              <a:off x="1428728" y="1928802"/>
              <a:ext cx="540000" cy="54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  <a:effectLst>
              <a:outerShdw blurRad="279400" dist="101600" dir="7800000" sx="105000" sy="105000" algn="tr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5"/>
            <p:cNvSpPr/>
            <p:nvPr/>
          </p:nvSpPr>
          <p:spPr>
            <a:xfrm rot="5400000">
              <a:off x="1870691" y="2088505"/>
              <a:ext cx="248604" cy="214314"/>
            </a:xfrm>
            <a:prstGeom prst="triangle">
              <a:avLst/>
            </a:prstGeom>
            <a:solidFill>
              <a:srgbClr val="352F2F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466567" y="1966209"/>
              <a:ext cx="468000" cy="468000"/>
            </a:xfrm>
            <a:prstGeom prst="ellipse">
              <a:avLst/>
            </a:prstGeom>
            <a:solidFill>
              <a:srgbClr val="35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7524760" y="2368322"/>
            <a:ext cx="2857520" cy="64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项目演示</a:t>
            </a:r>
            <a:endParaRPr lang="zh-CN" altLang="en-US" b="1" dirty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4898564" y="4556768"/>
            <a:ext cx="665869" cy="540000"/>
            <a:chOff x="1302859" y="1928802"/>
            <a:chExt cx="665869" cy="540000"/>
          </a:xfrm>
        </p:grpSpPr>
        <p:sp>
          <p:nvSpPr>
            <p:cNvPr id="70" name="椭圆 69"/>
            <p:cNvSpPr/>
            <p:nvPr/>
          </p:nvSpPr>
          <p:spPr>
            <a:xfrm>
              <a:off x="1428728" y="1928802"/>
              <a:ext cx="540000" cy="54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  <a:effectLst>
              <a:outerShdw blurRad="279400" dist="101600" dir="7800000" sx="105000" sy="105000" algn="tr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/>
            <p:cNvSpPr/>
            <p:nvPr/>
          </p:nvSpPr>
          <p:spPr>
            <a:xfrm rot="16200000" flipH="1">
              <a:off x="1285714" y="2110277"/>
              <a:ext cx="248604" cy="214314"/>
            </a:xfrm>
            <a:prstGeom prst="triangle">
              <a:avLst/>
            </a:prstGeom>
            <a:solidFill>
              <a:srgbClr val="39A3CD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466567" y="1967200"/>
              <a:ext cx="468000" cy="468000"/>
            </a:xfrm>
            <a:prstGeom prst="ellipse">
              <a:avLst/>
            </a:prstGeom>
            <a:solidFill>
              <a:srgbClr val="39A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5738811" y="4500575"/>
            <a:ext cx="2857520" cy="64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改进展望</a:t>
            </a:r>
            <a:endParaRPr lang="zh-CN" altLang="en-US" b="1" dirty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8546664" y="4541528"/>
            <a:ext cx="661104" cy="540000"/>
            <a:chOff x="1307624" y="1928802"/>
            <a:chExt cx="661104" cy="540000"/>
          </a:xfrm>
        </p:grpSpPr>
        <p:sp>
          <p:nvSpPr>
            <p:cNvPr id="75" name="椭圆 74"/>
            <p:cNvSpPr/>
            <p:nvPr/>
          </p:nvSpPr>
          <p:spPr>
            <a:xfrm>
              <a:off x="1428728" y="1928802"/>
              <a:ext cx="540000" cy="54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  <a:effectLst>
              <a:outerShdw blurRad="139700" dist="101600" dir="7800000" sx="105000" sy="105000" algn="tr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75"/>
            <p:cNvSpPr/>
            <p:nvPr/>
          </p:nvSpPr>
          <p:spPr>
            <a:xfrm rot="16200000" flipH="1">
              <a:off x="1290479" y="2099391"/>
              <a:ext cx="248604" cy="214314"/>
            </a:xfrm>
            <a:prstGeom prst="triangle">
              <a:avLst/>
            </a:prstGeom>
            <a:solidFill>
              <a:schemeClr val="bg1">
                <a:lumMod val="7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椭圆 76"/>
            <p:cNvSpPr/>
            <p:nvPr/>
          </p:nvSpPr>
          <p:spPr>
            <a:xfrm>
              <a:off x="1473494" y="1970168"/>
              <a:ext cx="468000" cy="46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1952596" y="4533234"/>
            <a:ext cx="2857520" cy="64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具体实现</a:t>
            </a:r>
            <a:endParaRPr lang="zh-CN" altLang="en-US" b="1" dirty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rot="5400000">
            <a:off x="2452675" y="5357816"/>
            <a:ext cx="3000372" cy="1588"/>
          </a:xfrm>
          <a:prstGeom prst="line">
            <a:avLst/>
          </a:prstGeom>
          <a:ln w="15875">
            <a:solidFill>
              <a:srgbClr val="6CA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581752" y="3414713"/>
            <a:ext cx="6120000" cy="1588"/>
          </a:xfrm>
          <a:prstGeom prst="line">
            <a:avLst/>
          </a:prstGeom>
          <a:ln w="15875">
            <a:solidFill>
              <a:srgbClr val="6CA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499435" y="3420193"/>
            <a:ext cx="1800000" cy="1588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973367" y="2470144"/>
            <a:ext cx="1908000" cy="190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55600" dist="101600" dir="90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099751" y="2604213"/>
            <a:ext cx="1652400" cy="1651883"/>
          </a:xfrm>
          <a:prstGeom prst="ellipse">
            <a:avLst/>
          </a:prstGeom>
          <a:solidFill>
            <a:srgbClr val="6CAC00"/>
          </a:solidFill>
          <a:ln w="60325">
            <a:solidFill>
              <a:srgbClr val="92D05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方正特粗光辉简体" pitchFamily="2" charset="-122"/>
                <a:ea typeface="方正特粗光辉简体" pitchFamily="2" charset="-122"/>
              </a:rPr>
              <a:t>01</a:t>
            </a:r>
          </a:p>
        </p:txBody>
      </p:sp>
      <p:sp>
        <p:nvSpPr>
          <p:cNvPr id="7" name="矩形 6"/>
          <p:cNvSpPr/>
          <p:nvPr/>
        </p:nvSpPr>
        <p:spPr>
          <a:xfrm>
            <a:off x="5095868" y="2571750"/>
            <a:ext cx="4929223" cy="64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需求分析</a:t>
            </a:r>
            <a:endParaRPr lang="zh-CN" altLang="en-US" sz="28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3143672" y="1493283"/>
            <a:ext cx="7704856" cy="171969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20700" dist="127000" dir="8100000" sx="102000" sy="10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801783" y="785795"/>
            <a:ext cx="756000" cy="1588"/>
          </a:xfrm>
          <a:prstGeom prst="line">
            <a:avLst/>
          </a:prstGeom>
          <a:ln w="15875">
            <a:solidFill>
              <a:srgbClr val="6CA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5400000">
            <a:off x="2138956" y="377208"/>
            <a:ext cx="756000" cy="1588"/>
          </a:xfrm>
          <a:prstGeom prst="line">
            <a:avLst/>
          </a:prstGeom>
          <a:ln w="15875">
            <a:solidFill>
              <a:srgbClr val="6CA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238348" y="500043"/>
            <a:ext cx="571504" cy="571504"/>
            <a:chOff x="7143768" y="2857496"/>
            <a:chExt cx="1143008" cy="1143008"/>
          </a:xfrm>
        </p:grpSpPr>
        <p:sp>
          <p:nvSpPr>
            <p:cNvPr id="2" name="椭圆 1"/>
            <p:cNvSpPr/>
            <p:nvPr/>
          </p:nvSpPr>
          <p:spPr>
            <a:xfrm>
              <a:off x="7143768" y="2857496"/>
              <a:ext cx="1143008" cy="1143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dist="101600" dir="90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7282856" y="2991564"/>
              <a:ext cx="864000" cy="864000"/>
            </a:xfrm>
            <a:prstGeom prst="ellipse">
              <a:avLst/>
            </a:prstGeom>
            <a:solidFill>
              <a:srgbClr val="6CAC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zh-CN" sz="4400" dirty="0">
                <a:solidFill>
                  <a:schemeClr val="bg1"/>
                </a:solidFill>
                <a:latin typeface="方正特粗光辉简体" pitchFamily="2" charset="-122"/>
                <a:ea typeface="方正特粗光辉简体" pitchFamily="2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200396" y="2918890"/>
              <a:ext cx="1008000" cy="1008000"/>
            </a:xfrm>
            <a:prstGeom prst="ellips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/>
        </p:nvCxnSpPr>
        <p:spPr>
          <a:xfrm rot="5400000">
            <a:off x="-956187" y="3539001"/>
            <a:ext cx="5508000" cy="1588"/>
          </a:xfrm>
          <a:prstGeom prst="line">
            <a:avLst/>
          </a:prstGeom>
          <a:ln w="15875">
            <a:solidFill>
              <a:srgbClr val="6CA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809720" y="6286521"/>
            <a:ext cx="684000" cy="1588"/>
          </a:xfrm>
          <a:prstGeom prst="line">
            <a:avLst/>
          </a:prstGeom>
          <a:ln w="15875">
            <a:solidFill>
              <a:srgbClr val="6CA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2180795" y="6591728"/>
            <a:ext cx="612000" cy="1588"/>
          </a:xfrm>
          <a:prstGeom prst="line">
            <a:avLst/>
          </a:prstGeom>
          <a:ln w="15875">
            <a:solidFill>
              <a:srgbClr val="6CA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52730" y="466707"/>
            <a:ext cx="4929223" cy="64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需求分析</a:t>
            </a:r>
            <a:endParaRPr lang="zh-CN" altLang="en-US" sz="2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136675" y="3607152"/>
            <a:ext cx="7711853" cy="19100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20700" dist="127000" dir="8100000" sx="102000" sy="10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0"/>
          <a:stretch/>
        </p:blipFill>
        <p:spPr>
          <a:xfrm>
            <a:off x="3312770" y="1631399"/>
            <a:ext cx="7319734" cy="1008113"/>
          </a:xfrm>
          <a:prstGeom prst="rect">
            <a:avLst/>
          </a:prstGeom>
        </p:spPr>
      </p:pic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274" y="3811884"/>
            <a:ext cx="7419787" cy="152936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801783" y="785795"/>
            <a:ext cx="756000" cy="1588"/>
          </a:xfrm>
          <a:prstGeom prst="line">
            <a:avLst/>
          </a:prstGeom>
          <a:ln w="15875">
            <a:solidFill>
              <a:srgbClr val="6CA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5400000">
            <a:off x="2138956" y="377208"/>
            <a:ext cx="756000" cy="1588"/>
          </a:xfrm>
          <a:prstGeom prst="line">
            <a:avLst/>
          </a:prstGeom>
          <a:ln w="15875">
            <a:solidFill>
              <a:srgbClr val="6CA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4"/>
          <p:cNvGrpSpPr/>
          <p:nvPr/>
        </p:nvGrpSpPr>
        <p:grpSpPr>
          <a:xfrm>
            <a:off x="2238348" y="500043"/>
            <a:ext cx="571504" cy="571504"/>
            <a:chOff x="7143768" y="2857496"/>
            <a:chExt cx="1143008" cy="1143008"/>
          </a:xfrm>
        </p:grpSpPr>
        <p:sp>
          <p:nvSpPr>
            <p:cNvPr id="2" name="椭圆 1"/>
            <p:cNvSpPr/>
            <p:nvPr/>
          </p:nvSpPr>
          <p:spPr>
            <a:xfrm>
              <a:off x="7143768" y="2857496"/>
              <a:ext cx="1143008" cy="1143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dist="101600" dir="90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7282856" y="2991564"/>
              <a:ext cx="864000" cy="864000"/>
            </a:xfrm>
            <a:prstGeom prst="ellipse">
              <a:avLst/>
            </a:prstGeom>
            <a:solidFill>
              <a:srgbClr val="6CAC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zh-CN" sz="4400" dirty="0">
                <a:solidFill>
                  <a:schemeClr val="bg1"/>
                </a:solidFill>
                <a:latin typeface="方正特粗光辉简体" pitchFamily="2" charset="-122"/>
                <a:ea typeface="方正特粗光辉简体" pitchFamily="2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200396" y="2918890"/>
              <a:ext cx="1008000" cy="1008000"/>
            </a:xfrm>
            <a:prstGeom prst="ellips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/>
        </p:nvCxnSpPr>
        <p:spPr>
          <a:xfrm rot="5400000">
            <a:off x="-956187" y="3539001"/>
            <a:ext cx="5508000" cy="1588"/>
          </a:xfrm>
          <a:prstGeom prst="line">
            <a:avLst/>
          </a:prstGeom>
          <a:ln w="15875">
            <a:solidFill>
              <a:srgbClr val="6CA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809720" y="6284933"/>
            <a:ext cx="684000" cy="1588"/>
          </a:xfrm>
          <a:prstGeom prst="line">
            <a:avLst/>
          </a:prstGeom>
          <a:ln w="15875">
            <a:solidFill>
              <a:srgbClr val="6CA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2180795" y="6591728"/>
            <a:ext cx="612000" cy="1588"/>
          </a:xfrm>
          <a:prstGeom prst="line">
            <a:avLst/>
          </a:prstGeom>
          <a:ln w="15875">
            <a:solidFill>
              <a:srgbClr val="6CA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52730" y="466707"/>
            <a:ext cx="4929223" cy="64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需求分析</a:t>
            </a:r>
            <a:endParaRPr lang="zh-CN" altLang="en-US" sz="2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575720" y="3264940"/>
            <a:ext cx="348638" cy="348638"/>
          </a:xfrm>
          <a:prstGeom prst="ellipse">
            <a:avLst/>
          </a:prstGeom>
          <a:solidFill>
            <a:srgbClr val="6CAC00"/>
          </a:solidFill>
          <a:ln w="79375">
            <a:solidFill>
              <a:schemeClr val="bg1"/>
            </a:solidFill>
          </a:ln>
          <a:effectLst>
            <a:outerShdw blurRad="495300" dist="457200" dir="8100000" sx="104000" sy="104000" algn="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600"/>
              </a:spcAft>
            </a:pPr>
            <a:endParaRPr lang="en-US" altLang="zh-CN" sz="1200" b="1" dirty="0">
              <a:solidFill>
                <a:schemeClr val="bg1"/>
              </a:solidFill>
              <a:latin typeface="Arial" pitchFamily="34" charset="0"/>
              <a:ea typeface="方正特粗光辉简体" pitchFamily="2" charset="-122"/>
              <a:cs typeface="Arial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575720" y="4305694"/>
            <a:ext cx="348638" cy="348638"/>
          </a:xfrm>
          <a:prstGeom prst="ellipse">
            <a:avLst/>
          </a:prstGeom>
          <a:solidFill>
            <a:srgbClr val="39A3CD"/>
          </a:solidFill>
          <a:ln w="79375">
            <a:solidFill>
              <a:schemeClr val="bg1"/>
            </a:solidFill>
          </a:ln>
          <a:effectLst>
            <a:outerShdw blurRad="495300" dist="457200" dir="8100000" sx="104000" sy="104000" algn="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600"/>
              </a:spcAft>
            </a:pPr>
            <a:endParaRPr lang="en-US" altLang="zh-CN" sz="2800" dirty="0">
              <a:solidFill>
                <a:schemeClr val="bg1"/>
              </a:solidFill>
              <a:latin typeface="方正特粗光辉简体" pitchFamily="2" charset="-122"/>
              <a:ea typeface="方正特粗光辉简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23792" y="325459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完善的音乐推荐系统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23792" y="427199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落后的好友推荐系统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45157" y="3749123"/>
            <a:ext cx="4275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私人</a:t>
            </a: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FM</a:t>
            </a:r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，跑步</a:t>
            </a: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FM</a:t>
            </a:r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，相似歌曲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445157" y="4735749"/>
            <a:ext cx="4275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通讯录好友，微博好友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1431076"/>
            <a:ext cx="3095403" cy="10248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801783" y="785795"/>
            <a:ext cx="756000" cy="1588"/>
          </a:xfrm>
          <a:prstGeom prst="line">
            <a:avLst/>
          </a:prstGeom>
          <a:ln w="15875">
            <a:solidFill>
              <a:srgbClr val="6CA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5400000">
            <a:off x="2138956" y="377208"/>
            <a:ext cx="756000" cy="1588"/>
          </a:xfrm>
          <a:prstGeom prst="line">
            <a:avLst/>
          </a:prstGeom>
          <a:ln w="15875">
            <a:solidFill>
              <a:srgbClr val="6CA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4"/>
          <p:cNvGrpSpPr/>
          <p:nvPr/>
        </p:nvGrpSpPr>
        <p:grpSpPr>
          <a:xfrm>
            <a:off x="2238348" y="500043"/>
            <a:ext cx="571504" cy="571504"/>
            <a:chOff x="7143768" y="2857496"/>
            <a:chExt cx="1143008" cy="1143008"/>
          </a:xfrm>
        </p:grpSpPr>
        <p:sp>
          <p:nvSpPr>
            <p:cNvPr id="2" name="椭圆 1"/>
            <p:cNvSpPr/>
            <p:nvPr/>
          </p:nvSpPr>
          <p:spPr>
            <a:xfrm>
              <a:off x="7143768" y="2857496"/>
              <a:ext cx="1143008" cy="1143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dist="101600" dir="90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7282856" y="2991564"/>
              <a:ext cx="864000" cy="864000"/>
            </a:xfrm>
            <a:prstGeom prst="ellipse">
              <a:avLst/>
            </a:prstGeom>
            <a:solidFill>
              <a:srgbClr val="6CAC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zh-CN" sz="4400" dirty="0">
                <a:solidFill>
                  <a:schemeClr val="bg1"/>
                </a:solidFill>
                <a:latin typeface="方正特粗光辉简体" pitchFamily="2" charset="-122"/>
                <a:ea typeface="方正特粗光辉简体" pitchFamily="2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200396" y="2918890"/>
              <a:ext cx="1008000" cy="1008000"/>
            </a:xfrm>
            <a:prstGeom prst="ellips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/>
        </p:nvCxnSpPr>
        <p:spPr>
          <a:xfrm rot="5400000">
            <a:off x="-956187" y="3539001"/>
            <a:ext cx="5508000" cy="1588"/>
          </a:xfrm>
          <a:prstGeom prst="line">
            <a:avLst/>
          </a:prstGeom>
          <a:ln w="15875">
            <a:solidFill>
              <a:srgbClr val="6CA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809720" y="6284933"/>
            <a:ext cx="684000" cy="1588"/>
          </a:xfrm>
          <a:prstGeom prst="line">
            <a:avLst/>
          </a:prstGeom>
          <a:ln w="15875">
            <a:solidFill>
              <a:srgbClr val="6CA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2180795" y="6591728"/>
            <a:ext cx="612000" cy="1588"/>
          </a:xfrm>
          <a:prstGeom prst="line">
            <a:avLst/>
          </a:prstGeom>
          <a:ln w="15875">
            <a:solidFill>
              <a:srgbClr val="6CA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52730" y="466707"/>
            <a:ext cx="4929223" cy="64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需求分析</a:t>
            </a:r>
            <a:endParaRPr lang="zh-CN" altLang="en-US" sz="2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785434" y="1500174"/>
            <a:ext cx="2786083" cy="3286148"/>
          </a:xfrm>
          <a:custGeom>
            <a:avLst/>
            <a:gdLst>
              <a:gd name="connsiteX0" fmla="*/ 0 w 3429024"/>
              <a:gd name="connsiteY0" fmla="*/ 1714512 h 3429024"/>
              <a:gd name="connsiteX1" fmla="*/ 502171 w 3429024"/>
              <a:gd name="connsiteY1" fmla="*/ 502169 h 3429024"/>
              <a:gd name="connsiteX2" fmla="*/ 1714515 w 3429024"/>
              <a:gd name="connsiteY2" fmla="*/ 2 h 3429024"/>
              <a:gd name="connsiteX3" fmla="*/ 2926858 w 3429024"/>
              <a:gd name="connsiteY3" fmla="*/ 502173 h 3429024"/>
              <a:gd name="connsiteX4" fmla="*/ 3429025 w 3429024"/>
              <a:gd name="connsiteY4" fmla="*/ 1714517 h 3429024"/>
              <a:gd name="connsiteX5" fmla="*/ 2926856 w 3429024"/>
              <a:gd name="connsiteY5" fmla="*/ 2926860 h 3429024"/>
              <a:gd name="connsiteX6" fmla="*/ 1714512 w 3429024"/>
              <a:gd name="connsiteY6" fmla="*/ 3429029 h 3429024"/>
              <a:gd name="connsiteX7" fmla="*/ 502169 w 3429024"/>
              <a:gd name="connsiteY7" fmla="*/ 2926859 h 3429024"/>
              <a:gd name="connsiteX8" fmla="*/ 1 w 3429024"/>
              <a:gd name="connsiteY8" fmla="*/ 1714515 h 3429024"/>
              <a:gd name="connsiteX9" fmla="*/ 0 w 3429024"/>
              <a:gd name="connsiteY9" fmla="*/ 1714512 h 3429024"/>
              <a:gd name="connsiteX0" fmla="*/ 0 w 3429026"/>
              <a:gd name="connsiteY0" fmla="*/ 1714511 h 4143384"/>
              <a:gd name="connsiteX1" fmla="*/ 502171 w 3429026"/>
              <a:gd name="connsiteY1" fmla="*/ 502168 h 4143384"/>
              <a:gd name="connsiteX2" fmla="*/ 1714515 w 3429026"/>
              <a:gd name="connsiteY2" fmla="*/ 1 h 4143384"/>
              <a:gd name="connsiteX3" fmla="*/ 2926858 w 3429026"/>
              <a:gd name="connsiteY3" fmla="*/ 502172 h 4143384"/>
              <a:gd name="connsiteX4" fmla="*/ 3429025 w 3429026"/>
              <a:gd name="connsiteY4" fmla="*/ 1714516 h 4143384"/>
              <a:gd name="connsiteX5" fmla="*/ 2926856 w 3429026"/>
              <a:gd name="connsiteY5" fmla="*/ 2926859 h 4143384"/>
              <a:gd name="connsiteX6" fmla="*/ 1714512 w 3429026"/>
              <a:gd name="connsiteY6" fmla="*/ 4143384 h 4143384"/>
              <a:gd name="connsiteX7" fmla="*/ 502169 w 3429026"/>
              <a:gd name="connsiteY7" fmla="*/ 2926858 h 4143384"/>
              <a:gd name="connsiteX8" fmla="*/ 1 w 3429026"/>
              <a:gd name="connsiteY8" fmla="*/ 1714514 h 4143384"/>
              <a:gd name="connsiteX9" fmla="*/ 0 w 3429026"/>
              <a:gd name="connsiteY9" fmla="*/ 1714511 h 4143384"/>
              <a:gd name="connsiteX0" fmla="*/ 0 w 3429026"/>
              <a:gd name="connsiteY0" fmla="*/ 1714511 h 4143384"/>
              <a:gd name="connsiteX1" fmla="*/ 502171 w 3429026"/>
              <a:gd name="connsiteY1" fmla="*/ 502168 h 4143384"/>
              <a:gd name="connsiteX2" fmla="*/ 1714515 w 3429026"/>
              <a:gd name="connsiteY2" fmla="*/ 1 h 4143384"/>
              <a:gd name="connsiteX3" fmla="*/ 2926858 w 3429026"/>
              <a:gd name="connsiteY3" fmla="*/ 502172 h 4143384"/>
              <a:gd name="connsiteX4" fmla="*/ 3429025 w 3429026"/>
              <a:gd name="connsiteY4" fmla="*/ 1714516 h 4143384"/>
              <a:gd name="connsiteX5" fmla="*/ 2926856 w 3429026"/>
              <a:gd name="connsiteY5" fmla="*/ 2926859 h 4143384"/>
              <a:gd name="connsiteX6" fmla="*/ 1714512 w 3429026"/>
              <a:gd name="connsiteY6" fmla="*/ 4143384 h 4143384"/>
              <a:gd name="connsiteX7" fmla="*/ 502169 w 3429026"/>
              <a:gd name="connsiteY7" fmla="*/ 2926858 h 4143384"/>
              <a:gd name="connsiteX8" fmla="*/ 1 w 3429026"/>
              <a:gd name="connsiteY8" fmla="*/ 1714514 h 4143384"/>
              <a:gd name="connsiteX9" fmla="*/ 0 w 3429026"/>
              <a:gd name="connsiteY9" fmla="*/ 1714511 h 4143384"/>
              <a:gd name="connsiteX0" fmla="*/ 0 w 3429026"/>
              <a:gd name="connsiteY0" fmla="*/ 1714511 h 4143384"/>
              <a:gd name="connsiteX1" fmla="*/ 502171 w 3429026"/>
              <a:gd name="connsiteY1" fmla="*/ 502168 h 4143384"/>
              <a:gd name="connsiteX2" fmla="*/ 1714515 w 3429026"/>
              <a:gd name="connsiteY2" fmla="*/ 1 h 4143384"/>
              <a:gd name="connsiteX3" fmla="*/ 2926858 w 3429026"/>
              <a:gd name="connsiteY3" fmla="*/ 502172 h 4143384"/>
              <a:gd name="connsiteX4" fmla="*/ 3429025 w 3429026"/>
              <a:gd name="connsiteY4" fmla="*/ 1714516 h 4143384"/>
              <a:gd name="connsiteX5" fmla="*/ 2926856 w 3429026"/>
              <a:gd name="connsiteY5" fmla="*/ 2926859 h 4143384"/>
              <a:gd name="connsiteX6" fmla="*/ 1714512 w 3429026"/>
              <a:gd name="connsiteY6" fmla="*/ 4143384 h 4143384"/>
              <a:gd name="connsiteX7" fmla="*/ 502169 w 3429026"/>
              <a:gd name="connsiteY7" fmla="*/ 2926858 h 4143384"/>
              <a:gd name="connsiteX8" fmla="*/ 1 w 3429026"/>
              <a:gd name="connsiteY8" fmla="*/ 1714514 h 4143384"/>
              <a:gd name="connsiteX9" fmla="*/ 0 w 3429026"/>
              <a:gd name="connsiteY9" fmla="*/ 1714511 h 4143384"/>
              <a:gd name="connsiteX0" fmla="*/ 0 w 3429026"/>
              <a:gd name="connsiteY0" fmla="*/ 1714511 h 4143384"/>
              <a:gd name="connsiteX1" fmla="*/ 502171 w 3429026"/>
              <a:gd name="connsiteY1" fmla="*/ 502168 h 4143384"/>
              <a:gd name="connsiteX2" fmla="*/ 1714515 w 3429026"/>
              <a:gd name="connsiteY2" fmla="*/ 1 h 4143384"/>
              <a:gd name="connsiteX3" fmla="*/ 2926858 w 3429026"/>
              <a:gd name="connsiteY3" fmla="*/ 502172 h 4143384"/>
              <a:gd name="connsiteX4" fmla="*/ 3429025 w 3429026"/>
              <a:gd name="connsiteY4" fmla="*/ 1714516 h 4143384"/>
              <a:gd name="connsiteX5" fmla="*/ 2926856 w 3429026"/>
              <a:gd name="connsiteY5" fmla="*/ 2926859 h 4143384"/>
              <a:gd name="connsiteX6" fmla="*/ 1714512 w 3429026"/>
              <a:gd name="connsiteY6" fmla="*/ 4143384 h 4143384"/>
              <a:gd name="connsiteX7" fmla="*/ 502169 w 3429026"/>
              <a:gd name="connsiteY7" fmla="*/ 2926858 h 4143384"/>
              <a:gd name="connsiteX8" fmla="*/ 1 w 3429026"/>
              <a:gd name="connsiteY8" fmla="*/ 1714514 h 4143384"/>
              <a:gd name="connsiteX9" fmla="*/ 0 w 3429026"/>
              <a:gd name="connsiteY9" fmla="*/ 1714511 h 4143384"/>
              <a:gd name="connsiteX0" fmla="*/ 0 w 3429026"/>
              <a:gd name="connsiteY0" fmla="*/ 1714511 h 4168108"/>
              <a:gd name="connsiteX1" fmla="*/ 502171 w 3429026"/>
              <a:gd name="connsiteY1" fmla="*/ 502168 h 4168108"/>
              <a:gd name="connsiteX2" fmla="*/ 1714515 w 3429026"/>
              <a:gd name="connsiteY2" fmla="*/ 1 h 4168108"/>
              <a:gd name="connsiteX3" fmla="*/ 2926858 w 3429026"/>
              <a:gd name="connsiteY3" fmla="*/ 502172 h 4168108"/>
              <a:gd name="connsiteX4" fmla="*/ 3429025 w 3429026"/>
              <a:gd name="connsiteY4" fmla="*/ 1714516 h 4168108"/>
              <a:gd name="connsiteX5" fmla="*/ 2926856 w 3429026"/>
              <a:gd name="connsiteY5" fmla="*/ 2926859 h 4168108"/>
              <a:gd name="connsiteX6" fmla="*/ 1714512 w 3429026"/>
              <a:gd name="connsiteY6" fmla="*/ 4143384 h 4168108"/>
              <a:gd name="connsiteX7" fmla="*/ 502169 w 3429026"/>
              <a:gd name="connsiteY7" fmla="*/ 2926858 h 4168108"/>
              <a:gd name="connsiteX8" fmla="*/ 1 w 3429026"/>
              <a:gd name="connsiteY8" fmla="*/ 1714514 h 4168108"/>
              <a:gd name="connsiteX9" fmla="*/ 0 w 3429026"/>
              <a:gd name="connsiteY9" fmla="*/ 1714511 h 4168108"/>
              <a:gd name="connsiteX0" fmla="*/ 0 w 3429026"/>
              <a:gd name="connsiteY0" fmla="*/ 1714511 h 4271910"/>
              <a:gd name="connsiteX1" fmla="*/ 502171 w 3429026"/>
              <a:gd name="connsiteY1" fmla="*/ 502168 h 4271910"/>
              <a:gd name="connsiteX2" fmla="*/ 1714515 w 3429026"/>
              <a:gd name="connsiteY2" fmla="*/ 1 h 4271910"/>
              <a:gd name="connsiteX3" fmla="*/ 2926858 w 3429026"/>
              <a:gd name="connsiteY3" fmla="*/ 502172 h 4271910"/>
              <a:gd name="connsiteX4" fmla="*/ 3429025 w 3429026"/>
              <a:gd name="connsiteY4" fmla="*/ 1714516 h 4271910"/>
              <a:gd name="connsiteX5" fmla="*/ 2926856 w 3429026"/>
              <a:gd name="connsiteY5" fmla="*/ 2926859 h 4271910"/>
              <a:gd name="connsiteX6" fmla="*/ 1714512 w 3429026"/>
              <a:gd name="connsiteY6" fmla="*/ 4143384 h 4271910"/>
              <a:gd name="connsiteX7" fmla="*/ 502169 w 3429026"/>
              <a:gd name="connsiteY7" fmla="*/ 2926858 h 4271910"/>
              <a:gd name="connsiteX8" fmla="*/ 1 w 3429026"/>
              <a:gd name="connsiteY8" fmla="*/ 1714514 h 4271910"/>
              <a:gd name="connsiteX9" fmla="*/ 0 w 3429026"/>
              <a:gd name="connsiteY9" fmla="*/ 1714511 h 4271910"/>
              <a:gd name="connsiteX0" fmla="*/ 0 w 3429026"/>
              <a:gd name="connsiteY0" fmla="*/ 1714511 h 4271910"/>
              <a:gd name="connsiteX1" fmla="*/ 502171 w 3429026"/>
              <a:gd name="connsiteY1" fmla="*/ 502168 h 4271910"/>
              <a:gd name="connsiteX2" fmla="*/ 1714515 w 3429026"/>
              <a:gd name="connsiteY2" fmla="*/ 1 h 4271910"/>
              <a:gd name="connsiteX3" fmla="*/ 2926858 w 3429026"/>
              <a:gd name="connsiteY3" fmla="*/ 502172 h 4271910"/>
              <a:gd name="connsiteX4" fmla="*/ 3429025 w 3429026"/>
              <a:gd name="connsiteY4" fmla="*/ 1714516 h 4271910"/>
              <a:gd name="connsiteX5" fmla="*/ 2926856 w 3429026"/>
              <a:gd name="connsiteY5" fmla="*/ 2926859 h 4271910"/>
              <a:gd name="connsiteX6" fmla="*/ 1714512 w 3429026"/>
              <a:gd name="connsiteY6" fmla="*/ 4143384 h 4271910"/>
              <a:gd name="connsiteX7" fmla="*/ 502169 w 3429026"/>
              <a:gd name="connsiteY7" fmla="*/ 2926858 h 4271910"/>
              <a:gd name="connsiteX8" fmla="*/ 1 w 3429026"/>
              <a:gd name="connsiteY8" fmla="*/ 1714514 h 4271910"/>
              <a:gd name="connsiteX9" fmla="*/ 0 w 3429026"/>
              <a:gd name="connsiteY9" fmla="*/ 1714511 h 4271910"/>
              <a:gd name="connsiteX0" fmla="*/ 0 w 3429026"/>
              <a:gd name="connsiteY0" fmla="*/ 1714511 h 4271910"/>
              <a:gd name="connsiteX1" fmla="*/ 502171 w 3429026"/>
              <a:gd name="connsiteY1" fmla="*/ 502168 h 4271910"/>
              <a:gd name="connsiteX2" fmla="*/ 1714515 w 3429026"/>
              <a:gd name="connsiteY2" fmla="*/ 1 h 4271910"/>
              <a:gd name="connsiteX3" fmla="*/ 2926858 w 3429026"/>
              <a:gd name="connsiteY3" fmla="*/ 502172 h 4271910"/>
              <a:gd name="connsiteX4" fmla="*/ 3429025 w 3429026"/>
              <a:gd name="connsiteY4" fmla="*/ 1714516 h 4271910"/>
              <a:gd name="connsiteX5" fmla="*/ 2926856 w 3429026"/>
              <a:gd name="connsiteY5" fmla="*/ 2926859 h 4271910"/>
              <a:gd name="connsiteX6" fmla="*/ 1714512 w 3429026"/>
              <a:gd name="connsiteY6" fmla="*/ 4143384 h 4271910"/>
              <a:gd name="connsiteX7" fmla="*/ 716451 w 3429026"/>
              <a:gd name="connsiteY7" fmla="*/ 2926858 h 4271910"/>
              <a:gd name="connsiteX8" fmla="*/ 1 w 3429026"/>
              <a:gd name="connsiteY8" fmla="*/ 1714514 h 4271910"/>
              <a:gd name="connsiteX9" fmla="*/ 0 w 3429026"/>
              <a:gd name="connsiteY9" fmla="*/ 1714511 h 4271910"/>
              <a:gd name="connsiteX0" fmla="*/ 0 w 3429026"/>
              <a:gd name="connsiteY0" fmla="*/ 1714511 h 4271910"/>
              <a:gd name="connsiteX1" fmla="*/ 502171 w 3429026"/>
              <a:gd name="connsiteY1" fmla="*/ 502168 h 4271910"/>
              <a:gd name="connsiteX2" fmla="*/ 1714515 w 3429026"/>
              <a:gd name="connsiteY2" fmla="*/ 1 h 4271910"/>
              <a:gd name="connsiteX3" fmla="*/ 2926858 w 3429026"/>
              <a:gd name="connsiteY3" fmla="*/ 502172 h 4271910"/>
              <a:gd name="connsiteX4" fmla="*/ 3429025 w 3429026"/>
              <a:gd name="connsiteY4" fmla="*/ 1714516 h 4271910"/>
              <a:gd name="connsiteX5" fmla="*/ 2712510 w 3429026"/>
              <a:gd name="connsiteY5" fmla="*/ 2926859 h 4271910"/>
              <a:gd name="connsiteX6" fmla="*/ 1714512 w 3429026"/>
              <a:gd name="connsiteY6" fmla="*/ 4143384 h 4271910"/>
              <a:gd name="connsiteX7" fmla="*/ 716451 w 3429026"/>
              <a:gd name="connsiteY7" fmla="*/ 2926858 h 4271910"/>
              <a:gd name="connsiteX8" fmla="*/ 1 w 3429026"/>
              <a:gd name="connsiteY8" fmla="*/ 1714514 h 4271910"/>
              <a:gd name="connsiteX9" fmla="*/ 0 w 3429026"/>
              <a:gd name="connsiteY9" fmla="*/ 1714511 h 4271910"/>
              <a:gd name="connsiteX0" fmla="*/ 0 w 3429026"/>
              <a:gd name="connsiteY0" fmla="*/ 1714511 h 4271910"/>
              <a:gd name="connsiteX1" fmla="*/ 502171 w 3429026"/>
              <a:gd name="connsiteY1" fmla="*/ 502168 h 4271910"/>
              <a:gd name="connsiteX2" fmla="*/ 1714515 w 3429026"/>
              <a:gd name="connsiteY2" fmla="*/ 1 h 4271910"/>
              <a:gd name="connsiteX3" fmla="*/ 2926858 w 3429026"/>
              <a:gd name="connsiteY3" fmla="*/ 502172 h 4271910"/>
              <a:gd name="connsiteX4" fmla="*/ 3429025 w 3429026"/>
              <a:gd name="connsiteY4" fmla="*/ 1714516 h 4271910"/>
              <a:gd name="connsiteX5" fmla="*/ 2712510 w 3429026"/>
              <a:gd name="connsiteY5" fmla="*/ 2926859 h 4271910"/>
              <a:gd name="connsiteX6" fmla="*/ 1714512 w 3429026"/>
              <a:gd name="connsiteY6" fmla="*/ 4143384 h 4271910"/>
              <a:gd name="connsiteX7" fmla="*/ 716451 w 3429026"/>
              <a:gd name="connsiteY7" fmla="*/ 2926858 h 4271910"/>
              <a:gd name="connsiteX8" fmla="*/ 1 w 3429026"/>
              <a:gd name="connsiteY8" fmla="*/ 1714514 h 4271910"/>
              <a:gd name="connsiteX9" fmla="*/ 0 w 3429026"/>
              <a:gd name="connsiteY9" fmla="*/ 1714511 h 4271910"/>
              <a:gd name="connsiteX0" fmla="*/ 0 w 3429026"/>
              <a:gd name="connsiteY0" fmla="*/ 1714511 h 4271910"/>
              <a:gd name="connsiteX1" fmla="*/ 502171 w 3429026"/>
              <a:gd name="connsiteY1" fmla="*/ 502168 h 4271910"/>
              <a:gd name="connsiteX2" fmla="*/ 1714515 w 3429026"/>
              <a:gd name="connsiteY2" fmla="*/ 1 h 4271910"/>
              <a:gd name="connsiteX3" fmla="*/ 2926858 w 3429026"/>
              <a:gd name="connsiteY3" fmla="*/ 502172 h 4271910"/>
              <a:gd name="connsiteX4" fmla="*/ 3429025 w 3429026"/>
              <a:gd name="connsiteY4" fmla="*/ 1714516 h 4271910"/>
              <a:gd name="connsiteX5" fmla="*/ 2712510 w 3429026"/>
              <a:gd name="connsiteY5" fmla="*/ 2926859 h 4271910"/>
              <a:gd name="connsiteX6" fmla="*/ 1714512 w 3429026"/>
              <a:gd name="connsiteY6" fmla="*/ 4143384 h 4271910"/>
              <a:gd name="connsiteX7" fmla="*/ 716451 w 3429026"/>
              <a:gd name="connsiteY7" fmla="*/ 2926858 h 4271910"/>
              <a:gd name="connsiteX8" fmla="*/ 1 w 3429026"/>
              <a:gd name="connsiteY8" fmla="*/ 1714514 h 4271910"/>
              <a:gd name="connsiteX9" fmla="*/ 0 w 3429026"/>
              <a:gd name="connsiteY9" fmla="*/ 1714511 h 4271910"/>
              <a:gd name="connsiteX0" fmla="*/ 0 w 3429026"/>
              <a:gd name="connsiteY0" fmla="*/ 1714511 h 4271910"/>
              <a:gd name="connsiteX1" fmla="*/ 502171 w 3429026"/>
              <a:gd name="connsiteY1" fmla="*/ 502168 h 4271910"/>
              <a:gd name="connsiteX2" fmla="*/ 1714515 w 3429026"/>
              <a:gd name="connsiteY2" fmla="*/ 1 h 4271910"/>
              <a:gd name="connsiteX3" fmla="*/ 2926858 w 3429026"/>
              <a:gd name="connsiteY3" fmla="*/ 502172 h 4271910"/>
              <a:gd name="connsiteX4" fmla="*/ 3429025 w 3429026"/>
              <a:gd name="connsiteY4" fmla="*/ 1714516 h 4271910"/>
              <a:gd name="connsiteX5" fmla="*/ 2712510 w 3429026"/>
              <a:gd name="connsiteY5" fmla="*/ 2926859 h 4271910"/>
              <a:gd name="connsiteX6" fmla="*/ 1714512 w 3429026"/>
              <a:gd name="connsiteY6" fmla="*/ 4143384 h 4271910"/>
              <a:gd name="connsiteX7" fmla="*/ 594531 w 3429026"/>
              <a:gd name="connsiteY7" fmla="*/ 2957338 h 4271910"/>
              <a:gd name="connsiteX8" fmla="*/ 1 w 3429026"/>
              <a:gd name="connsiteY8" fmla="*/ 1714514 h 4271910"/>
              <a:gd name="connsiteX9" fmla="*/ 0 w 3429026"/>
              <a:gd name="connsiteY9" fmla="*/ 1714511 h 4271910"/>
              <a:gd name="connsiteX0" fmla="*/ 0 w 3429026"/>
              <a:gd name="connsiteY0" fmla="*/ 1714511 h 4271910"/>
              <a:gd name="connsiteX1" fmla="*/ 502171 w 3429026"/>
              <a:gd name="connsiteY1" fmla="*/ 502168 h 4271910"/>
              <a:gd name="connsiteX2" fmla="*/ 1714515 w 3429026"/>
              <a:gd name="connsiteY2" fmla="*/ 1 h 4271910"/>
              <a:gd name="connsiteX3" fmla="*/ 2926858 w 3429026"/>
              <a:gd name="connsiteY3" fmla="*/ 502172 h 4271910"/>
              <a:gd name="connsiteX4" fmla="*/ 3429025 w 3429026"/>
              <a:gd name="connsiteY4" fmla="*/ 1714516 h 4271910"/>
              <a:gd name="connsiteX5" fmla="*/ 2774416 w 3429026"/>
              <a:gd name="connsiteY5" fmla="*/ 2983049 h 4271910"/>
              <a:gd name="connsiteX6" fmla="*/ 1714512 w 3429026"/>
              <a:gd name="connsiteY6" fmla="*/ 4143384 h 4271910"/>
              <a:gd name="connsiteX7" fmla="*/ 594531 w 3429026"/>
              <a:gd name="connsiteY7" fmla="*/ 2957338 h 4271910"/>
              <a:gd name="connsiteX8" fmla="*/ 1 w 3429026"/>
              <a:gd name="connsiteY8" fmla="*/ 1714514 h 4271910"/>
              <a:gd name="connsiteX9" fmla="*/ 0 w 3429026"/>
              <a:gd name="connsiteY9" fmla="*/ 1714511 h 4271910"/>
              <a:gd name="connsiteX0" fmla="*/ 0 w 3429026"/>
              <a:gd name="connsiteY0" fmla="*/ 1714511 h 4261432"/>
              <a:gd name="connsiteX1" fmla="*/ 502171 w 3429026"/>
              <a:gd name="connsiteY1" fmla="*/ 502168 h 4261432"/>
              <a:gd name="connsiteX2" fmla="*/ 1714515 w 3429026"/>
              <a:gd name="connsiteY2" fmla="*/ 1 h 4261432"/>
              <a:gd name="connsiteX3" fmla="*/ 2926858 w 3429026"/>
              <a:gd name="connsiteY3" fmla="*/ 502172 h 4261432"/>
              <a:gd name="connsiteX4" fmla="*/ 3429025 w 3429026"/>
              <a:gd name="connsiteY4" fmla="*/ 1714516 h 4261432"/>
              <a:gd name="connsiteX5" fmla="*/ 2774416 w 3429026"/>
              <a:gd name="connsiteY5" fmla="*/ 2983049 h 4261432"/>
              <a:gd name="connsiteX6" fmla="*/ 1714512 w 3429026"/>
              <a:gd name="connsiteY6" fmla="*/ 4143384 h 4261432"/>
              <a:gd name="connsiteX7" fmla="*/ 594531 w 3429026"/>
              <a:gd name="connsiteY7" fmla="*/ 2957338 h 4261432"/>
              <a:gd name="connsiteX8" fmla="*/ 1 w 3429026"/>
              <a:gd name="connsiteY8" fmla="*/ 1714514 h 4261432"/>
              <a:gd name="connsiteX9" fmla="*/ 0 w 3429026"/>
              <a:gd name="connsiteY9" fmla="*/ 1714511 h 4261432"/>
              <a:gd name="connsiteX0" fmla="*/ 0 w 3429026"/>
              <a:gd name="connsiteY0" fmla="*/ 1714511 h 4194740"/>
              <a:gd name="connsiteX1" fmla="*/ 502171 w 3429026"/>
              <a:gd name="connsiteY1" fmla="*/ 502168 h 4194740"/>
              <a:gd name="connsiteX2" fmla="*/ 1714515 w 3429026"/>
              <a:gd name="connsiteY2" fmla="*/ 1 h 4194740"/>
              <a:gd name="connsiteX3" fmla="*/ 2926858 w 3429026"/>
              <a:gd name="connsiteY3" fmla="*/ 502172 h 4194740"/>
              <a:gd name="connsiteX4" fmla="*/ 3429025 w 3429026"/>
              <a:gd name="connsiteY4" fmla="*/ 1714516 h 4194740"/>
              <a:gd name="connsiteX5" fmla="*/ 2774416 w 3429026"/>
              <a:gd name="connsiteY5" fmla="*/ 2983049 h 4194740"/>
              <a:gd name="connsiteX6" fmla="*/ 1714512 w 3429026"/>
              <a:gd name="connsiteY6" fmla="*/ 4143384 h 4194740"/>
              <a:gd name="connsiteX7" fmla="*/ 594531 w 3429026"/>
              <a:gd name="connsiteY7" fmla="*/ 2957338 h 4194740"/>
              <a:gd name="connsiteX8" fmla="*/ 1 w 3429026"/>
              <a:gd name="connsiteY8" fmla="*/ 1714514 h 4194740"/>
              <a:gd name="connsiteX9" fmla="*/ 0 w 3429026"/>
              <a:gd name="connsiteY9" fmla="*/ 1714511 h 4194740"/>
              <a:gd name="connsiteX0" fmla="*/ 0 w 3429026"/>
              <a:gd name="connsiteY0" fmla="*/ 1714511 h 4194740"/>
              <a:gd name="connsiteX1" fmla="*/ 502171 w 3429026"/>
              <a:gd name="connsiteY1" fmla="*/ 502168 h 4194740"/>
              <a:gd name="connsiteX2" fmla="*/ 1714515 w 3429026"/>
              <a:gd name="connsiteY2" fmla="*/ 1 h 4194740"/>
              <a:gd name="connsiteX3" fmla="*/ 2926858 w 3429026"/>
              <a:gd name="connsiteY3" fmla="*/ 502172 h 4194740"/>
              <a:gd name="connsiteX4" fmla="*/ 3429025 w 3429026"/>
              <a:gd name="connsiteY4" fmla="*/ 1714516 h 4194740"/>
              <a:gd name="connsiteX5" fmla="*/ 2774416 w 3429026"/>
              <a:gd name="connsiteY5" fmla="*/ 2983049 h 4194740"/>
              <a:gd name="connsiteX6" fmla="*/ 1714512 w 3429026"/>
              <a:gd name="connsiteY6" fmla="*/ 4143384 h 4194740"/>
              <a:gd name="connsiteX7" fmla="*/ 594531 w 3429026"/>
              <a:gd name="connsiteY7" fmla="*/ 2957338 h 4194740"/>
              <a:gd name="connsiteX8" fmla="*/ 1 w 3429026"/>
              <a:gd name="connsiteY8" fmla="*/ 1714514 h 4194740"/>
              <a:gd name="connsiteX9" fmla="*/ 0 w 3429026"/>
              <a:gd name="connsiteY9" fmla="*/ 1714511 h 4194740"/>
              <a:gd name="connsiteX0" fmla="*/ 0 w 3429026"/>
              <a:gd name="connsiteY0" fmla="*/ 1714511 h 4412846"/>
              <a:gd name="connsiteX1" fmla="*/ 502171 w 3429026"/>
              <a:gd name="connsiteY1" fmla="*/ 502168 h 4412846"/>
              <a:gd name="connsiteX2" fmla="*/ 1714515 w 3429026"/>
              <a:gd name="connsiteY2" fmla="*/ 1 h 4412846"/>
              <a:gd name="connsiteX3" fmla="*/ 2926858 w 3429026"/>
              <a:gd name="connsiteY3" fmla="*/ 502172 h 4412846"/>
              <a:gd name="connsiteX4" fmla="*/ 3429025 w 3429026"/>
              <a:gd name="connsiteY4" fmla="*/ 1714516 h 4412846"/>
              <a:gd name="connsiteX5" fmla="*/ 2774416 w 3429026"/>
              <a:gd name="connsiteY5" fmla="*/ 2983049 h 4412846"/>
              <a:gd name="connsiteX6" fmla="*/ 1714512 w 3429026"/>
              <a:gd name="connsiteY6" fmla="*/ 4143384 h 4412846"/>
              <a:gd name="connsiteX7" fmla="*/ 594531 w 3429026"/>
              <a:gd name="connsiteY7" fmla="*/ 2957338 h 4412846"/>
              <a:gd name="connsiteX8" fmla="*/ 1 w 3429026"/>
              <a:gd name="connsiteY8" fmla="*/ 1714514 h 4412846"/>
              <a:gd name="connsiteX9" fmla="*/ 0 w 3429026"/>
              <a:gd name="connsiteY9" fmla="*/ 1714511 h 4412846"/>
              <a:gd name="connsiteX0" fmla="*/ 0 w 3429026"/>
              <a:gd name="connsiteY0" fmla="*/ 1714511 h 4208040"/>
              <a:gd name="connsiteX1" fmla="*/ 502171 w 3429026"/>
              <a:gd name="connsiteY1" fmla="*/ 502168 h 4208040"/>
              <a:gd name="connsiteX2" fmla="*/ 1714515 w 3429026"/>
              <a:gd name="connsiteY2" fmla="*/ 1 h 4208040"/>
              <a:gd name="connsiteX3" fmla="*/ 2926858 w 3429026"/>
              <a:gd name="connsiteY3" fmla="*/ 502172 h 4208040"/>
              <a:gd name="connsiteX4" fmla="*/ 3429025 w 3429026"/>
              <a:gd name="connsiteY4" fmla="*/ 1714516 h 4208040"/>
              <a:gd name="connsiteX5" fmla="*/ 2774416 w 3429026"/>
              <a:gd name="connsiteY5" fmla="*/ 2983049 h 4208040"/>
              <a:gd name="connsiteX6" fmla="*/ 1714512 w 3429026"/>
              <a:gd name="connsiteY6" fmla="*/ 4143384 h 4208040"/>
              <a:gd name="connsiteX7" fmla="*/ 594531 w 3429026"/>
              <a:gd name="connsiteY7" fmla="*/ 2957338 h 4208040"/>
              <a:gd name="connsiteX8" fmla="*/ 1 w 3429026"/>
              <a:gd name="connsiteY8" fmla="*/ 1714514 h 4208040"/>
              <a:gd name="connsiteX9" fmla="*/ 0 w 3429026"/>
              <a:gd name="connsiteY9" fmla="*/ 1714511 h 4208040"/>
              <a:gd name="connsiteX0" fmla="*/ 0 w 3429026"/>
              <a:gd name="connsiteY0" fmla="*/ 1714511 h 4273746"/>
              <a:gd name="connsiteX1" fmla="*/ 502171 w 3429026"/>
              <a:gd name="connsiteY1" fmla="*/ 502168 h 4273746"/>
              <a:gd name="connsiteX2" fmla="*/ 1714515 w 3429026"/>
              <a:gd name="connsiteY2" fmla="*/ 1 h 4273746"/>
              <a:gd name="connsiteX3" fmla="*/ 2926858 w 3429026"/>
              <a:gd name="connsiteY3" fmla="*/ 502172 h 4273746"/>
              <a:gd name="connsiteX4" fmla="*/ 3429025 w 3429026"/>
              <a:gd name="connsiteY4" fmla="*/ 1714516 h 4273746"/>
              <a:gd name="connsiteX5" fmla="*/ 2774416 w 3429026"/>
              <a:gd name="connsiteY5" fmla="*/ 2983049 h 4273746"/>
              <a:gd name="connsiteX6" fmla="*/ 1714512 w 3429026"/>
              <a:gd name="connsiteY6" fmla="*/ 4143384 h 4273746"/>
              <a:gd name="connsiteX7" fmla="*/ 594531 w 3429026"/>
              <a:gd name="connsiteY7" fmla="*/ 2957338 h 4273746"/>
              <a:gd name="connsiteX8" fmla="*/ 1 w 3429026"/>
              <a:gd name="connsiteY8" fmla="*/ 1714514 h 4273746"/>
              <a:gd name="connsiteX9" fmla="*/ 0 w 3429026"/>
              <a:gd name="connsiteY9" fmla="*/ 1714511 h 4273746"/>
              <a:gd name="connsiteX0" fmla="*/ 0 w 3429026"/>
              <a:gd name="connsiteY0" fmla="*/ 1714511 h 4290910"/>
              <a:gd name="connsiteX1" fmla="*/ 502171 w 3429026"/>
              <a:gd name="connsiteY1" fmla="*/ 502168 h 4290910"/>
              <a:gd name="connsiteX2" fmla="*/ 1714515 w 3429026"/>
              <a:gd name="connsiteY2" fmla="*/ 1 h 4290910"/>
              <a:gd name="connsiteX3" fmla="*/ 2926858 w 3429026"/>
              <a:gd name="connsiteY3" fmla="*/ 502172 h 4290910"/>
              <a:gd name="connsiteX4" fmla="*/ 3429025 w 3429026"/>
              <a:gd name="connsiteY4" fmla="*/ 1714516 h 4290910"/>
              <a:gd name="connsiteX5" fmla="*/ 2774416 w 3429026"/>
              <a:gd name="connsiteY5" fmla="*/ 2983049 h 4290910"/>
              <a:gd name="connsiteX6" fmla="*/ 1714512 w 3429026"/>
              <a:gd name="connsiteY6" fmla="*/ 4143384 h 4290910"/>
              <a:gd name="connsiteX7" fmla="*/ 594531 w 3429026"/>
              <a:gd name="connsiteY7" fmla="*/ 2957338 h 4290910"/>
              <a:gd name="connsiteX8" fmla="*/ 1 w 3429026"/>
              <a:gd name="connsiteY8" fmla="*/ 1714514 h 4290910"/>
              <a:gd name="connsiteX9" fmla="*/ 0 w 3429026"/>
              <a:gd name="connsiteY9" fmla="*/ 1714511 h 4290910"/>
              <a:gd name="connsiteX0" fmla="*/ 0 w 3429026"/>
              <a:gd name="connsiteY0" fmla="*/ 1714511 h 4290910"/>
              <a:gd name="connsiteX1" fmla="*/ 502171 w 3429026"/>
              <a:gd name="connsiteY1" fmla="*/ 502168 h 4290910"/>
              <a:gd name="connsiteX2" fmla="*/ 1714515 w 3429026"/>
              <a:gd name="connsiteY2" fmla="*/ 1 h 4290910"/>
              <a:gd name="connsiteX3" fmla="*/ 2926858 w 3429026"/>
              <a:gd name="connsiteY3" fmla="*/ 502172 h 4290910"/>
              <a:gd name="connsiteX4" fmla="*/ 3429025 w 3429026"/>
              <a:gd name="connsiteY4" fmla="*/ 1714516 h 4290910"/>
              <a:gd name="connsiteX5" fmla="*/ 2774416 w 3429026"/>
              <a:gd name="connsiteY5" fmla="*/ 2983049 h 4290910"/>
              <a:gd name="connsiteX6" fmla="*/ 1714512 w 3429026"/>
              <a:gd name="connsiteY6" fmla="*/ 4143384 h 4290910"/>
              <a:gd name="connsiteX7" fmla="*/ 594531 w 3429026"/>
              <a:gd name="connsiteY7" fmla="*/ 2957338 h 4290910"/>
              <a:gd name="connsiteX8" fmla="*/ 1 w 3429026"/>
              <a:gd name="connsiteY8" fmla="*/ 1714514 h 4290910"/>
              <a:gd name="connsiteX9" fmla="*/ 0 w 3429026"/>
              <a:gd name="connsiteY9" fmla="*/ 1714511 h 4290910"/>
              <a:gd name="connsiteX0" fmla="*/ 0 w 3429026"/>
              <a:gd name="connsiteY0" fmla="*/ 1714511 h 4290910"/>
              <a:gd name="connsiteX1" fmla="*/ 502171 w 3429026"/>
              <a:gd name="connsiteY1" fmla="*/ 502168 h 4290910"/>
              <a:gd name="connsiteX2" fmla="*/ 1714515 w 3429026"/>
              <a:gd name="connsiteY2" fmla="*/ 1 h 4290910"/>
              <a:gd name="connsiteX3" fmla="*/ 2926858 w 3429026"/>
              <a:gd name="connsiteY3" fmla="*/ 502172 h 4290910"/>
              <a:gd name="connsiteX4" fmla="*/ 3429025 w 3429026"/>
              <a:gd name="connsiteY4" fmla="*/ 1714516 h 4290910"/>
              <a:gd name="connsiteX5" fmla="*/ 2774416 w 3429026"/>
              <a:gd name="connsiteY5" fmla="*/ 2983049 h 4290910"/>
              <a:gd name="connsiteX6" fmla="*/ 1714512 w 3429026"/>
              <a:gd name="connsiteY6" fmla="*/ 4143384 h 4290910"/>
              <a:gd name="connsiteX7" fmla="*/ 594531 w 3429026"/>
              <a:gd name="connsiteY7" fmla="*/ 2957338 h 4290910"/>
              <a:gd name="connsiteX8" fmla="*/ 1 w 3429026"/>
              <a:gd name="connsiteY8" fmla="*/ 1714514 h 4290910"/>
              <a:gd name="connsiteX9" fmla="*/ 0 w 3429026"/>
              <a:gd name="connsiteY9" fmla="*/ 1714511 h 4290910"/>
              <a:gd name="connsiteX0" fmla="*/ 0 w 3429026"/>
              <a:gd name="connsiteY0" fmla="*/ 1714511 h 4351870"/>
              <a:gd name="connsiteX1" fmla="*/ 502171 w 3429026"/>
              <a:gd name="connsiteY1" fmla="*/ 502168 h 4351870"/>
              <a:gd name="connsiteX2" fmla="*/ 1714515 w 3429026"/>
              <a:gd name="connsiteY2" fmla="*/ 1 h 4351870"/>
              <a:gd name="connsiteX3" fmla="*/ 2926858 w 3429026"/>
              <a:gd name="connsiteY3" fmla="*/ 502172 h 4351870"/>
              <a:gd name="connsiteX4" fmla="*/ 3429025 w 3429026"/>
              <a:gd name="connsiteY4" fmla="*/ 1714516 h 4351870"/>
              <a:gd name="connsiteX5" fmla="*/ 2774416 w 3429026"/>
              <a:gd name="connsiteY5" fmla="*/ 2983049 h 4351870"/>
              <a:gd name="connsiteX6" fmla="*/ 1729752 w 3429026"/>
              <a:gd name="connsiteY6" fmla="*/ 4204344 h 4351870"/>
              <a:gd name="connsiteX7" fmla="*/ 594531 w 3429026"/>
              <a:gd name="connsiteY7" fmla="*/ 2957338 h 4351870"/>
              <a:gd name="connsiteX8" fmla="*/ 1 w 3429026"/>
              <a:gd name="connsiteY8" fmla="*/ 1714514 h 4351870"/>
              <a:gd name="connsiteX9" fmla="*/ 0 w 3429026"/>
              <a:gd name="connsiteY9" fmla="*/ 1714511 h 4351870"/>
              <a:gd name="connsiteX0" fmla="*/ 0 w 3429026"/>
              <a:gd name="connsiteY0" fmla="*/ 1714511 h 4334706"/>
              <a:gd name="connsiteX1" fmla="*/ 502171 w 3429026"/>
              <a:gd name="connsiteY1" fmla="*/ 502168 h 4334706"/>
              <a:gd name="connsiteX2" fmla="*/ 1714515 w 3429026"/>
              <a:gd name="connsiteY2" fmla="*/ 1 h 4334706"/>
              <a:gd name="connsiteX3" fmla="*/ 2926858 w 3429026"/>
              <a:gd name="connsiteY3" fmla="*/ 502172 h 4334706"/>
              <a:gd name="connsiteX4" fmla="*/ 3429025 w 3429026"/>
              <a:gd name="connsiteY4" fmla="*/ 1714516 h 4334706"/>
              <a:gd name="connsiteX5" fmla="*/ 2774416 w 3429026"/>
              <a:gd name="connsiteY5" fmla="*/ 2983049 h 4334706"/>
              <a:gd name="connsiteX6" fmla="*/ 1729752 w 3429026"/>
              <a:gd name="connsiteY6" fmla="*/ 4204344 h 4334706"/>
              <a:gd name="connsiteX7" fmla="*/ 594531 w 3429026"/>
              <a:gd name="connsiteY7" fmla="*/ 2957338 h 4334706"/>
              <a:gd name="connsiteX8" fmla="*/ 1 w 3429026"/>
              <a:gd name="connsiteY8" fmla="*/ 1714514 h 4334706"/>
              <a:gd name="connsiteX9" fmla="*/ 0 w 3429026"/>
              <a:gd name="connsiteY9" fmla="*/ 1714511 h 4334706"/>
              <a:gd name="connsiteX0" fmla="*/ 0 w 3429026"/>
              <a:gd name="connsiteY0" fmla="*/ 1714511 h 4334706"/>
              <a:gd name="connsiteX1" fmla="*/ 502171 w 3429026"/>
              <a:gd name="connsiteY1" fmla="*/ 502168 h 4334706"/>
              <a:gd name="connsiteX2" fmla="*/ 1714515 w 3429026"/>
              <a:gd name="connsiteY2" fmla="*/ 1 h 4334706"/>
              <a:gd name="connsiteX3" fmla="*/ 2926858 w 3429026"/>
              <a:gd name="connsiteY3" fmla="*/ 502172 h 4334706"/>
              <a:gd name="connsiteX4" fmla="*/ 3429025 w 3429026"/>
              <a:gd name="connsiteY4" fmla="*/ 1714516 h 4334706"/>
              <a:gd name="connsiteX5" fmla="*/ 2774416 w 3429026"/>
              <a:gd name="connsiteY5" fmla="*/ 2983049 h 4334706"/>
              <a:gd name="connsiteX6" fmla="*/ 1729752 w 3429026"/>
              <a:gd name="connsiteY6" fmla="*/ 4204344 h 4334706"/>
              <a:gd name="connsiteX7" fmla="*/ 594531 w 3429026"/>
              <a:gd name="connsiteY7" fmla="*/ 2957338 h 4334706"/>
              <a:gd name="connsiteX8" fmla="*/ 1 w 3429026"/>
              <a:gd name="connsiteY8" fmla="*/ 1714514 h 4334706"/>
              <a:gd name="connsiteX9" fmla="*/ 0 w 3429026"/>
              <a:gd name="connsiteY9" fmla="*/ 1714511 h 4334706"/>
              <a:gd name="connsiteX0" fmla="*/ 0 w 3429026"/>
              <a:gd name="connsiteY0" fmla="*/ 1714511 h 4334706"/>
              <a:gd name="connsiteX1" fmla="*/ 502171 w 3429026"/>
              <a:gd name="connsiteY1" fmla="*/ 502168 h 4334706"/>
              <a:gd name="connsiteX2" fmla="*/ 1714515 w 3429026"/>
              <a:gd name="connsiteY2" fmla="*/ 1 h 4334706"/>
              <a:gd name="connsiteX3" fmla="*/ 2926858 w 3429026"/>
              <a:gd name="connsiteY3" fmla="*/ 502172 h 4334706"/>
              <a:gd name="connsiteX4" fmla="*/ 3429025 w 3429026"/>
              <a:gd name="connsiteY4" fmla="*/ 1714516 h 4334706"/>
              <a:gd name="connsiteX5" fmla="*/ 2774416 w 3429026"/>
              <a:gd name="connsiteY5" fmla="*/ 2983049 h 4334706"/>
              <a:gd name="connsiteX6" fmla="*/ 1729752 w 3429026"/>
              <a:gd name="connsiteY6" fmla="*/ 4204344 h 4334706"/>
              <a:gd name="connsiteX7" fmla="*/ 594531 w 3429026"/>
              <a:gd name="connsiteY7" fmla="*/ 2957338 h 4334706"/>
              <a:gd name="connsiteX8" fmla="*/ 1 w 3429026"/>
              <a:gd name="connsiteY8" fmla="*/ 1714514 h 4334706"/>
              <a:gd name="connsiteX9" fmla="*/ 0 w 3429026"/>
              <a:gd name="connsiteY9" fmla="*/ 1714511 h 433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9026" h="4334706">
                <a:moveTo>
                  <a:pt x="0" y="1714511"/>
                </a:moveTo>
                <a:cubicBezTo>
                  <a:pt x="1" y="1259794"/>
                  <a:pt x="180637" y="823701"/>
                  <a:pt x="502171" y="502168"/>
                </a:cubicBezTo>
                <a:cubicBezTo>
                  <a:pt x="823705" y="180635"/>
                  <a:pt x="1259798" y="0"/>
                  <a:pt x="1714515" y="1"/>
                </a:cubicBezTo>
                <a:cubicBezTo>
                  <a:pt x="2169232" y="2"/>
                  <a:pt x="2605325" y="180638"/>
                  <a:pt x="2926858" y="502172"/>
                </a:cubicBezTo>
                <a:cubicBezTo>
                  <a:pt x="3248391" y="823706"/>
                  <a:pt x="3429026" y="1259799"/>
                  <a:pt x="3429025" y="1714516"/>
                </a:cubicBezTo>
                <a:cubicBezTo>
                  <a:pt x="3429025" y="2169233"/>
                  <a:pt x="3126785" y="2616140"/>
                  <a:pt x="2774416" y="2983049"/>
                </a:cubicBezTo>
                <a:cubicBezTo>
                  <a:pt x="2491204" y="3398020"/>
                  <a:pt x="2607357" y="4334706"/>
                  <a:pt x="1729752" y="4204344"/>
                </a:cubicBezTo>
                <a:cubicBezTo>
                  <a:pt x="662645" y="4320420"/>
                  <a:pt x="882823" y="3372310"/>
                  <a:pt x="594531" y="2957338"/>
                </a:cubicBezTo>
                <a:cubicBezTo>
                  <a:pt x="306239" y="2542366"/>
                  <a:pt x="1" y="2169231"/>
                  <a:pt x="1" y="1714514"/>
                </a:cubicBezTo>
                <a:cubicBezTo>
                  <a:pt x="1" y="1714513"/>
                  <a:pt x="0" y="1714512"/>
                  <a:pt x="0" y="1714511"/>
                </a:cubicBezTo>
                <a:close/>
              </a:path>
            </a:pathLst>
          </a:custGeom>
          <a:solidFill>
            <a:srgbClr val="39A3CD"/>
          </a:solidFill>
          <a:ln>
            <a:noFill/>
          </a:ln>
          <a:effectLst>
            <a:outerShdw blurRad="127000" dist="127000" dir="84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  <a:cs typeface="Arial" pitchFamily="34" charset="0"/>
              </a:rPr>
              <a:t>好友推荐</a:t>
            </a:r>
            <a:endParaRPr lang="en-US" altLang="zh-CN" sz="2800" b="1" dirty="0">
              <a:latin typeface="等线" panose="02010600030101010101" pitchFamily="2" charset="-122"/>
              <a:ea typeface="等线" panose="02010600030101010101" pitchFamily="2" charset="-122"/>
              <a:cs typeface="Arial" pitchFamily="3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642691" y="4857759"/>
            <a:ext cx="1000132" cy="21431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203200" dist="114300" dir="90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525697" y="5143511"/>
            <a:ext cx="1260000" cy="214314"/>
          </a:xfrm>
          <a:prstGeom prst="roundRect">
            <a:avLst>
              <a:gd name="adj" fmla="val 50000"/>
            </a:avLst>
          </a:prstGeom>
          <a:solidFill>
            <a:srgbClr val="39A3CD"/>
          </a:solidFill>
          <a:ln>
            <a:noFill/>
          </a:ln>
          <a:effectLst>
            <a:outerShdw blurRad="203200" dist="114300" dir="90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642691" y="5429263"/>
            <a:ext cx="1000132" cy="214314"/>
          </a:xfrm>
          <a:prstGeom prst="roundRect">
            <a:avLst>
              <a:gd name="adj" fmla="val 50000"/>
            </a:avLst>
          </a:prstGeom>
          <a:solidFill>
            <a:srgbClr val="6CAC00"/>
          </a:solidFill>
          <a:ln>
            <a:noFill/>
          </a:ln>
          <a:effectLst>
            <a:outerShdw blurRad="203200" dist="114300" dir="90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815945" y="5715015"/>
            <a:ext cx="684000" cy="214314"/>
          </a:xfrm>
          <a:prstGeom prst="roundRect">
            <a:avLst>
              <a:gd name="adj" fmla="val 50000"/>
            </a:avLst>
          </a:prstGeom>
          <a:solidFill>
            <a:srgbClr val="352F2F"/>
          </a:solidFill>
          <a:ln>
            <a:noFill/>
          </a:ln>
          <a:effectLst>
            <a:outerShdw blurRad="203200" dist="114300" dir="90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00274" y="2647421"/>
            <a:ext cx="341620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数据采集</a:t>
            </a:r>
          </a:p>
          <a:p>
            <a:pPr algn="ctr"/>
            <a:r>
              <a:rPr lang="zh-CN" altLang="en-US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采集所有合适用户的喜爱歌曲，存入数据库。</a:t>
            </a:r>
            <a:endParaRPr lang="en-US" altLang="zh-CN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928574" y="2928933"/>
            <a:ext cx="2043571" cy="2311734"/>
            <a:chOff x="3786182" y="2928933"/>
            <a:chExt cx="1516734" cy="2311734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4581500" y="2928933"/>
              <a:ext cx="721416" cy="1588"/>
            </a:xfrm>
            <a:prstGeom prst="line">
              <a:avLst/>
            </a:prstGeom>
            <a:ln>
              <a:solidFill>
                <a:srgbClr val="39A3CD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786182" y="5239079"/>
              <a:ext cx="801573" cy="1588"/>
            </a:xfrm>
            <a:prstGeom prst="line">
              <a:avLst/>
            </a:prstGeom>
            <a:ln>
              <a:solidFill>
                <a:srgbClr val="39A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3440015" y="4080139"/>
              <a:ext cx="2304000" cy="1588"/>
            </a:xfrm>
            <a:prstGeom prst="line">
              <a:avLst/>
            </a:prstGeom>
            <a:ln>
              <a:solidFill>
                <a:srgbClr val="39A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4865668" y="4572013"/>
            <a:ext cx="2117544" cy="963935"/>
            <a:chOff x="3786182" y="2928933"/>
            <a:chExt cx="1431570" cy="2311734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4857752" y="2928933"/>
              <a:ext cx="360000" cy="1588"/>
            </a:xfrm>
            <a:prstGeom prst="line">
              <a:avLst/>
            </a:prstGeom>
            <a:ln>
              <a:solidFill>
                <a:srgbClr val="6CAC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3786182" y="5239079"/>
              <a:ext cx="1080000" cy="1588"/>
            </a:xfrm>
            <a:prstGeom prst="line">
              <a:avLst/>
            </a:prstGeom>
            <a:ln>
              <a:solidFill>
                <a:srgbClr val="6CA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3706546" y="4080139"/>
              <a:ext cx="2304000" cy="1588"/>
            </a:xfrm>
            <a:prstGeom prst="line">
              <a:avLst/>
            </a:prstGeom>
            <a:ln>
              <a:solidFill>
                <a:srgbClr val="6CA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/>
          <p:cNvSpPr/>
          <p:nvPr/>
        </p:nvSpPr>
        <p:spPr>
          <a:xfrm>
            <a:off x="7000274" y="4286261"/>
            <a:ext cx="341620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歌单匹配</a:t>
            </a:r>
          </a:p>
          <a:p>
            <a:pPr algn="ctr"/>
            <a:r>
              <a:rPr lang="zh-CN" altLang="en-US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匹配待查询的用户的歌单，寻找重合度高的其他用户推荐。</a:t>
            </a:r>
            <a:endParaRPr lang="en-US" altLang="zh-CN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7330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rot="5400000">
            <a:off x="2452675" y="5357816"/>
            <a:ext cx="3000372" cy="1588"/>
          </a:xfrm>
          <a:prstGeom prst="line">
            <a:avLst/>
          </a:prstGeom>
          <a:ln w="15875">
            <a:solidFill>
              <a:srgbClr val="39A3C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581752" y="3414713"/>
            <a:ext cx="6120000" cy="1588"/>
          </a:xfrm>
          <a:prstGeom prst="line">
            <a:avLst/>
          </a:prstGeom>
          <a:ln w="15875">
            <a:solidFill>
              <a:srgbClr val="39A3C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499435" y="3420193"/>
            <a:ext cx="1800000" cy="1588"/>
          </a:xfrm>
          <a:prstGeom prst="line">
            <a:avLst/>
          </a:prstGeom>
          <a:ln w="15875">
            <a:solidFill>
              <a:srgbClr val="6CA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973367" y="2470144"/>
            <a:ext cx="1908000" cy="190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55600" dist="101600" dir="90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099751" y="2604213"/>
            <a:ext cx="1652400" cy="1651883"/>
          </a:xfrm>
          <a:prstGeom prst="ellipse">
            <a:avLst/>
          </a:prstGeom>
          <a:solidFill>
            <a:srgbClr val="39A3CD"/>
          </a:solidFill>
          <a:ln w="60325">
            <a:solidFill>
              <a:srgbClr val="00B0F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方正特粗光辉简体" pitchFamily="2" charset="-122"/>
                <a:ea typeface="方正特粗光辉简体" pitchFamily="2" charset="-122"/>
              </a:rPr>
              <a:t>02</a:t>
            </a:r>
          </a:p>
        </p:txBody>
      </p:sp>
      <p:sp>
        <p:nvSpPr>
          <p:cNvPr id="7" name="矩形 6"/>
          <p:cNvSpPr/>
          <p:nvPr/>
        </p:nvSpPr>
        <p:spPr>
          <a:xfrm>
            <a:off x="5095868" y="2571750"/>
            <a:ext cx="4929223" cy="64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具体实现</a:t>
            </a:r>
            <a:endParaRPr lang="zh-CN" altLang="en-US" sz="28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2894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801783" y="785795"/>
            <a:ext cx="756000" cy="1588"/>
          </a:xfrm>
          <a:prstGeom prst="line">
            <a:avLst/>
          </a:prstGeom>
          <a:ln w="15875">
            <a:solidFill>
              <a:srgbClr val="39A3C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5400000">
            <a:off x="2138956" y="377208"/>
            <a:ext cx="756000" cy="1588"/>
          </a:xfrm>
          <a:prstGeom prst="line">
            <a:avLst/>
          </a:prstGeom>
          <a:ln w="15875">
            <a:solidFill>
              <a:srgbClr val="39A3C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238348" y="500043"/>
            <a:ext cx="571504" cy="571504"/>
            <a:chOff x="7143768" y="2857496"/>
            <a:chExt cx="1143008" cy="1143008"/>
          </a:xfrm>
        </p:grpSpPr>
        <p:sp>
          <p:nvSpPr>
            <p:cNvPr id="2" name="椭圆 1"/>
            <p:cNvSpPr/>
            <p:nvPr/>
          </p:nvSpPr>
          <p:spPr>
            <a:xfrm>
              <a:off x="7143768" y="2857496"/>
              <a:ext cx="1143008" cy="1143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dist="101600" dir="90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7282856" y="2991564"/>
              <a:ext cx="864000" cy="864000"/>
            </a:xfrm>
            <a:prstGeom prst="ellipse">
              <a:avLst/>
            </a:prstGeom>
            <a:solidFill>
              <a:srgbClr val="39A3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zh-CN" sz="4400" dirty="0">
                <a:solidFill>
                  <a:schemeClr val="bg1"/>
                </a:solidFill>
                <a:latin typeface="方正特粗光辉简体" pitchFamily="2" charset="-122"/>
                <a:ea typeface="方正特粗光辉简体" pitchFamily="2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200396" y="2918890"/>
              <a:ext cx="1008000" cy="1008000"/>
            </a:xfrm>
            <a:prstGeom prst="ellips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/>
        </p:nvCxnSpPr>
        <p:spPr>
          <a:xfrm rot="5400000">
            <a:off x="-956187" y="3539001"/>
            <a:ext cx="5508000" cy="1588"/>
          </a:xfrm>
          <a:prstGeom prst="line">
            <a:avLst/>
          </a:prstGeom>
          <a:ln w="15875">
            <a:solidFill>
              <a:srgbClr val="39A3C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809720" y="6286521"/>
            <a:ext cx="684000" cy="1588"/>
          </a:xfrm>
          <a:prstGeom prst="line">
            <a:avLst/>
          </a:prstGeom>
          <a:ln w="15875">
            <a:solidFill>
              <a:srgbClr val="39A3C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2180795" y="6591728"/>
            <a:ext cx="612000" cy="1588"/>
          </a:xfrm>
          <a:prstGeom prst="line">
            <a:avLst/>
          </a:prstGeom>
          <a:ln w="15875">
            <a:solidFill>
              <a:srgbClr val="39A3C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52730" y="466707"/>
            <a:ext cx="4929223" cy="64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具体实现</a:t>
            </a:r>
            <a:endParaRPr lang="zh-CN" altLang="en-US" sz="2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6311743" y="1714488"/>
            <a:ext cx="3339012" cy="1954544"/>
          </a:xfrm>
          <a:custGeom>
            <a:avLst/>
            <a:gdLst>
              <a:gd name="connsiteX0" fmla="*/ 0 w 2928958"/>
              <a:gd name="connsiteY0" fmla="*/ 0 h 1714512"/>
              <a:gd name="connsiteX1" fmla="*/ 2928958 w 2928958"/>
              <a:gd name="connsiteY1" fmla="*/ 0 h 1714512"/>
              <a:gd name="connsiteX2" fmla="*/ 2928958 w 2928958"/>
              <a:gd name="connsiteY2" fmla="*/ 1714512 h 1714512"/>
              <a:gd name="connsiteX3" fmla="*/ 0 w 2928958"/>
              <a:gd name="connsiteY3" fmla="*/ 1714512 h 1714512"/>
              <a:gd name="connsiteX4" fmla="*/ 0 w 2928958"/>
              <a:gd name="connsiteY4" fmla="*/ 0 h 171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8958" h="1714512">
                <a:moveTo>
                  <a:pt x="0" y="0"/>
                </a:moveTo>
                <a:lnTo>
                  <a:pt x="2928958" y="0"/>
                </a:lnTo>
                <a:lnTo>
                  <a:pt x="2928958" y="1714512"/>
                </a:lnTo>
                <a:lnTo>
                  <a:pt x="0" y="171451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41300" dist="63500" dir="66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6311743" y="3831910"/>
            <a:ext cx="3339012" cy="1954544"/>
          </a:xfrm>
          <a:custGeom>
            <a:avLst/>
            <a:gdLst>
              <a:gd name="connsiteX0" fmla="*/ 0 w 2928958"/>
              <a:gd name="connsiteY0" fmla="*/ 0 h 1714512"/>
              <a:gd name="connsiteX1" fmla="*/ 2928958 w 2928958"/>
              <a:gd name="connsiteY1" fmla="*/ 0 h 1714512"/>
              <a:gd name="connsiteX2" fmla="*/ 2928958 w 2928958"/>
              <a:gd name="connsiteY2" fmla="*/ 1714512 h 1714512"/>
              <a:gd name="connsiteX3" fmla="*/ 0 w 2928958"/>
              <a:gd name="connsiteY3" fmla="*/ 1714512 h 1714512"/>
              <a:gd name="connsiteX4" fmla="*/ 0 w 2928958"/>
              <a:gd name="connsiteY4" fmla="*/ 0 h 171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8958" h="1714512">
                <a:moveTo>
                  <a:pt x="0" y="0"/>
                </a:moveTo>
                <a:lnTo>
                  <a:pt x="2928958" y="0"/>
                </a:lnTo>
                <a:lnTo>
                  <a:pt x="2928958" y="1714512"/>
                </a:lnTo>
                <a:lnTo>
                  <a:pt x="0" y="171451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41300" dist="63500" dir="66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2809854" y="1714488"/>
            <a:ext cx="3339012" cy="1954544"/>
          </a:xfrm>
          <a:custGeom>
            <a:avLst/>
            <a:gdLst>
              <a:gd name="connsiteX0" fmla="*/ 0 w 2928958"/>
              <a:gd name="connsiteY0" fmla="*/ 0 h 1714512"/>
              <a:gd name="connsiteX1" fmla="*/ 2928958 w 2928958"/>
              <a:gd name="connsiteY1" fmla="*/ 0 h 1714512"/>
              <a:gd name="connsiteX2" fmla="*/ 2928958 w 2928958"/>
              <a:gd name="connsiteY2" fmla="*/ 1714512 h 1714512"/>
              <a:gd name="connsiteX3" fmla="*/ 0 w 2928958"/>
              <a:gd name="connsiteY3" fmla="*/ 1714512 h 1714512"/>
              <a:gd name="connsiteX4" fmla="*/ 0 w 2928958"/>
              <a:gd name="connsiteY4" fmla="*/ 0 h 1714512"/>
              <a:gd name="connsiteX0" fmla="*/ 0 w 2928958"/>
              <a:gd name="connsiteY0" fmla="*/ 0 h 1714512"/>
              <a:gd name="connsiteX1" fmla="*/ 2928958 w 2928958"/>
              <a:gd name="connsiteY1" fmla="*/ 0 h 1714512"/>
              <a:gd name="connsiteX2" fmla="*/ 2928958 w 2928958"/>
              <a:gd name="connsiteY2" fmla="*/ 1714512 h 1714512"/>
              <a:gd name="connsiteX3" fmla="*/ 0 w 2928958"/>
              <a:gd name="connsiteY3" fmla="*/ 1714512 h 1714512"/>
              <a:gd name="connsiteX4" fmla="*/ 0 w 2928958"/>
              <a:gd name="connsiteY4" fmla="*/ 0 h 1714512"/>
              <a:gd name="connsiteX0" fmla="*/ 0 w 2928958"/>
              <a:gd name="connsiteY0" fmla="*/ 0 h 1714512"/>
              <a:gd name="connsiteX1" fmla="*/ 2928958 w 2928958"/>
              <a:gd name="connsiteY1" fmla="*/ 0 h 1714512"/>
              <a:gd name="connsiteX2" fmla="*/ 2928958 w 2928958"/>
              <a:gd name="connsiteY2" fmla="*/ 1714512 h 1714512"/>
              <a:gd name="connsiteX3" fmla="*/ 0 w 2928958"/>
              <a:gd name="connsiteY3" fmla="*/ 1714512 h 1714512"/>
              <a:gd name="connsiteX4" fmla="*/ 0 w 2928958"/>
              <a:gd name="connsiteY4" fmla="*/ 0 h 171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8958" h="1714512">
                <a:moveTo>
                  <a:pt x="0" y="0"/>
                </a:moveTo>
                <a:lnTo>
                  <a:pt x="2928958" y="0"/>
                </a:lnTo>
                <a:lnTo>
                  <a:pt x="2928958" y="1714512"/>
                </a:lnTo>
                <a:lnTo>
                  <a:pt x="0" y="171451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41300" dist="1143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2809854" y="3831910"/>
            <a:ext cx="3339012" cy="1954544"/>
          </a:xfrm>
          <a:custGeom>
            <a:avLst/>
            <a:gdLst>
              <a:gd name="connsiteX0" fmla="*/ 0 w 2928958"/>
              <a:gd name="connsiteY0" fmla="*/ 0 h 1714512"/>
              <a:gd name="connsiteX1" fmla="*/ 2928958 w 2928958"/>
              <a:gd name="connsiteY1" fmla="*/ 0 h 1714512"/>
              <a:gd name="connsiteX2" fmla="*/ 2928958 w 2928958"/>
              <a:gd name="connsiteY2" fmla="*/ 1714512 h 1714512"/>
              <a:gd name="connsiteX3" fmla="*/ 0 w 2928958"/>
              <a:gd name="connsiteY3" fmla="*/ 1714512 h 1714512"/>
              <a:gd name="connsiteX4" fmla="*/ 0 w 2928958"/>
              <a:gd name="connsiteY4" fmla="*/ 0 h 171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8958" h="1714512">
                <a:moveTo>
                  <a:pt x="0" y="0"/>
                </a:moveTo>
                <a:lnTo>
                  <a:pt x="2928958" y="0"/>
                </a:lnTo>
                <a:lnTo>
                  <a:pt x="2928958" y="1714512"/>
                </a:lnTo>
                <a:lnTo>
                  <a:pt x="0" y="171451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41300" dist="1143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6474625" y="1877367"/>
            <a:ext cx="3013255" cy="1647106"/>
          </a:xfrm>
          <a:custGeom>
            <a:avLst/>
            <a:gdLst>
              <a:gd name="connsiteX0" fmla="*/ 0 w 2928958"/>
              <a:gd name="connsiteY0" fmla="*/ 0 h 1714512"/>
              <a:gd name="connsiteX1" fmla="*/ 2928958 w 2928958"/>
              <a:gd name="connsiteY1" fmla="*/ 0 h 1714512"/>
              <a:gd name="connsiteX2" fmla="*/ 2928958 w 2928958"/>
              <a:gd name="connsiteY2" fmla="*/ 1714512 h 1714512"/>
              <a:gd name="connsiteX3" fmla="*/ 0 w 2928958"/>
              <a:gd name="connsiteY3" fmla="*/ 1714512 h 1714512"/>
              <a:gd name="connsiteX4" fmla="*/ 0 w 2928958"/>
              <a:gd name="connsiteY4" fmla="*/ 0 h 171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8958" h="1714512">
                <a:moveTo>
                  <a:pt x="0" y="0"/>
                </a:moveTo>
                <a:lnTo>
                  <a:pt x="2928958" y="0"/>
                </a:lnTo>
                <a:lnTo>
                  <a:pt x="2928958" y="1714512"/>
                </a:lnTo>
                <a:lnTo>
                  <a:pt x="0" y="1714512"/>
                </a:lnTo>
                <a:lnTo>
                  <a:pt x="0" y="0"/>
                </a:lnTo>
                <a:close/>
              </a:path>
            </a:pathLst>
          </a:custGeom>
          <a:solidFill>
            <a:srgbClr val="6CAC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6474625" y="3994789"/>
            <a:ext cx="3013255" cy="1647106"/>
          </a:xfrm>
          <a:custGeom>
            <a:avLst/>
            <a:gdLst>
              <a:gd name="connsiteX0" fmla="*/ 0 w 2928958"/>
              <a:gd name="connsiteY0" fmla="*/ 0 h 1714512"/>
              <a:gd name="connsiteX1" fmla="*/ 2928958 w 2928958"/>
              <a:gd name="connsiteY1" fmla="*/ 0 h 1714512"/>
              <a:gd name="connsiteX2" fmla="*/ 2928958 w 2928958"/>
              <a:gd name="connsiteY2" fmla="*/ 1714512 h 1714512"/>
              <a:gd name="connsiteX3" fmla="*/ 0 w 2928958"/>
              <a:gd name="connsiteY3" fmla="*/ 1714512 h 1714512"/>
              <a:gd name="connsiteX4" fmla="*/ 0 w 2928958"/>
              <a:gd name="connsiteY4" fmla="*/ 0 h 171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8958" h="1714512">
                <a:moveTo>
                  <a:pt x="0" y="0"/>
                </a:moveTo>
                <a:lnTo>
                  <a:pt x="2928958" y="0"/>
                </a:lnTo>
                <a:lnTo>
                  <a:pt x="2928958" y="1714512"/>
                </a:lnTo>
                <a:lnTo>
                  <a:pt x="0" y="1714512"/>
                </a:lnTo>
                <a:lnTo>
                  <a:pt x="0" y="0"/>
                </a:lnTo>
                <a:close/>
              </a:path>
            </a:pathLst>
          </a:custGeom>
          <a:solidFill>
            <a:srgbClr val="352F2F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2972735" y="1877367"/>
            <a:ext cx="3013255" cy="1647106"/>
          </a:xfrm>
          <a:custGeom>
            <a:avLst/>
            <a:gdLst>
              <a:gd name="connsiteX0" fmla="*/ 0 w 2928958"/>
              <a:gd name="connsiteY0" fmla="*/ 0 h 1714512"/>
              <a:gd name="connsiteX1" fmla="*/ 2928958 w 2928958"/>
              <a:gd name="connsiteY1" fmla="*/ 0 h 1714512"/>
              <a:gd name="connsiteX2" fmla="*/ 2928958 w 2928958"/>
              <a:gd name="connsiteY2" fmla="*/ 1714512 h 1714512"/>
              <a:gd name="connsiteX3" fmla="*/ 0 w 2928958"/>
              <a:gd name="connsiteY3" fmla="*/ 1714512 h 1714512"/>
              <a:gd name="connsiteX4" fmla="*/ 0 w 2928958"/>
              <a:gd name="connsiteY4" fmla="*/ 0 h 1714512"/>
              <a:gd name="connsiteX0" fmla="*/ 0 w 2928958"/>
              <a:gd name="connsiteY0" fmla="*/ 0 h 1714512"/>
              <a:gd name="connsiteX1" fmla="*/ 2928958 w 2928958"/>
              <a:gd name="connsiteY1" fmla="*/ 0 h 1714512"/>
              <a:gd name="connsiteX2" fmla="*/ 2928958 w 2928958"/>
              <a:gd name="connsiteY2" fmla="*/ 1714512 h 1714512"/>
              <a:gd name="connsiteX3" fmla="*/ 0 w 2928958"/>
              <a:gd name="connsiteY3" fmla="*/ 1714512 h 1714512"/>
              <a:gd name="connsiteX4" fmla="*/ 0 w 2928958"/>
              <a:gd name="connsiteY4" fmla="*/ 0 h 1714512"/>
              <a:gd name="connsiteX0" fmla="*/ 0 w 2928958"/>
              <a:gd name="connsiteY0" fmla="*/ 0 h 1714512"/>
              <a:gd name="connsiteX1" fmla="*/ 2928958 w 2928958"/>
              <a:gd name="connsiteY1" fmla="*/ 0 h 1714512"/>
              <a:gd name="connsiteX2" fmla="*/ 2928958 w 2928958"/>
              <a:gd name="connsiteY2" fmla="*/ 1714512 h 1714512"/>
              <a:gd name="connsiteX3" fmla="*/ 0 w 2928958"/>
              <a:gd name="connsiteY3" fmla="*/ 1714512 h 1714512"/>
              <a:gd name="connsiteX4" fmla="*/ 0 w 2928958"/>
              <a:gd name="connsiteY4" fmla="*/ 0 h 171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8958" h="1714512">
                <a:moveTo>
                  <a:pt x="0" y="0"/>
                </a:moveTo>
                <a:lnTo>
                  <a:pt x="2928958" y="0"/>
                </a:lnTo>
                <a:lnTo>
                  <a:pt x="2928958" y="1714512"/>
                </a:lnTo>
                <a:lnTo>
                  <a:pt x="0" y="1714512"/>
                </a:lnTo>
                <a:lnTo>
                  <a:pt x="0" y="0"/>
                </a:lnTo>
                <a:close/>
              </a:path>
            </a:pathLst>
          </a:custGeom>
          <a:solidFill>
            <a:srgbClr val="39A3CD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2972735" y="3994789"/>
            <a:ext cx="3013255" cy="1647106"/>
          </a:xfrm>
          <a:custGeom>
            <a:avLst/>
            <a:gdLst>
              <a:gd name="connsiteX0" fmla="*/ 0 w 2928958"/>
              <a:gd name="connsiteY0" fmla="*/ 0 h 1714512"/>
              <a:gd name="connsiteX1" fmla="*/ 2928958 w 2928958"/>
              <a:gd name="connsiteY1" fmla="*/ 0 h 1714512"/>
              <a:gd name="connsiteX2" fmla="*/ 2928958 w 2928958"/>
              <a:gd name="connsiteY2" fmla="*/ 1714512 h 1714512"/>
              <a:gd name="connsiteX3" fmla="*/ 0 w 2928958"/>
              <a:gd name="connsiteY3" fmla="*/ 1714512 h 1714512"/>
              <a:gd name="connsiteX4" fmla="*/ 0 w 2928958"/>
              <a:gd name="connsiteY4" fmla="*/ 0 h 171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8958" h="1714512">
                <a:moveTo>
                  <a:pt x="0" y="0"/>
                </a:moveTo>
                <a:lnTo>
                  <a:pt x="2928958" y="0"/>
                </a:lnTo>
                <a:lnTo>
                  <a:pt x="2928958" y="1714512"/>
                </a:lnTo>
                <a:lnTo>
                  <a:pt x="0" y="17145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图表 33"/>
          <p:cNvGraphicFramePr/>
          <p:nvPr/>
        </p:nvGraphicFramePr>
        <p:xfrm>
          <a:off x="4986331" y="2867025"/>
          <a:ext cx="2428892" cy="1714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矩形 34"/>
          <p:cNvSpPr/>
          <p:nvPr/>
        </p:nvSpPr>
        <p:spPr>
          <a:xfrm>
            <a:off x="5738812" y="327398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b="1" dirty="0">
                <a:solidFill>
                  <a:prstClr val="white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01</a:t>
            </a:r>
          </a:p>
        </p:txBody>
      </p:sp>
      <p:sp>
        <p:nvSpPr>
          <p:cNvPr id="36" name="矩形 35"/>
          <p:cNvSpPr/>
          <p:nvPr/>
        </p:nvSpPr>
        <p:spPr>
          <a:xfrm>
            <a:off x="6369236" y="327659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b="1" dirty="0">
                <a:solidFill>
                  <a:prstClr val="white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02</a:t>
            </a:r>
          </a:p>
        </p:txBody>
      </p:sp>
      <p:sp>
        <p:nvSpPr>
          <p:cNvPr id="37" name="矩形 36"/>
          <p:cNvSpPr/>
          <p:nvPr/>
        </p:nvSpPr>
        <p:spPr>
          <a:xfrm>
            <a:off x="5738812" y="385762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b="1" dirty="0">
                <a:solidFill>
                  <a:prstClr val="white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04</a:t>
            </a:r>
          </a:p>
        </p:txBody>
      </p:sp>
      <p:sp>
        <p:nvSpPr>
          <p:cNvPr id="39" name="矩形 38"/>
          <p:cNvSpPr/>
          <p:nvPr/>
        </p:nvSpPr>
        <p:spPr>
          <a:xfrm>
            <a:off x="6369236" y="385762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b="1" dirty="0">
                <a:solidFill>
                  <a:prstClr val="white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03</a:t>
            </a:r>
          </a:p>
        </p:txBody>
      </p:sp>
      <p:sp>
        <p:nvSpPr>
          <p:cNvPr id="40" name="矩形 39"/>
          <p:cNvSpPr/>
          <p:nvPr/>
        </p:nvSpPr>
        <p:spPr>
          <a:xfrm>
            <a:off x="2952729" y="2071682"/>
            <a:ext cx="307183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Python</a:t>
            </a:r>
            <a:r>
              <a:rPr lang="zh-CN" altLang="en-US" b="1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爬虫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requests, </a:t>
            </a:r>
            <a:r>
              <a:rPr lang="en-US" altLang="zh-CN" dirty="0" err="1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json</a:t>
            </a:r>
            <a:r>
              <a:rPr lang="en-US" altLang="zh-CN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phantomjs+selenium</a:t>
            </a:r>
            <a:endParaRPr lang="en-US" altLang="zh-CN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53189" y="2071682"/>
            <a:ext cx="307183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NoSQL</a:t>
            </a:r>
            <a:r>
              <a:rPr lang="zh-CN" altLang="en-US" b="1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数据库</a:t>
            </a:r>
            <a:endParaRPr lang="zh-CN" altLang="en-US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MongoDB, </a:t>
            </a:r>
            <a:r>
              <a:rPr lang="en-US" altLang="zh-CN" dirty="0" err="1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PyMongo</a:t>
            </a:r>
            <a:endParaRPr lang="en-US" altLang="zh-CN" dirty="0" smtClean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52729" y="4214823"/>
            <a:ext cx="307183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用户匹配</a:t>
            </a:r>
          </a:p>
          <a:p>
            <a:pPr algn="ctr"/>
            <a:endParaRPr lang="en-US" altLang="zh-CN" dirty="0" smtClean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53189" y="4214823"/>
            <a:ext cx="307183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倒排索引</a:t>
            </a:r>
          </a:p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MapReduce</a:t>
            </a:r>
            <a:endParaRPr lang="en-US" altLang="zh-CN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482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rot="5400000">
            <a:off x="2452675" y="5357816"/>
            <a:ext cx="3000372" cy="158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581752" y="3414713"/>
            <a:ext cx="6120000" cy="158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499435" y="3420193"/>
            <a:ext cx="1800000" cy="1588"/>
          </a:xfrm>
          <a:prstGeom prst="line">
            <a:avLst/>
          </a:prstGeom>
          <a:ln w="15875">
            <a:solidFill>
              <a:srgbClr val="39A3C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973367" y="2470144"/>
            <a:ext cx="1908000" cy="190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55600" dist="101600" dir="90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099751" y="2604213"/>
            <a:ext cx="1652400" cy="1651883"/>
          </a:xfrm>
          <a:prstGeom prst="ellipse">
            <a:avLst/>
          </a:prstGeom>
          <a:solidFill>
            <a:schemeClr val="bg1">
              <a:lumMod val="65000"/>
            </a:schemeClr>
          </a:solidFill>
          <a:ln w="60325"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方正特粗光辉简体" pitchFamily="2" charset="-122"/>
                <a:ea typeface="方正特粗光辉简体" pitchFamily="2" charset="-122"/>
              </a:rPr>
              <a:t>03</a:t>
            </a:r>
          </a:p>
        </p:txBody>
      </p:sp>
      <p:sp>
        <p:nvSpPr>
          <p:cNvPr id="7" name="矩形 6"/>
          <p:cNvSpPr/>
          <p:nvPr/>
        </p:nvSpPr>
        <p:spPr>
          <a:xfrm>
            <a:off x="5095868" y="2571750"/>
            <a:ext cx="4929223" cy="64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项目演示</a:t>
            </a:r>
            <a:endParaRPr lang="zh-CN" altLang="en-US" sz="28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95870" y="3500439"/>
            <a:ext cx="5286412" cy="64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283</Words>
  <Application>Microsoft Office PowerPoint</Application>
  <PresentationFormat>宽屏</PresentationFormat>
  <Paragraphs>90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方正特粗光辉简体</vt:lpstr>
      <vt:lpstr>宋体</vt:lpstr>
      <vt:lpstr>微软雅黑</vt:lpstr>
      <vt:lpstr>微软雅黑 Light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Tony Jiang</cp:lastModifiedBy>
  <cp:revision>119</cp:revision>
  <dcterms:created xsi:type="dcterms:W3CDTF">2014-10-15T02:21:11Z</dcterms:created>
  <dcterms:modified xsi:type="dcterms:W3CDTF">2017-06-02T05:25:25Z</dcterms:modified>
</cp:coreProperties>
</file>