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9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需求数目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2C-43E6-9577-4ECF969AC2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92C-43E6-9577-4ECF969AC2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2C-43E6-9577-4ECF969AC2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2C-43E6-9577-4ECF969AC2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0550549698177439"/>
                  <c:y val="2.3009822476501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92C-43E6-9577-4ECF969AC271}"/>
                </c:ext>
              </c:extLst>
            </c:dLbl>
            <c:dLbl>
              <c:idx val="2"/>
              <c:layout>
                <c:manualLayout>
                  <c:x val="8.1766760160875113E-2"/>
                  <c:y val="2.76117869718022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92C-43E6-9577-4ECF969AC271}"/>
                </c:ext>
              </c:extLst>
            </c:dLbl>
            <c:dLbl>
              <c:idx val="3"/>
              <c:layout>
                <c:manualLayout>
                  <c:x val="5.539038591543153E-2"/>
                  <c:y val="3.681571596240299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92C-43E6-9577-4ECF969AC271}"/>
                </c:ext>
              </c:extLst>
            </c:dLbl>
            <c:dLbl>
              <c:idx val="4"/>
              <c:layout>
                <c:manualLayout>
                  <c:x val="8.4404397585419372E-2"/>
                  <c:y val="-3.221375146710274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92C-43E6-9577-4ECF969AC27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Critical</c:v>
                </c:pt>
                <c:pt idx="1">
                  <c:v>Trivial</c:v>
                </c:pt>
                <c:pt idx="2">
                  <c:v>Major</c:v>
                </c:pt>
                <c:pt idx="3">
                  <c:v>Minor</c:v>
                </c:pt>
                <c:pt idx="4">
                  <c:v>Enhancement</c:v>
                </c:pt>
                <c:pt idx="5">
                  <c:v>Normal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114</c:v>
                </c:pt>
                <c:pt idx="2">
                  <c:v>328</c:v>
                </c:pt>
                <c:pt idx="3">
                  <c:v>790</c:v>
                </c:pt>
                <c:pt idx="4">
                  <c:v>1952</c:v>
                </c:pt>
                <c:pt idx="5">
                  <c:v>1963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1-4C4A-84F9-5FD7AFAF0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需求数目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数目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Critical</c:v>
                </c:pt>
                <c:pt idx="1">
                  <c:v>Major</c:v>
                </c:pt>
                <c:pt idx="2">
                  <c:v>Normal</c:v>
                </c:pt>
                <c:pt idx="3">
                  <c:v>Minor</c:v>
                </c:pt>
                <c:pt idx="4">
                  <c:v>Trivial</c:v>
                </c:pt>
                <c:pt idx="5">
                  <c:v>Enhancement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328</c:v>
                </c:pt>
                <c:pt idx="2">
                  <c:v>1963</c:v>
                </c:pt>
                <c:pt idx="3">
                  <c:v>790</c:v>
                </c:pt>
                <c:pt idx="4">
                  <c:v>114</c:v>
                </c:pt>
                <c:pt idx="5">
                  <c:v>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B-473C-8674-2FB7ABEBE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203824"/>
        <c:axId val="235204656"/>
      </c:barChart>
      <c:catAx>
        <c:axId val="23520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04656"/>
        <c:crosses val="autoZero"/>
        <c:auto val="1"/>
        <c:lblAlgn val="ctr"/>
        <c:lblOffset val="100"/>
        <c:noMultiLvlLbl val="0"/>
      </c:catAx>
      <c:valAx>
        <c:axId val="2352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0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 smtClean="0"/>
              <a:t>SVM-</a:t>
            </a:r>
            <a:r>
              <a:rPr lang="zh-CN" altLang="en-US" sz="1600" dirty="0" smtClean="0"/>
              <a:t>特征量与精度关系</a:t>
            </a:r>
            <a:endParaRPr lang="en-US" altLang="zh-CN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0.30953000000000003</c:v>
                </c:pt>
                <c:pt idx="1">
                  <c:v>0.38579000000000002</c:v>
                </c:pt>
                <c:pt idx="2">
                  <c:v>0.43023</c:v>
                </c:pt>
                <c:pt idx="3">
                  <c:v>0.45255000000000001</c:v>
                </c:pt>
                <c:pt idx="4">
                  <c:v>0.46303</c:v>
                </c:pt>
                <c:pt idx="5">
                  <c:v>0.47759000000000001</c:v>
                </c:pt>
                <c:pt idx="6">
                  <c:v>0.47777999999999998</c:v>
                </c:pt>
                <c:pt idx="7">
                  <c:v>0.48981000000000002</c:v>
                </c:pt>
                <c:pt idx="8">
                  <c:v>0.48126999999999998</c:v>
                </c:pt>
                <c:pt idx="9">
                  <c:v>0.48923</c:v>
                </c:pt>
                <c:pt idx="10">
                  <c:v>0.49214000000000002</c:v>
                </c:pt>
                <c:pt idx="11">
                  <c:v>0.50629999999999997</c:v>
                </c:pt>
                <c:pt idx="12">
                  <c:v>0.49874000000000002</c:v>
                </c:pt>
                <c:pt idx="13">
                  <c:v>0.48845</c:v>
                </c:pt>
                <c:pt idx="14">
                  <c:v>0.50222999999999995</c:v>
                </c:pt>
                <c:pt idx="15">
                  <c:v>0.50534000000000001</c:v>
                </c:pt>
                <c:pt idx="16">
                  <c:v>0.50202999999999998</c:v>
                </c:pt>
                <c:pt idx="17">
                  <c:v>0.50592000000000004</c:v>
                </c:pt>
                <c:pt idx="18">
                  <c:v>0.50087000000000004</c:v>
                </c:pt>
                <c:pt idx="19">
                  <c:v>0.50436999999999999</c:v>
                </c:pt>
                <c:pt idx="20">
                  <c:v>0.49757000000000001</c:v>
                </c:pt>
                <c:pt idx="21">
                  <c:v>0.5131</c:v>
                </c:pt>
                <c:pt idx="22">
                  <c:v>0.50610999999999995</c:v>
                </c:pt>
                <c:pt idx="23">
                  <c:v>0.51193</c:v>
                </c:pt>
                <c:pt idx="24">
                  <c:v>0.50746999999999998</c:v>
                </c:pt>
                <c:pt idx="25">
                  <c:v>0.51329000000000002</c:v>
                </c:pt>
                <c:pt idx="26">
                  <c:v>0.50649999999999995</c:v>
                </c:pt>
                <c:pt idx="27">
                  <c:v>0.50746999999999998</c:v>
                </c:pt>
                <c:pt idx="28">
                  <c:v>0.50883</c:v>
                </c:pt>
                <c:pt idx="29">
                  <c:v>0.51290000000000002</c:v>
                </c:pt>
                <c:pt idx="30">
                  <c:v>0.51037999999999994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90-4E14-BA2F-9E94A4125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586752"/>
        <c:axId val="454661856"/>
      </c:lineChart>
      <c:catAx>
        <c:axId val="2345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661856"/>
        <c:crosses val="autoZero"/>
        <c:auto val="1"/>
        <c:lblAlgn val="ctr"/>
        <c:lblOffset val="100"/>
        <c:noMultiLvlLbl val="0"/>
      </c:catAx>
      <c:valAx>
        <c:axId val="454661856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5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CD2C7-B3A8-4940-812D-28588E0594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DC504B-C5C3-405F-A946-B34CCF1B556A}">
      <dgm:prSet phldrT="[文本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需求获取</a:t>
          </a:r>
          <a:endParaRPr lang="zh-CN" altLang="en-US" dirty="0"/>
        </a:p>
      </dgm:t>
    </dgm:pt>
    <dgm:pt modelId="{BE8B5C9E-2B25-4A8E-8B3F-5E4FDF8598DE}" type="parTrans" cxnId="{FC02D57A-C7E3-4057-90F2-39C1EB8A3B32}">
      <dgm:prSet/>
      <dgm:spPr/>
      <dgm:t>
        <a:bodyPr/>
        <a:lstStyle/>
        <a:p>
          <a:endParaRPr lang="zh-CN" altLang="en-US"/>
        </a:p>
      </dgm:t>
    </dgm:pt>
    <dgm:pt modelId="{0645D855-6360-4582-A98C-D694A61E573A}" type="sibTrans" cxnId="{FC02D57A-C7E3-4057-90F2-39C1EB8A3B32}">
      <dgm:prSet/>
      <dgm:spPr/>
      <dgm:t>
        <a:bodyPr/>
        <a:lstStyle/>
        <a:p>
          <a:endParaRPr lang="zh-CN" altLang="en-US"/>
        </a:p>
      </dgm:t>
    </dgm:pt>
    <dgm:pt modelId="{CCF81798-D29A-43DA-ADC6-82F547AC77B4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分类规则</a:t>
          </a:r>
          <a:endParaRPr lang="zh-CN" altLang="en-US" dirty="0"/>
        </a:p>
      </dgm:t>
    </dgm:pt>
    <dgm:pt modelId="{A9375F14-5A8F-4399-B6F9-F67391D54D69}" type="parTrans" cxnId="{3A24B63B-EDEE-4C0E-B36B-14BE31CCB2B0}">
      <dgm:prSet/>
      <dgm:spPr/>
      <dgm:t>
        <a:bodyPr/>
        <a:lstStyle/>
        <a:p>
          <a:endParaRPr lang="zh-CN" altLang="en-US"/>
        </a:p>
      </dgm:t>
    </dgm:pt>
    <dgm:pt modelId="{766D645F-CBD4-49B4-B9BF-F4BB95C4FD12}" type="sibTrans" cxnId="{3A24B63B-EDEE-4C0E-B36B-14BE31CCB2B0}">
      <dgm:prSet/>
      <dgm:spPr/>
      <dgm:t>
        <a:bodyPr/>
        <a:lstStyle/>
        <a:p>
          <a:endParaRPr lang="zh-CN" altLang="en-US"/>
        </a:p>
      </dgm:t>
    </dgm:pt>
    <dgm:pt modelId="{5292F9E8-A5C4-4150-849B-F9866C2F31F7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dirty="0" smtClean="0"/>
            <a:t>分类</a:t>
          </a:r>
          <a:endParaRPr lang="zh-CN" altLang="en-US" dirty="0"/>
        </a:p>
      </dgm:t>
    </dgm:pt>
    <dgm:pt modelId="{0799B00B-4B99-4070-8EBD-073B2189EE6D}" type="parTrans" cxnId="{3D0F5E1D-829F-4D63-9C03-3928F7C3E24F}">
      <dgm:prSet/>
      <dgm:spPr/>
      <dgm:t>
        <a:bodyPr/>
        <a:lstStyle/>
        <a:p>
          <a:endParaRPr lang="zh-CN" altLang="en-US"/>
        </a:p>
      </dgm:t>
    </dgm:pt>
    <dgm:pt modelId="{29F66FE2-0EDF-4581-9CB4-088C8D8524F9}" type="sibTrans" cxnId="{3D0F5E1D-829F-4D63-9C03-3928F7C3E24F}">
      <dgm:prSet/>
      <dgm:spPr/>
      <dgm:t>
        <a:bodyPr/>
        <a:lstStyle/>
        <a:p>
          <a:endParaRPr lang="zh-CN" altLang="en-US"/>
        </a:p>
      </dgm:t>
    </dgm:pt>
    <dgm:pt modelId="{6C2F1AD1-099D-440A-BAF1-75CD2E4775A2}" type="pres">
      <dgm:prSet presAssocID="{444CD2C7-B3A8-4940-812D-28588E059486}" presName="Name0" presStyleCnt="0">
        <dgm:presLayoutVars>
          <dgm:dir/>
          <dgm:resizeHandles val="exact"/>
        </dgm:presLayoutVars>
      </dgm:prSet>
      <dgm:spPr/>
    </dgm:pt>
    <dgm:pt modelId="{FB3C9F25-335A-4E44-9DB9-1B20DEF51481}" type="pres">
      <dgm:prSet presAssocID="{DDDC504B-C5C3-405F-A946-B34CCF1B55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3D7A37-3DC1-479A-B407-2F29CFFF89E7}" type="pres">
      <dgm:prSet presAssocID="{0645D855-6360-4582-A98C-D694A61E573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0E45E61-A4DB-4F17-95F1-C784ACD2B7E3}" type="pres">
      <dgm:prSet presAssocID="{0645D855-6360-4582-A98C-D694A61E573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421FE5F-8301-414F-8346-CF2F99D9D434}" type="pres">
      <dgm:prSet presAssocID="{CCF81798-D29A-43DA-ADC6-82F547AC77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C0082-3504-4E16-9CEC-1668E9696C94}" type="pres">
      <dgm:prSet presAssocID="{766D645F-CBD4-49B4-B9BF-F4BB95C4FD12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72425C4D-BABC-4B5A-8C07-9F8B0328E667}" type="pres">
      <dgm:prSet presAssocID="{766D645F-CBD4-49B4-B9BF-F4BB95C4FD1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F6DE7AF0-8F0E-4D10-B05D-FA6B6EA52155}" type="pres">
      <dgm:prSet presAssocID="{5292F9E8-A5C4-4150-849B-F9866C2F31F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02D57A-C7E3-4057-90F2-39C1EB8A3B32}" srcId="{444CD2C7-B3A8-4940-812D-28588E059486}" destId="{DDDC504B-C5C3-405F-A946-B34CCF1B556A}" srcOrd="0" destOrd="0" parTransId="{BE8B5C9E-2B25-4A8E-8B3F-5E4FDF8598DE}" sibTransId="{0645D855-6360-4582-A98C-D694A61E573A}"/>
    <dgm:cxn modelId="{036302AD-9EE4-4384-9D73-1D77C425C053}" type="presOf" srcId="{444CD2C7-B3A8-4940-812D-28588E059486}" destId="{6C2F1AD1-099D-440A-BAF1-75CD2E4775A2}" srcOrd="0" destOrd="0" presId="urn:microsoft.com/office/officeart/2005/8/layout/process1"/>
    <dgm:cxn modelId="{7E8CE973-22A0-4DC8-A35E-A1E04FD41A7A}" type="presOf" srcId="{0645D855-6360-4582-A98C-D694A61E573A}" destId="{633D7A37-3DC1-479A-B407-2F29CFFF89E7}" srcOrd="0" destOrd="0" presId="urn:microsoft.com/office/officeart/2005/8/layout/process1"/>
    <dgm:cxn modelId="{8BEACDB3-C103-41CF-AD6A-0F39E35F848A}" type="presOf" srcId="{766D645F-CBD4-49B4-B9BF-F4BB95C4FD12}" destId="{538C0082-3504-4E16-9CEC-1668E9696C94}" srcOrd="0" destOrd="0" presId="urn:microsoft.com/office/officeart/2005/8/layout/process1"/>
    <dgm:cxn modelId="{2E388AD3-11EC-4142-B1B0-8B02B5E26036}" type="presOf" srcId="{CCF81798-D29A-43DA-ADC6-82F547AC77B4}" destId="{D421FE5F-8301-414F-8346-CF2F99D9D434}" srcOrd="0" destOrd="0" presId="urn:microsoft.com/office/officeart/2005/8/layout/process1"/>
    <dgm:cxn modelId="{3A24B63B-EDEE-4C0E-B36B-14BE31CCB2B0}" srcId="{444CD2C7-B3A8-4940-812D-28588E059486}" destId="{CCF81798-D29A-43DA-ADC6-82F547AC77B4}" srcOrd="1" destOrd="0" parTransId="{A9375F14-5A8F-4399-B6F9-F67391D54D69}" sibTransId="{766D645F-CBD4-49B4-B9BF-F4BB95C4FD12}"/>
    <dgm:cxn modelId="{E74EF2C7-A00A-4859-B9E3-B36139FED770}" type="presOf" srcId="{766D645F-CBD4-49B4-B9BF-F4BB95C4FD12}" destId="{72425C4D-BABC-4B5A-8C07-9F8B0328E667}" srcOrd="1" destOrd="0" presId="urn:microsoft.com/office/officeart/2005/8/layout/process1"/>
    <dgm:cxn modelId="{7A75392D-B56A-44F8-899C-2C4D31E15FF2}" type="presOf" srcId="{5292F9E8-A5C4-4150-849B-F9866C2F31F7}" destId="{F6DE7AF0-8F0E-4D10-B05D-FA6B6EA52155}" srcOrd="0" destOrd="0" presId="urn:microsoft.com/office/officeart/2005/8/layout/process1"/>
    <dgm:cxn modelId="{7269021C-D39C-4F1C-8363-8A12714C7C6E}" type="presOf" srcId="{DDDC504B-C5C3-405F-A946-B34CCF1B556A}" destId="{FB3C9F25-335A-4E44-9DB9-1B20DEF51481}" srcOrd="0" destOrd="0" presId="urn:microsoft.com/office/officeart/2005/8/layout/process1"/>
    <dgm:cxn modelId="{3D0F5E1D-829F-4D63-9C03-3928F7C3E24F}" srcId="{444CD2C7-B3A8-4940-812D-28588E059486}" destId="{5292F9E8-A5C4-4150-849B-F9866C2F31F7}" srcOrd="2" destOrd="0" parTransId="{0799B00B-4B99-4070-8EBD-073B2189EE6D}" sibTransId="{29F66FE2-0EDF-4581-9CB4-088C8D8524F9}"/>
    <dgm:cxn modelId="{1CB7B9A8-CD87-4048-A9EB-32282CE6580C}" type="presOf" srcId="{0645D855-6360-4582-A98C-D694A61E573A}" destId="{D0E45E61-A4DB-4F17-95F1-C784ACD2B7E3}" srcOrd="1" destOrd="0" presId="urn:microsoft.com/office/officeart/2005/8/layout/process1"/>
    <dgm:cxn modelId="{1E6F3DFB-99B6-4CC5-B0A7-3800E37D0534}" type="presParOf" srcId="{6C2F1AD1-099D-440A-BAF1-75CD2E4775A2}" destId="{FB3C9F25-335A-4E44-9DB9-1B20DEF51481}" srcOrd="0" destOrd="0" presId="urn:microsoft.com/office/officeart/2005/8/layout/process1"/>
    <dgm:cxn modelId="{EC2599B8-CD7B-4A91-8910-60441B179614}" type="presParOf" srcId="{6C2F1AD1-099D-440A-BAF1-75CD2E4775A2}" destId="{633D7A37-3DC1-479A-B407-2F29CFFF89E7}" srcOrd="1" destOrd="0" presId="urn:microsoft.com/office/officeart/2005/8/layout/process1"/>
    <dgm:cxn modelId="{67310784-F5DF-4645-A0F9-59373E0E66E7}" type="presParOf" srcId="{633D7A37-3DC1-479A-B407-2F29CFFF89E7}" destId="{D0E45E61-A4DB-4F17-95F1-C784ACD2B7E3}" srcOrd="0" destOrd="0" presId="urn:microsoft.com/office/officeart/2005/8/layout/process1"/>
    <dgm:cxn modelId="{97AE862A-0D60-40B7-9B4B-106EB4516033}" type="presParOf" srcId="{6C2F1AD1-099D-440A-BAF1-75CD2E4775A2}" destId="{D421FE5F-8301-414F-8346-CF2F99D9D434}" srcOrd="2" destOrd="0" presId="urn:microsoft.com/office/officeart/2005/8/layout/process1"/>
    <dgm:cxn modelId="{9F8F9E37-9182-4F35-8D13-7A8AA1418E7C}" type="presParOf" srcId="{6C2F1AD1-099D-440A-BAF1-75CD2E4775A2}" destId="{538C0082-3504-4E16-9CEC-1668E9696C94}" srcOrd="3" destOrd="0" presId="urn:microsoft.com/office/officeart/2005/8/layout/process1"/>
    <dgm:cxn modelId="{2489F116-0A56-4F9B-AB2B-5B285265C7BA}" type="presParOf" srcId="{538C0082-3504-4E16-9CEC-1668E9696C94}" destId="{72425C4D-BABC-4B5A-8C07-9F8B0328E667}" srcOrd="0" destOrd="0" presId="urn:microsoft.com/office/officeart/2005/8/layout/process1"/>
    <dgm:cxn modelId="{53A4FA9A-B811-4184-9AC2-5E2A82B2A8FF}" type="presParOf" srcId="{6C2F1AD1-099D-440A-BAF1-75CD2E4775A2}" destId="{F6DE7AF0-8F0E-4D10-B05D-FA6B6EA521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3EEBDF-A3EE-40AD-9AEE-F6AC8080C4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12C17B-5BB7-4B54-9B3B-BB2C76887087}">
      <dgm:prSet phldrT="[文本]"/>
      <dgm:spPr/>
      <dgm:t>
        <a:bodyPr/>
        <a:lstStyle/>
        <a:p>
          <a:r>
            <a:rPr lang="zh-CN" altLang="en-US" dirty="0" smtClean="0"/>
            <a:t>特征选择与提取</a:t>
          </a:r>
          <a:endParaRPr lang="zh-CN" altLang="en-US" dirty="0"/>
        </a:p>
      </dgm:t>
    </dgm:pt>
    <dgm:pt modelId="{4FA4EFC3-EC25-4582-A824-F18BB0F572EE}" type="parTrans" cxnId="{88156474-9101-4CB5-9311-437F7D6BD082}">
      <dgm:prSet/>
      <dgm:spPr/>
      <dgm:t>
        <a:bodyPr/>
        <a:lstStyle/>
        <a:p>
          <a:endParaRPr lang="zh-CN" altLang="en-US"/>
        </a:p>
      </dgm:t>
    </dgm:pt>
    <dgm:pt modelId="{F59768FA-84DC-4228-BCD9-36E7D75BC618}" type="sibTrans" cxnId="{88156474-9101-4CB5-9311-437F7D6BD082}">
      <dgm:prSet/>
      <dgm:spPr/>
      <dgm:t>
        <a:bodyPr/>
        <a:lstStyle/>
        <a:p>
          <a:endParaRPr lang="zh-CN" altLang="en-US"/>
        </a:p>
      </dgm:t>
    </dgm:pt>
    <dgm:pt modelId="{2195B467-8206-4361-9429-CB78F3A947B7}">
      <dgm:prSet phldrT="[文本]"/>
      <dgm:spPr/>
      <dgm:t>
        <a:bodyPr/>
        <a:lstStyle/>
        <a:p>
          <a:r>
            <a:rPr lang="zh-CN" altLang="en-US" dirty="0" smtClean="0"/>
            <a:t>卡方检验</a:t>
          </a:r>
          <a:endParaRPr lang="zh-CN" altLang="en-US" dirty="0"/>
        </a:p>
      </dgm:t>
    </dgm:pt>
    <dgm:pt modelId="{294E84B6-C1AE-41E7-A96C-7E7FA8801D20}" type="parTrans" cxnId="{7A8D9C27-B438-4450-8A63-B00DD9AA2040}">
      <dgm:prSet/>
      <dgm:spPr/>
      <dgm:t>
        <a:bodyPr/>
        <a:lstStyle/>
        <a:p>
          <a:endParaRPr lang="zh-CN" altLang="en-US"/>
        </a:p>
      </dgm:t>
    </dgm:pt>
    <dgm:pt modelId="{FAF039A5-DE57-4821-936B-B3CE0FF2F272}" type="sibTrans" cxnId="{7A8D9C27-B438-4450-8A63-B00DD9AA2040}">
      <dgm:prSet/>
      <dgm:spPr/>
      <dgm:t>
        <a:bodyPr/>
        <a:lstStyle/>
        <a:p>
          <a:endParaRPr lang="zh-CN" altLang="en-US"/>
        </a:p>
      </dgm:t>
    </dgm:pt>
    <dgm:pt modelId="{1DECB892-7F6E-4013-9783-EB8692B0B836}">
      <dgm:prSet phldrT="[文本]"/>
      <dgm:spPr/>
      <dgm:t>
        <a:bodyPr/>
        <a:lstStyle/>
        <a:p>
          <a:r>
            <a:rPr lang="zh-CN" altLang="en-US" dirty="0" smtClean="0"/>
            <a:t>算法与机器学习</a:t>
          </a:r>
          <a:endParaRPr lang="zh-CN" altLang="en-US" dirty="0"/>
        </a:p>
      </dgm:t>
    </dgm:pt>
    <dgm:pt modelId="{5857E5FD-5EE7-4F65-872B-ED712AB601B7}" type="parTrans" cxnId="{84149958-10B7-4FE4-AEC0-194CDE3B0C0E}">
      <dgm:prSet/>
      <dgm:spPr/>
      <dgm:t>
        <a:bodyPr/>
        <a:lstStyle/>
        <a:p>
          <a:endParaRPr lang="zh-CN" altLang="en-US"/>
        </a:p>
      </dgm:t>
    </dgm:pt>
    <dgm:pt modelId="{4671353F-C3BE-4030-8458-4F2F3AA878EB}" type="sibTrans" cxnId="{84149958-10B7-4FE4-AEC0-194CDE3B0C0E}">
      <dgm:prSet/>
      <dgm:spPr/>
      <dgm:t>
        <a:bodyPr/>
        <a:lstStyle/>
        <a:p>
          <a:endParaRPr lang="zh-CN" altLang="en-US"/>
        </a:p>
      </dgm:t>
    </dgm:pt>
    <dgm:pt modelId="{3D9A0C44-C931-47F8-9509-408F21A17A3D}">
      <dgm:prSet phldrT="[文本]"/>
      <dgm:spPr/>
      <dgm:t>
        <a:bodyPr/>
        <a:lstStyle/>
        <a:p>
          <a:r>
            <a:rPr lang="zh-CN" altLang="en-US" dirty="0" smtClean="0"/>
            <a:t>朴素贝叶斯</a:t>
          </a:r>
          <a:endParaRPr lang="zh-CN" altLang="en-US" dirty="0"/>
        </a:p>
      </dgm:t>
    </dgm:pt>
    <dgm:pt modelId="{8E5A8A59-2F11-4A9F-AB8A-753C40E61D9F}" type="parTrans" cxnId="{F8FC6ECA-FE91-45E7-80B7-4D5876AA5FD9}">
      <dgm:prSet/>
      <dgm:spPr/>
      <dgm:t>
        <a:bodyPr/>
        <a:lstStyle/>
        <a:p>
          <a:endParaRPr lang="zh-CN" altLang="en-US"/>
        </a:p>
      </dgm:t>
    </dgm:pt>
    <dgm:pt modelId="{35ACDE26-2E0D-479B-A1A9-8E8372F8417A}" type="sibTrans" cxnId="{F8FC6ECA-FE91-45E7-80B7-4D5876AA5FD9}">
      <dgm:prSet/>
      <dgm:spPr/>
      <dgm:t>
        <a:bodyPr/>
        <a:lstStyle/>
        <a:p>
          <a:endParaRPr lang="zh-CN" altLang="en-US"/>
        </a:p>
      </dgm:t>
    </dgm:pt>
    <dgm:pt modelId="{52D3A5E9-1C86-449B-B5C2-0C6C84BD88F8}">
      <dgm:prSet phldrT="[文本]"/>
      <dgm:spPr/>
      <dgm:t>
        <a:bodyPr/>
        <a:lstStyle/>
        <a:p>
          <a:r>
            <a:rPr lang="en-US" altLang="zh-CN" dirty="0" smtClean="0"/>
            <a:t> TF-IDF</a:t>
          </a:r>
          <a:endParaRPr lang="zh-CN" altLang="en-US" dirty="0"/>
        </a:p>
      </dgm:t>
    </dgm:pt>
    <dgm:pt modelId="{A07BA12B-CD8C-46DE-A02D-C104357076B6}" type="parTrans" cxnId="{1403ABD4-4A5D-41E4-945A-353C0505B899}">
      <dgm:prSet/>
      <dgm:spPr/>
      <dgm:t>
        <a:bodyPr/>
        <a:lstStyle/>
        <a:p>
          <a:endParaRPr lang="zh-CN" altLang="en-US"/>
        </a:p>
      </dgm:t>
    </dgm:pt>
    <dgm:pt modelId="{7D128214-6381-4F40-8CB8-58B11E51D3C1}" type="sibTrans" cxnId="{1403ABD4-4A5D-41E4-945A-353C0505B899}">
      <dgm:prSet/>
      <dgm:spPr/>
      <dgm:t>
        <a:bodyPr/>
        <a:lstStyle/>
        <a:p>
          <a:endParaRPr lang="zh-CN" altLang="en-US"/>
        </a:p>
      </dgm:t>
    </dgm:pt>
    <dgm:pt modelId="{4177C28F-D151-49C5-90BB-15719680F874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en-US" altLang="zh-CN" dirty="0" err="1" smtClean="0"/>
            <a:t>kNN</a:t>
          </a:r>
          <a:endParaRPr lang="zh-CN" altLang="en-US" dirty="0"/>
        </a:p>
      </dgm:t>
    </dgm:pt>
    <dgm:pt modelId="{98F13790-0D4B-4AB3-B527-B99C64F056F3}" type="parTrans" cxnId="{4D35D0B8-5B7B-4194-902A-369609EA1AE2}">
      <dgm:prSet/>
      <dgm:spPr/>
      <dgm:t>
        <a:bodyPr/>
        <a:lstStyle/>
        <a:p>
          <a:endParaRPr lang="zh-CN" altLang="en-US"/>
        </a:p>
      </dgm:t>
    </dgm:pt>
    <dgm:pt modelId="{AFE0A5B0-2B8C-4C51-8BB9-6D2EB457BC1C}" type="sibTrans" cxnId="{4D35D0B8-5B7B-4194-902A-369609EA1AE2}">
      <dgm:prSet/>
      <dgm:spPr/>
      <dgm:t>
        <a:bodyPr/>
        <a:lstStyle/>
        <a:p>
          <a:endParaRPr lang="zh-CN" altLang="en-US"/>
        </a:p>
      </dgm:t>
    </dgm:pt>
    <dgm:pt modelId="{FE6E7ECF-B527-4E8F-A547-58CAC6ACF428}">
      <dgm:prSet phldrT="[文本]"/>
      <dgm:spPr/>
      <dgm:t>
        <a:bodyPr/>
        <a:lstStyle/>
        <a:p>
          <a:r>
            <a:rPr lang="en-US" altLang="zh-CN" dirty="0" smtClean="0"/>
            <a:t> SVM</a:t>
          </a:r>
          <a:endParaRPr lang="zh-CN" altLang="en-US" dirty="0"/>
        </a:p>
      </dgm:t>
    </dgm:pt>
    <dgm:pt modelId="{5925EB7C-A9DE-45CF-9AC3-4350AD1AFC6B}" type="parTrans" cxnId="{0EA2B60C-875A-4571-B8EA-359D194C93E4}">
      <dgm:prSet/>
      <dgm:spPr/>
      <dgm:t>
        <a:bodyPr/>
        <a:lstStyle/>
        <a:p>
          <a:endParaRPr lang="zh-CN" altLang="en-US"/>
        </a:p>
      </dgm:t>
    </dgm:pt>
    <dgm:pt modelId="{8FEC4DCA-FF2B-4291-B96C-56582EADC130}" type="sibTrans" cxnId="{0EA2B60C-875A-4571-B8EA-359D194C93E4}">
      <dgm:prSet/>
      <dgm:spPr/>
      <dgm:t>
        <a:bodyPr/>
        <a:lstStyle/>
        <a:p>
          <a:endParaRPr lang="zh-CN" altLang="en-US"/>
        </a:p>
      </dgm:t>
    </dgm:pt>
    <dgm:pt modelId="{3278A748-76E6-4C8D-ACE8-FA830C397D24}" type="pres">
      <dgm:prSet presAssocID="{723EEBDF-A3EE-40AD-9AEE-F6AC8080C4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7A20A4-8026-475F-B162-85808C0530E3}" type="pres">
      <dgm:prSet presAssocID="{2A12C17B-5BB7-4B54-9B3B-BB2C76887087}" presName="parentText" presStyleLbl="node1" presStyleIdx="0" presStyleCnt="2" custScaleX="88335" custScaleY="4698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07CE8C-2003-4A36-A0AC-61E73D3BA0D4}" type="pres">
      <dgm:prSet presAssocID="{2A12C17B-5BB7-4B54-9B3B-BB2C76887087}" presName="childText" presStyleLbl="revTx" presStyleIdx="0" presStyleCnt="2" custScaleY="83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4D0C3C-5D47-49FE-B5F8-0E57437264C4}" type="pres">
      <dgm:prSet presAssocID="{1DECB892-7F6E-4013-9783-EB8692B0B836}" presName="parentText" presStyleLbl="node1" presStyleIdx="1" presStyleCnt="2" custScaleX="88335" custScaleY="4698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660B0-192A-4B16-B991-C91C27FB6D05}" type="pres">
      <dgm:prSet presAssocID="{1DECB892-7F6E-4013-9783-EB8692B0B836}" presName="childText" presStyleLbl="revTx" presStyleIdx="1" presStyleCnt="2" custScaleY="755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BC5028-B8AF-42B9-B57D-E8B87E1E972A}" type="presOf" srcId="{723EEBDF-A3EE-40AD-9AEE-F6AC8080C4B0}" destId="{3278A748-76E6-4C8D-ACE8-FA830C397D24}" srcOrd="0" destOrd="0" presId="urn:microsoft.com/office/officeart/2005/8/layout/vList2"/>
    <dgm:cxn modelId="{7A8D9C27-B438-4450-8A63-B00DD9AA2040}" srcId="{2A12C17B-5BB7-4B54-9B3B-BB2C76887087}" destId="{2195B467-8206-4361-9429-CB78F3A947B7}" srcOrd="0" destOrd="0" parTransId="{294E84B6-C1AE-41E7-A96C-7E7FA8801D20}" sibTransId="{FAF039A5-DE57-4821-936B-B3CE0FF2F272}"/>
    <dgm:cxn modelId="{6ACBD450-F9E2-411B-A8F1-48A5FA5D322D}" type="presOf" srcId="{2A12C17B-5BB7-4B54-9B3B-BB2C76887087}" destId="{4C7A20A4-8026-475F-B162-85808C0530E3}" srcOrd="0" destOrd="0" presId="urn:microsoft.com/office/officeart/2005/8/layout/vList2"/>
    <dgm:cxn modelId="{4D35D0B8-5B7B-4194-902A-369609EA1AE2}" srcId="{1DECB892-7F6E-4013-9783-EB8692B0B836}" destId="{4177C28F-D151-49C5-90BB-15719680F874}" srcOrd="1" destOrd="0" parTransId="{98F13790-0D4B-4AB3-B527-B99C64F056F3}" sibTransId="{AFE0A5B0-2B8C-4C51-8BB9-6D2EB457BC1C}"/>
    <dgm:cxn modelId="{84149958-10B7-4FE4-AEC0-194CDE3B0C0E}" srcId="{723EEBDF-A3EE-40AD-9AEE-F6AC8080C4B0}" destId="{1DECB892-7F6E-4013-9783-EB8692B0B836}" srcOrd="1" destOrd="0" parTransId="{5857E5FD-5EE7-4F65-872B-ED712AB601B7}" sibTransId="{4671353F-C3BE-4030-8458-4F2F3AA878EB}"/>
    <dgm:cxn modelId="{0EA2B60C-875A-4571-B8EA-359D194C93E4}" srcId="{1DECB892-7F6E-4013-9783-EB8692B0B836}" destId="{FE6E7ECF-B527-4E8F-A547-58CAC6ACF428}" srcOrd="2" destOrd="0" parTransId="{5925EB7C-A9DE-45CF-9AC3-4350AD1AFC6B}" sibTransId="{8FEC4DCA-FF2B-4291-B96C-56582EADC130}"/>
    <dgm:cxn modelId="{33CA09EC-4766-4B37-BFAC-466A7EB2FAA8}" type="presOf" srcId="{FE6E7ECF-B527-4E8F-A547-58CAC6ACF428}" destId="{60A660B0-192A-4B16-B991-C91C27FB6D05}" srcOrd="0" destOrd="2" presId="urn:microsoft.com/office/officeart/2005/8/layout/vList2"/>
    <dgm:cxn modelId="{0D8F1ACC-F0CC-45F5-93C3-E4614AC9893F}" type="presOf" srcId="{2195B467-8206-4361-9429-CB78F3A947B7}" destId="{2107CE8C-2003-4A36-A0AC-61E73D3BA0D4}" srcOrd="0" destOrd="0" presId="urn:microsoft.com/office/officeart/2005/8/layout/vList2"/>
    <dgm:cxn modelId="{5A4EE4C3-CA03-45FA-A9B1-0B3EFFAEC64C}" type="presOf" srcId="{52D3A5E9-1C86-449B-B5C2-0C6C84BD88F8}" destId="{2107CE8C-2003-4A36-A0AC-61E73D3BA0D4}" srcOrd="0" destOrd="1" presId="urn:microsoft.com/office/officeart/2005/8/layout/vList2"/>
    <dgm:cxn modelId="{4D8FB2CF-3519-431F-BF30-D4961B851A64}" type="presOf" srcId="{4177C28F-D151-49C5-90BB-15719680F874}" destId="{60A660B0-192A-4B16-B991-C91C27FB6D05}" srcOrd="0" destOrd="1" presId="urn:microsoft.com/office/officeart/2005/8/layout/vList2"/>
    <dgm:cxn modelId="{1403ABD4-4A5D-41E4-945A-353C0505B899}" srcId="{2A12C17B-5BB7-4B54-9B3B-BB2C76887087}" destId="{52D3A5E9-1C86-449B-B5C2-0C6C84BD88F8}" srcOrd="1" destOrd="0" parTransId="{A07BA12B-CD8C-46DE-A02D-C104357076B6}" sibTransId="{7D128214-6381-4F40-8CB8-58B11E51D3C1}"/>
    <dgm:cxn modelId="{88156474-9101-4CB5-9311-437F7D6BD082}" srcId="{723EEBDF-A3EE-40AD-9AEE-F6AC8080C4B0}" destId="{2A12C17B-5BB7-4B54-9B3B-BB2C76887087}" srcOrd="0" destOrd="0" parTransId="{4FA4EFC3-EC25-4582-A824-F18BB0F572EE}" sibTransId="{F59768FA-84DC-4228-BCD9-36E7D75BC618}"/>
    <dgm:cxn modelId="{92E352C8-FDEE-4A18-A813-22C1BD3F49A0}" type="presOf" srcId="{1DECB892-7F6E-4013-9783-EB8692B0B836}" destId="{B84D0C3C-5D47-49FE-B5F8-0E57437264C4}" srcOrd="0" destOrd="0" presId="urn:microsoft.com/office/officeart/2005/8/layout/vList2"/>
    <dgm:cxn modelId="{F8FC6ECA-FE91-45E7-80B7-4D5876AA5FD9}" srcId="{1DECB892-7F6E-4013-9783-EB8692B0B836}" destId="{3D9A0C44-C931-47F8-9509-408F21A17A3D}" srcOrd="0" destOrd="0" parTransId="{8E5A8A59-2F11-4A9F-AB8A-753C40E61D9F}" sibTransId="{35ACDE26-2E0D-479B-A1A9-8E8372F8417A}"/>
    <dgm:cxn modelId="{A265F3FF-7C95-4C14-B13E-5A95C182AD16}" type="presOf" srcId="{3D9A0C44-C931-47F8-9509-408F21A17A3D}" destId="{60A660B0-192A-4B16-B991-C91C27FB6D05}" srcOrd="0" destOrd="0" presId="urn:microsoft.com/office/officeart/2005/8/layout/vList2"/>
    <dgm:cxn modelId="{DB971005-06B1-4161-B7D3-B5A0D21E9B2A}" type="presParOf" srcId="{3278A748-76E6-4C8D-ACE8-FA830C397D24}" destId="{4C7A20A4-8026-475F-B162-85808C0530E3}" srcOrd="0" destOrd="0" presId="urn:microsoft.com/office/officeart/2005/8/layout/vList2"/>
    <dgm:cxn modelId="{535E871A-7599-4071-9FEC-286D466F045D}" type="presParOf" srcId="{3278A748-76E6-4C8D-ACE8-FA830C397D24}" destId="{2107CE8C-2003-4A36-A0AC-61E73D3BA0D4}" srcOrd="1" destOrd="0" presId="urn:microsoft.com/office/officeart/2005/8/layout/vList2"/>
    <dgm:cxn modelId="{96EE7E15-1D00-436E-8E56-70C0F65310FF}" type="presParOf" srcId="{3278A748-76E6-4C8D-ACE8-FA830C397D24}" destId="{B84D0C3C-5D47-49FE-B5F8-0E57437264C4}" srcOrd="2" destOrd="0" presId="urn:microsoft.com/office/officeart/2005/8/layout/vList2"/>
    <dgm:cxn modelId="{4717D59C-FEE6-4EEB-8998-92F591A4FF6C}" type="presParOf" srcId="{3278A748-76E6-4C8D-ACE8-FA830C397D24}" destId="{60A660B0-192A-4B16-B991-C91C27FB6D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C9F25-335A-4E44-9DB9-1B20DEF51481}">
      <dsp:nvSpPr>
        <dsp:cNvPr id="0" name=""/>
        <dsp:cNvSpPr/>
      </dsp:nvSpPr>
      <dsp:spPr>
        <a:xfrm>
          <a:off x="8621" y="791241"/>
          <a:ext cx="2576785" cy="15460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需求获取</a:t>
          </a:r>
          <a:endParaRPr lang="zh-CN" altLang="en-US" sz="4200" kern="1200" dirty="0"/>
        </a:p>
      </dsp:txBody>
      <dsp:txXfrm>
        <a:off x="53904" y="836524"/>
        <a:ext cx="2486219" cy="1455505"/>
      </dsp:txXfrm>
    </dsp:sp>
    <dsp:sp modelId="{633D7A37-3DC1-479A-B407-2F29CFFF89E7}">
      <dsp:nvSpPr>
        <dsp:cNvPr id="0" name=""/>
        <dsp:cNvSpPr/>
      </dsp:nvSpPr>
      <dsp:spPr>
        <a:xfrm>
          <a:off x="2843084" y="1244755"/>
          <a:ext cx="546278" cy="63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2843084" y="1372563"/>
        <a:ext cx="382395" cy="383426"/>
      </dsp:txXfrm>
    </dsp:sp>
    <dsp:sp modelId="{D421FE5F-8301-414F-8346-CF2F99D9D434}">
      <dsp:nvSpPr>
        <dsp:cNvPr id="0" name=""/>
        <dsp:cNvSpPr/>
      </dsp:nvSpPr>
      <dsp:spPr>
        <a:xfrm>
          <a:off x="3616120" y="791241"/>
          <a:ext cx="2576785" cy="15460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分类规则</a:t>
          </a:r>
          <a:endParaRPr lang="zh-CN" altLang="en-US" sz="4200" kern="1200" dirty="0"/>
        </a:p>
      </dsp:txBody>
      <dsp:txXfrm>
        <a:off x="3661403" y="836524"/>
        <a:ext cx="2486219" cy="1455505"/>
      </dsp:txXfrm>
    </dsp:sp>
    <dsp:sp modelId="{538C0082-3504-4E16-9CEC-1668E9696C94}">
      <dsp:nvSpPr>
        <dsp:cNvPr id="0" name=""/>
        <dsp:cNvSpPr/>
      </dsp:nvSpPr>
      <dsp:spPr>
        <a:xfrm>
          <a:off x="6450584" y="1244755"/>
          <a:ext cx="546278" cy="63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450584" y="1372563"/>
        <a:ext cx="382395" cy="383426"/>
      </dsp:txXfrm>
    </dsp:sp>
    <dsp:sp modelId="{F6DE7AF0-8F0E-4D10-B05D-FA6B6EA52155}">
      <dsp:nvSpPr>
        <dsp:cNvPr id="0" name=""/>
        <dsp:cNvSpPr/>
      </dsp:nvSpPr>
      <dsp:spPr>
        <a:xfrm>
          <a:off x="7223619" y="791241"/>
          <a:ext cx="2576785" cy="15460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分类</a:t>
          </a:r>
          <a:endParaRPr lang="zh-CN" altLang="en-US" sz="4200" kern="1200" dirty="0"/>
        </a:p>
      </dsp:txBody>
      <dsp:txXfrm>
        <a:off x="7268902" y="836524"/>
        <a:ext cx="2486219" cy="1455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A20A4-8026-475F-B162-85808C0530E3}">
      <dsp:nvSpPr>
        <dsp:cNvPr id="0" name=""/>
        <dsp:cNvSpPr/>
      </dsp:nvSpPr>
      <dsp:spPr>
        <a:xfrm>
          <a:off x="454079" y="1217"/>
          <a:ext cx="6877172" cy="68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特征选择与提取</a:t>
          </a:r>
          <a:endParaRPr lang="zh-CN" altLang="en-US" sz="2500" kern="1200" dirty="0"/>
        </a:p>
      </dsp:txBody>
      <dsp:txXfrm>
        <a:off x="487503" y="34641"/>
        <a:ext cx="6810324" cy="617848"/>
      </dsp:txXfrm>
    </dsp:sp>
    <dsp:sp modelId="{2107CE8C-2003-4A36-A0AC-61E73D3BA0D4}">
      <dsp:nvSpPr>
        <dsp:cNvPr id="0" name=""/>
        <dsp:cNvSpPr/>
      </dsp:nvSpPr>
      <dsp:spPr>
        <a:xfrm>
          <a:off x="0" y="685914"/>
          <a:ext cx="7785331" cy="1279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1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卡方检验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 TF-IDF</a:t>
          </a:r>
          <a:endParaRPr lang="zh-CN" altLang="en-US" sz="2000" kern="1200" dirty="0"/>
        </a:p>
      </dsp:txBody>
      <dsp:txXfrm>
        <a:off x="0" y="685914"/>
        <a:ext cx="7785331" cy="1279883"/>
      </dsp:txXfrm>
    </dsp:sp>
    <dsp:sp modelId="{B84D0C3C-5D47-49FE-B5F8-0E57437264C4}">
      <dsp:nvSpPr>
        <dsp:cNvPr id="0" name=""/>
        <dsp:cNvSpPr/>
      </dsp:nvSpPr>
      <dsp:spPr>
        <a:xfrm>
          <a:off x="454079" y="1965797"/>
          <a:ext cx="6877172" cy="68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算法与机器学习</a:t>
          </a:r>
          <a:endParaRPr lang="zh-CN" altLang="en-US" sz="2500" kern="1200" dirty="0"/>
        </a:p>
      </dsp:txBody>
      <dsp:txXfrm>
        <a:off x="487503" y="1999221"/>
        <a:ext cx="6810324" cy="617848"/>
      </dsp:txXfrm>
    </dsp:sp>
    <dsp:sp modelId="{60A660B0-192A-4B16-B991-C91C27FB6D05}">
      <dsp:nvSpPr>
        <dsp:cNvPr id="0" name=""/>
        <dsp:cNvSpPr/>
      </dsp:nvSpPr>
      <dsp:spPr>
        <a:xfrm>
          <a:off x="0" y="2650494"/>
          <a:ext cx="7785331" cy="1699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1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朴素贝叶斯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kern="1200" dirty="0" err="1" smtClean="0"/>
            <a:t>kNN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 SVM</a:t>
          </a:r>
          <a:endParaRPr lang="zh-CN" altLang="en-US" sz="2000" kern="1200" dirty="0"/>
        </a:p>
      </dsp:txBody>
      <dsp:txXfrm>
        <a:off x="0" y="2650494"/>
        <a:ext cx="7785331" cy="1699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B2A6-BA1B-4739-B061-E154BBAF33F7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F8A4-7EC9-4BE3-9986-F825D7735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8F13-5F89-4EA7-890E-8CF89F065988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EF0-C50E-4065-8C2A-9750CDEFC247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E23-0EE2-434D-B42F-2E6F0181AF4B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FD52-A513-4C8D-B074-B3F7846032AF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89AAB3-5B86-4E24-A679-EA44A203BA27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C03E-F466-4C9F-8BC5-E504497C5E47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E06-92BD-4D5D-8AB8-DB4A375A5C8C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4E67-88B1-42C8-911F-5D51013C055B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9BDD-3385-4C34-9C46-A34BF46FC5CB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DEB4-624A-4D47-BF97-BBB28577B552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883-90E4-4107-899C-93BE898F72E3}" type="datetime1">
              <a:rPr lang="en-US" altLang="zh-CN" smtClean="0"/>
              <a:t>12/26/2017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4C6DA6-3DA8-4CE1-9FDF-7C625673AD79}" type="datetime1">
              <a:rPr lang="en-US" altLang="zh-CN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软件需求工程 作业六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次汇报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 smtClean="0"/>
              <a:t>贾晓磊 蒋骁尧 刘力斐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1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模型精度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9547" y="2093976"/>
            <a:ext cx="8840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以原始数据及类别（共</a:t>
            </a:r>
            <a:r>
              <a:rPr lang="en-US" altLang="zh-CN" dirty="0" smtClean="0"/>
              <a:t>17</a:t>
            </a:r>
            <a:r>
              <a:rPr lang="zh-CN" altLang="en-US" dirty="0" smtClean="0"/>
              <a:t>类）进行测试，选取</a:t>
            </a:r>
            <a:r>
              <a:rPr lang="en-US" altLang="zh-CN" dirty="0" smtClean="0"/>
              <a:t>340</a:t>
            </a:r>
            <a:r>
              <a:rPr lang="zh-CN" altLang="en-US" dirty="0" smtClean="0"/>
              <a:t>个样本进行训练，并对所有数据分类。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分别使用了朴素贝叶斯、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、支持向量机（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）等分类方法尝试分类。</a:t>
            </a:r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76" y="4358799"/>
            <a:ext cx="6173327" cy="80990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11" y="3497870"/>
            <a:ext cx="6141292" cy="86092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48197" y="3745174"/>
            <a:ext cx="1289393" cy="373308"/>
          </a:xfrm>
          <a:prstGeom prst="round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n_features</a:t>
            </a:r>
            <a:r>
              <a:rPr lang="en-US" altLang="zh-CN" sz="1100" dirty="0" smtClean="0"/>
              <a:t>=1000</a:t>
            </a:r>
            <a:endParaRPr lang="zh-CN" altLang="en-US" sz="1100" dirty="0"/>
          </a:p>
        </p:txBody>
      </p:sp>
      <p:sp>
        <p:nvSpPr>
          <p:cNvPr id="8" name="圆角矩形 7"/>
          <p:cNvSpPr/>
          <p:nvPr/>
        </p:nvSpPr>
        <p:spPr>
          <a:xfrm>
            <a:off x="1849414" y="4579622"/>
            <a:ext cx="1289393" cy="373308"/>
          </a:xfrm>
          <a:prstGeom prst="round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n_features</a:t>
            </a:r>
            <a:r>
              <a:rPr lang="en-US" altLang="zh-CN" sz="1100" dirty="0" smtClean="0"/>
              <a:t>=2000</a:t>
            </a:r>
            <a:endParaRPr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1848197" y="5394349"/>
            <a:ext cx="1289393" cy="373308"/>
          </a:xfrm>
          <a:prstGeom prst="round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n_features</a:t>
            </a:r>
            <a:r>
              <a:rPr lang="en-US" altLang="zh-CN" sz="1100" dirty="0" smtClean="0"/>
              <a:t>=5000</a:t>
            </a:r>
            <a:endParaRPr lang="zh-CN" altLang="en-US" sz="1100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18" y="5227333"/>
            <a:ext cx="6081509" cy="8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提升精度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53511" y="1955431"/>
            <a:ext cx="8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选择更多的特征单词（</a:t>
            </a:r>
            <a:r>
              <a:rPr lang="en-US" altLang="zh-CN" dirty="0" err="1" smtClean="0"/>
              <a:t>n_features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52" y="2322375"/>
            <a:ext cx="7257010" cy="233770"/>
          </a:xfrm>
          <a:prstGeom prst="rect">
            <a:avLst/>
          </a:prstGeom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529134470"/>
              </p:ext>
            </p:extLst>
          </p:nvPr>
        </p:nvGraphicFramePr>
        <p:xfrm>
          <a:off x="2498414" y="2556145"/>
          <a:ext cx="6525491" cy="271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553511" y="5523994"/>
            <a:ext cx="8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 smtClean="0"/>
              <a:t>扩大</a:t>
            </a:r>
            <a:r>
              <a:rPr lang="zh-CN" altLang="en-US" dirty="0" smtClean="0"/>
              <a:t>训练集，并提升手工分类的准确性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6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</a:t>
            </a:r>
            <a:r>
              <a:rPr lang="zh-CN" altLang="en-US" dirty="0" smtClean="0"/>
              <a:t>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组队情况与选题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141220046 </a:t>
            </a:r>
            <a:r>
              <a:rPr lang="zh-CN" altLang="en-US" dirty="0" smtClean="0"/>
              <a:t>贾晓磊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141220048 </a:t>
            </a:r>
            <a:r>
              <a:rPr lang="zh-CN" altLang="en-US" dirty="0" smtClean="0"/>
              <a:t>蒋骁尧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141220066 </a:t>
            </a:r>
            <a:r>
              <a:rPr lang="zh-CN" altLang="en-US" dirty="0" smtClean="0"/>
              <a:t>刘力斐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选题：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：需求分类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项目选择：</a:t>
            </a:r>
            <a:r>
              <a:rPr lang="en-US" altLang="zh-CN" dirty="0" smtClean="0"/>
              <a:t>Mozilla Firefox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进展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68032"/>
              </p:ext>
            </p:extLst>
          </p:nvPr>
        </p:nvGraphicFramePr>
        <p:xfrm>
          <a:off x="1194535" y="2093976"/>
          <a:ext cx="9809026" cy="312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https://timgsa.baidu.com/timg?image&amp;quality=80&amp;size=b9999_10000&amp;sec=1513698389003&amp;di=41e44ea175257fdf15af29cbd68fb914&amp;imgtype=0&amp;src=http%3A%2F%2Fpic1.win4000.com%2Fwallpaper%2F609*342%2F274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99" y="4724416"/>
            <a:ext cx="2022359" cy="11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513698389003&amp;di=41e44ea175257fdf15af29cbd68fb914&amp;imgtype=0&amp;src=http%3A%2F%2Fpic1.win4000.com%2Fwallpaper%2F609*342%2F274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68" y="4724416"/>
            <a:ext cx="2022359" cy="11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513698389003&amp;di=41e44ea175257fdf15af29cbd68fb914&amp;imgtype=0&amp;src=http%3A%2F%2Fpic1.win4000.com%2Fwallpaper%2F609*342%2F274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437" y="4724416"/>
            <a:ext cx="2022359" cy="11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分类原理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60411447"/>
              </p:ext>
            </p:extLst>
          </p:nvPr>
        </p:nvGraphicFramePr>
        <p:xfrm>
          <a:off x="1965498" y="2093976"/>
          <a:ext cx="7785331" cy="435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7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分类工具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69848" y="2339722"/>
            <a:ext cx="10058400" cy="4050792"/>
          </a:xfrm>
        </p:spPr>
        <p:txBody>
          <a:bodyPr/>
          <a:lstStyle/>
          <a:p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PyCharm</a:t>
            </a:r>
            <a:r>
              <a:rPr lang="en-US" altLang="zh-CN" dirty="0" smtClean="0"/>
              <a:t> + Python 3.6.1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使用工具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Numpy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</a:p>
          <a:p>
            <a:pPr marL="274320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3182" r="6044"/>
          <a:stretch/>
        </p:blipFill>
        <p:spPr>
          <a:xfrm>
            <a:off x="5774851" y="2222547"/>
            <a:ext cx="1221972" cy="9377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268" r="19196"/>
          <a:stretch/>
        </p:blipFill>
        <p:spPr>
          <a:xfrm>
            <a:off x="8329439" y="2218778"/>
            <a:ext cx="1180408" cy="9414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89" y="4373050"/>
            <a:ext cx="1506358" cy="9414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r="42632"/>
          <a:stretch/>
        </p:blipFill>
        <p:spPr>
          <a:xfrm>
            <a:off x="6687647" y="4570238"/>
            <a:ext cx="1852799" cy="547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246" y="4463322"/>
            <a:ext cx="2132111" cy="7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36349" y="2372918"/>
            <a:ext cx="464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将所获得的需求进行筛选、去重，得到共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个文件、共</a:t>
            </a:r>
            <a:r>
              <a:rPr lang="en-US" altLang="zh-CN" dirty="0" smtClean="0"/>
              <a:t>5153</a:t>
            </a:r>
            <a:r>
              <a:rPr lang="zh-CN" altLang="en-US" dirty="0" smtClean="0"/>
              <a:t>条需求数据，并以</a:t>
            </a:r>
            <a:r>
              <a:rPr lang="en-US" altLang="zh-CN" dirty="0" smtClean="0"/>
              <a:t>.CSV</a:t>
            </a:r>
            <a:r>
              <a:rPr lang="zh-CN" altLang="en-US" dirty="0" smtClean="0"/>
              <a:t>格式存储。</a:t>
            </a:r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69" y="1696188"/>
            <a:ext cx="3626907" cy="22767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6349" y="4747091"/>
            <a:ext cx="46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随机选取</a:t>
            </a:r>
            <a:r>
              <a:rPr lang="en-US" altLang="zh-CN" dirty="0" smtClean="0"/>
              <a:t>340</a:t>
            </a:r>
            <a:r>
              <a:rPr lang="zh-CN" altLang="en-US" dirty="0" smtClean="0"/>
              <a:t>条（</a:t>
            </a:r>
            <a:r>
              <a:rPr lang="en-US" altLang="zh-CN" dirty="0" smtClean="0"/>
              <a:t>17*20</a:t>
            </a:r>
            <a:r>
              <a:rPr lang="zh-CN" altLang="en-US" dirty="0" smtClean="0"/>
              <a:t>）需求，手工对其进行分类。</a:t>
            </a: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0642"/>
              </p:ext>
            </p:extLst>
          </p:nvPr>
        </p:nvGraphicFramePr>
        <p:xfrm>
          <a:off x="6232051" y="4110136"/>
          <a:ext cx="489619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277">
                  <a:extLst>
                    <a:ext uri="{9D8B030D-6E8A-4147-A177-3AD203B41FA5}">
                      <a16:colId xmlns:a16="http://schemas.microsoft.com/office/drawing/2014/main" val="3029707163"/>
                    </a:ext>
                  </a:extLst>
                </a:gridCol>
                <a:gridCol w="3270920">
                  <a:extLst>
                    <a:ext uri="{9D8B030D-6E8A-4147-A177-3AD203B41FA5}">
                      <a16:colId xmlns:a16="http://schemas.microsoft.com/office/drawing/2014/main" val="1357485646"/>
                    </a:ext>
                  </a:extLst>
                </a:gridCol>
              </a:tblGrid>
              <a:tr h="26039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35316"/>
                  </a:ext>
                </a:extLst>
              </a:tr>
              <a:tr h="26039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Critical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关于死机、数据丢失和内存溢出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92470"/>
                  </a:ext>
                </a:extLst>
              </a:tr>
              <a:tr h="26039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Major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关于较大的功能缺陷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49428"/>
                  </a:ext>
                </a:extLst>
              </a:tr>
              <a:tr h="26039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Normal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关于普通的功能缺陷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10597"/>
                  </a:ext>
                </a:extLst>
              </a:tr>
              <a:tr h="26039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Minor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关于较轻的功能缺陷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82683"/>
                  </a:ext>
                </a:extLst>
              </a:tr>
              <a:tr h="26039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Trivial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关于产品外观上或一些不影响使用的小问题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27694"/>
                  </a:ext>
                </a:extLst>
              </a:tr>
              <a:tr h="26039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Enhancement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关于增强性的需求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67859" y="2372919"/>
            <a:ext cx="422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HashingVectorizer</a:t>
            </a:r>
            <a:r>
              <a:rPr lang="zh-CN" altLang="en-US" dirty="0" smtClean="0"/>
              <a:t>类将所有训练样本和待预测数据向量化，以便后续机器学习使用。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6300304" y="2594755"/>
            <a:ext cx="4464678" cy="2591162"/>
            <a:chOff x="4363437" y="3298193"/>
            <a:chExt cx="4464678" cy="2591162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689"/>
            <a:stretch/>
          </p:blipFill>
          <p:spPr>
            <a:xfrm>
              <a:off x="4363437" y="3298193"/>
              <a:ext cx="2058994" cy="2591162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081"/>
            <a:stretch/>
          </p:blipFill>
          <p:spPr>
            <a:xfrm>
              <a:off x="6422431" y="3298193"/>
              <a:ext cx="2405684" cy="259116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367859" y="3985588"/>
            <a:ext cx="422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HashingVectorizer</a:t>
            </a:r>
            <a:r>
              <a:rPr lang="zh-CN" altLang="en-US" dirty="0" smtClean="0"/>
              <a:t>类会对每个条目根据停词表进行分词，提取出指定数目（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）个数的特征单词，并分别计算其在各个条目中的向量值。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59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67859" y="2372919"/>
            <a:ext cx="8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使用了支持向量机（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）作为机器学习分类方法分类。</a:t>
            </a:r>
            <a:endParaRPr lang="en-US" altLang="zh-CN" dirty="0" smtClean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29" y="2972837"/>
            <a:ext cx="2335372" cy="302744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01" y="2972836"/>
            <a:ext cx="2102996" cy="302744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68"/>
          <a:stretch/>
        </p:blipFill>
        <p:spPr>
          <a:xfrm>
            <a:off x="2093343" y="3455350"/>
            <a:ext cx="2619139" cy="20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67859" y="2372919"/>
            <a:ext cx="884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使用了支持向量机（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）作为机器学习分类方法分类。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363341328"/>
              </p:ext>
            </p:extLst>
          </p:nvPr>
        </p:nvGraphicFramePr>
        <p:xfrm>
          <a:off x="6033192" y="3021194"/>
          <a:ext cx="4814915" cy="275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404530718"/>
              </p:ext>
            </p:extLst>
          </p:nvPr>
        </p:nvGraphicFramePr>
        <p:xfrm>
          <a:off x="1639893" y="3060531"/>
          <a:ext cx="4328645" cy="329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9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224</TotalTime>
  <Words>352</Words>
  <Application>Microsoft Office PowerPoint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方正姚体</vt:lpstr>
      <vt:lpstr>宋体</vt:lpstr>
      <vt:lpstr>Arial</vt:lpstr>
      <vt:lpstr>Rockwell</vt:lpstr>
      <vt:lpstr>Rockwell Condensed</vt:lpstr>
      <vt:lpstr>Wingdings</vt:lpstr>
      <vt:lpstr>木活字</vt:lpstr>
      <vt:lpstr>软件需求工程 作业六</vt:lpstr>
      <vt:lpstr>组队情况与选题</vt:lpstr>
      <vt:lpstr>研究进展</vt:lpstr>
      <vt:lpstr>分类原理</vt:lpstr>
      <vt:lpstr>分类工具</vt:lpstr>
      <vt:lpstr>预处理</vt:lpstr>
      <vt:lpstr>特征提取</vt:lpstr>
      <vt:lpstr>机器学习</vt:lpstr>
      <vt:lpstr>机器学习</vt:lpstr>
      <vt:lpstr>模型精度</vt:lpstr>
      <vt:lpstr>思考-提升精度</vt:lpstr>
      <vt:lpstr>感谢观看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软件需求工程 作业六</dc:title>
  <dc:creator>Tony Jiang</dc:creator>
  <cp:lastModifiedBy>njucslab</cp:lastModifiedBy>
  <cp:revision>40</cp:revision>
  <dcterms:created xsi:type="dcterms:W3CDTF">2017-12-12T05:30:41Z</dcterms:created>
  <dcterms:modified xsi:type="dcterms:W3CDTF">2017-12-26T07:43:05Z</dcterms:modified>
</cp:coreProperties>
</file>