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2000303000000000000" pitchFamily="2" charset="0"/>
      <p:regular r:id="rId11"/>
      <p:bold r:id="rId12"/>
      <p:italic r:id="rId13"/>
      <p:boldItalic r:id="rId14"/>
    </p:embeddedFont>
    <p:embeddedFont>
      <p:font typeface="Source Code Pro"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D945AD-0E5D-48C8-BE83-39EDEB9510BA}">
  <a:tblStyle styleId="{DDD945AD-0E5D-48C8-BE83-39EDEB9510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Shape 50"/>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Shape 5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Shape 4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de" sz="6000" dirty="0"/>
              <a:t>DC - HOLAUDI</a:t>
            </a:r>
            <a:endParaRPr sz="6000" dirty="0"/>
          </a:p>
        </p:txBody>
      </p:sp>
      <p:sp>
        <p:nvSpPr>
          <p:cNvPr id="60" name="Shape 60"/>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de"/>
              <a:t>Simon Pierre Kapnang, Lorenz Groß, Deniz Bora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de"/>
              <a:t>Kurzbeschreibung</a:t>
            </a:r>
            <a:endParaRPr/>
          </a:p>
        </p:txBody>
      </p:sp>
      <p:sp>
        <p:nvSpPr>
          <p:cNvPr id="66" name="Shape 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de" dirty="0"/>
              <a:t>Bei dem Projekt DC geht es darum 2 bis 3 unterschiedliche Fahrzeuge mit einer Umgebung / einem Showroom zusammenzuführen, so dass ähnlich auf den Webseiten von bekannten Fahrzeugherstellern ein interaktives System entsteht, bei dem bestimmte Details wie zum Beispiel die Fahrzeugfarbe, oder die Felgen geändert werden können, bis man das Fahrzeug in gewünschter Variante angezeigt bekommt.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45900" y="-131475"/>
            <a:ext cx="7852200" cy="861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de"/>
              <a:t>Storyboard</a:t>
            </a:r>
            <a:endParaRPr/>
          </a:p>
        </p:txBody>
      </p:sp>
      <p:pic>
        <p:nvPicPr>
          <p:cNvPr id="72" name="Shape 72"/>
          <p:cNvPicPr preferRelativeResize="0"/>
          <p:nvPr/>
        </p:nvPicPr>
        <p:blipFill>
          <a:blip r:embed="rId3">
            <a:alphaModFix/>
          </a:blip>
          <a:stretch>
            <a:fillRect/>
          </a:stretch>
        </p:blipFill>
        <p:spPr>
          <a:xfrm>
            <a:off x="645900" y="584875"/>
            <a:ext cx="7898698" cy="44430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688" y="28860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de"/>
              <a:t>Aufgabenverteilung - Simon Pierre Kapnang</a:t>
            </a:r>
            <a:endParaRPr/>
          </a:p>
        </p:txBody>
      </p:sp>
      <p:graphicFrame>
        <p:nvGraphicFramePr>
          <p:cNvPr id="78" name="Shape 78"/>
          <p:cNvGraphicFramePr/>
          <p:nvPr/>
        </p:nvGraphicFramePr>
        <p:xfrm>
          <a:off x="54638" y="908000"/>
          <a:ext cx="9089325" cy="4145080"/>
        </p:xfrm>
        <a:graphic>
          <a:graphicData uri="http://schemas.openxmlformats.org/drawingml/2006/table">
            <a:tbl>
              <a:tblPr>
                <a:noFill/>
                <a:tableStyleId>{DDD945AD-0E5D-48C8-BE83-39EDEB9510BA}</a:tableStyleId>
              </a:tblPr>
              <a:tblGrid>
                <a:gridCol w="967250">
                  <a:extLst>
                    <a:ext uri="{9D8B030D-6E8A-4147-A177-3AD203B41FA5}">
                      <a16:colId xmlns:a16="http://schemas.microsoft.com/office/drawing/2014/main" val="20000"/>
                    </a:ext>
                  </a:extLst>
                </a:gridCol>
                <a:gridCol w="1629700">
                  <a:extLst>
                    <a:ext uri="{9D8B030D-6E8A-4147-A177-3AD203B41FA5}">
                      <a16:colId xmlns:a16="http://schemas.microsoft.com/office/drawing/2014/main" val="20001"/>
                    </a:ext>
                  </a:extLst>
                </a:gridCol>
                <a:gridCol w="1298475">
                  <a:extLst>
                    <a:ext uri="{9D8B030D-6E8A-4147-A177-3AD203B41FA5}">
                      <a16:colId xmlns:a16="http://schemas.microsoft.com/office/drawing/2014/main" val="20002"/>
                    </a:ext>
                  </a:extLst>
                </a:gridCol>
                <a:gridCol w="1298475">
                  <a:extLst>
                    <a:ext uri="{9D8B030D-6E8A-4147-A177-3AD203B41FA5}">
                      <a16:colId xmlns:a16="http://schemas.microsoft.com/office/drawing/2014/main" val="20003"/>
                    </a:ext>
                  </a:extLst>
                </a:gridCol>
                <a:gridCol w="1298475">
                  <a:extLst>
                    <a:ext uri="{9D8B030D-6E8A-4147-A177-3AD203B41FA5}">
                      <a16:colId xmlns:a16="http://schemas.microsoft.com/office/drawing/2014/main" val="20004"/>
                    </a:ext>
                  </a:extLst>
                </a:gridCol>
                <a:gridCol w="1298475">
                  <a:extLst>
                    <a:ext uri="{9D8B030D-6E8A-4147-A177-3AD203B41FA5}">
                      <a16:colId xmlns:a16="http://schemas.microsoft.com/office/drawing/2014/main" val="20005"/>
                    </a:ext>
                  </a:extLst>
                </a:gridCol>
                <a:gridCol w="1298475">
                  <a:extLst>
                    <a:ext uri="{9D8B030D-6E8A-4147-A177-3AD203B41FA5}">
                      <a16:colId xmlns:a16="http://schemas.microsoft.com/office/drawing/2014/main" val="20006"/>
                    </a:ext>
                  </a:extLst>
                </a:gridCol>
              </a:tblGrid>
              <a:tr h="662425">
                <a:tc>
                  <a:txBody>
                    <a:bodyPr/>
                    <a:lstStyle/>
                    <a:p>
                      <a:pPr marL="0" lvl="0" indent="0" rtl="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de">
                          <a:solidFill>
                            <a:srgbClr val="FFFFFF"/>
                          </a:solidFill>
                        </a:rPr>
                        <a:t>Woche 1</a:t>
                      </a:r>
                      <a:endParaRPr>
                        <a:solidFill>
                          <a:srgbClr val="FFFFFF"/>
                        </a:solidFill>
                      </a:endParaRPr>
                    </a:p>
                    <a:p>
                      <a:pPr marL="0" lvl="0" indent="0" rtl="0">
                        <a:spcBef>
                          <a:spcPts val="0"/>
                        </a:spcBef>
                        <a:spcAft>
                          <a:spcPts val="0"/>
                        </a:spcAft>
                        <a:buNone/>
                      </a:pPr>
                      <a:r>
                        <a:rPr lang="de" sz="1000">
                          <a:solidFill>
                            <a:srgbClr val="FFFFFF"/>
                          </a:solidFill>
                        </a:rPr>
                        <a:t>25.06. -02.07.18</a:t>
                      </a:r>
                      <a:endParaRPr sz="1000">
                        <a:solidFill>
                          <a:srgbClr val="FFFFFF"/>
                        </a:solidFill>
                      </a:endParaRPr>
                    </a:p>
                  </a:txBody>
                  <a:tcPr marL="91425" marR="91425" marT="91425" marB="91425"/>
                </a:tc>
                <a:tc>
                  <a:txBody>
                    <a:bodyPr/>
                    <a:lstStyle/>
                    <a:p>
                      <a:pPr marL="0" lvl="0" indent="0">
                        <a:spcBef>
                          <a:spcPts val="0"/>
                        </a:spcBef>
                        <a:spcAft>
                          <a:spcPts val="0"/>
                        </a:spcAft>
                        <a:buNone/>
                      </a:pPr>
                      <a:r>
                        <a:rPr lang="de">
                          <a:solidFill>
                            <a:srgbClr val="FFFFFF"/>
                          </a:solidFill>
                        </a:rPr>
                        <a:t>Woche 2</a:t>
                      </a:r>
                      <a:endParaRPr>
                        <a:solidFill>
                          <a:srgbClr val="FFFFFF"/>
                        </a:solidFill>
                      </a:endParaRPr>
                    </a:p>
                    <a:p>
                      <a:pPr marL="0" lvl="0" indent="0" rtl="0">
                        <a:spcBef>
                          <a:spcPts val="0"/>
                        </a:spcBef>
                        <a:spcAft>
                          <a:spcPts val="0"/>
                        </a:spcAft>
                        <a:buNone/>
                      </a:pPr>
                      <a:r>
                        <a:rPr lang="de" sz="1000">
                          <a:solidFill>
                            <a:srgbClr val="FFFFFF"/>
                          </a:solidFill>
                        </a:rPr>
                        <a:t>02.07. - 09.07.18</a:t>
                      </a:r>
                      <a:endParaRPr sz="1000">
                        <a:solidFill>
                          <a:srgbClr val="FFFFFF"/>
                        </a:solidFill>
                      </a:endParaRPr>
                    </a:p>
                  </a:txBody>
                  <a:tcPr marL="91425" marR="91425" marT="91425" marB="91425"/>
                </a:tc>
                <a:tc>
                  <a:txBody>
                    <a:bodyPr/>
                    <a:lstStyle/>
                    <a:p>
                      <a:pPr marL="0" lvl="0" indent="0">
                        <a:spcBef>
                          <a:spcPts val="0"/>
                        </a:spcBef>
                        <a:spcAft>
                          <a:spcPts val="0"/>
                        </a:spcAft>
                        <a:buNone/>
                      </a:pPr>
                      <a:r>
                        <a:rPr lang="de">
                          <a:solidFill>
                            <a:srgbClr val="FFFFFF"/>
                          </a:solidFill>
                        </a:rPr>
                        <a:t>Woche 3</a:t>
                      </a:r>
                      <a:endParaRPr>
                        <a:solidFill>
                          <a:srgbClr val="FFFFFF"/>
                        </a:solidFill>
                      </a:endParaRPr>
                    </a:p>
                    <a:p>
                      <a:pPr marL="0" lvl="0" indent="0" rtl="0">
                        <a:spcBef>
                          <a:spcPts val="0"/>
                        </a:spcBef>
                        <a:spcAft>
                          <a:spcPts val="0"/>
                        </a:spcAft>
                        <a:buNone/>
                      </a:pPr>
                      <a:r>
                        <a:rPr lang="de" sz="1000">
                          <a:solidFill>
                            <a:srgbClr val="FFFFFF"/>
                          </a:solidFill>
                        </a:rPr>
                        <a:t>09.07. - 16.07.18</a:t>
                      </a:r>
                      <a:endParaRPr sz="1000">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Woche 4</a:t>
                      </a:r>
                      <a:endParaRPr>
                        <a:solidFill>
                          <a:srgbClr val="FFFFFF"/>
                        </a:solidFill>
                      </a:endParaRPr>
                    </a:p>
                    <a:p>
                      <a:pPr marL="0" lvl="0" indent="0" rtl="0">
                        <a:spcBef>
                          <a:spcPts val="0"/>
                        </a:spcBef>
                        <a:spcAft>
                          <a:spcPts val="0"/>
                        </a:spcAft>
                        <a:buNone/>
                      </a:pPr>
                      <a:r>
                        <a:rPr lang="de" sz="1000">
                          <a:solidFill>
                            <a:srgbClr val="FFFFFF"/>
                          </a:solidFill>
                        </a:rPr>
                        <a:t>16.07. - 23.07.18</a:t>
                      </a:r>
                      <a:endParaRPr sz="1000">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Woche 5</a:t>
                      </a:r>
                      <a:endParaRPr>
                        <a:solidFill>
                          <a:srgbClr val="FFFFFF"/>
                        </a:solidFill>
                      </a:endParaRPr>
                    </a:p>
                    <a:p>
                      <a:pPr marL="0" lvl="0" indent="0" rtl="0">
                        <a:spcBef>
                          <a:spcPts val="0"/>
                        </a:spcBef>
                        <a:spcAft>
                          <a:spcPts val="0"/>
                        </a:spcAft>
                        <a:buNone/>
                      </a:pPr>
                      <a:r>
                        <a:rPr lang="de" sz="1000">
                          <a:solidFill>
                            <a:srgbClr val="FFFFFF"/>
                          </a:solidFill>
                        </a:rPr>
                        <a:t>23.07. - 30.07.18</a:t>
                      </a:r>
                      <a:endParaRPr sz="1000">
                        <a:solidFill>
                          <a:srgbClr val="FFFFFF"/>
                        </a:solidFill>
                      </a:endParaRPr>
                    </a:p>
                  </a:txBody>
                  <a:tcPr marL="91425" marR="91425" marT="91425" marB="91425"/>
                </a:tc>
                <a:tc>
                  <a:txBody>
                    <a:bodyPr/>
                    <a:lstStyle/>
                    <a:p>
                      <a:pPr marL="0" lvl="0" indent="0">
                        <a:spcBef>
                          <a:spcPts val="0"/>
                        </a:spcBef>
                        <a:spcAft>
                          <a:spcPts val="0"/>
                        </a:spcAft>
                        <a:buNone/>
                      </a:pPr>
                      <a:r>
                        <a:rPr lang="de">
                          <a:solidFill>
                            <a:srgbClr val="FFFFFF"/>
                          </a:solidFill>
                        </a:rPr>
                        <a:t>Woche 6</a:t>
                      </a:r>
                      <a:endParaRPr>
                        <a:solidFill>
                          <a:srgbClr val="FFFFFF"/>
                        </a:solidFill>
                      </a:endParaRPr>
                    </a:p>
                    <a:p>
                      <a:pPr marL="0" lvl="0" indent="0" rtl="0">
                        <a:spcBef>
                          <a:spcPts val="0"/>
                        </a:spcBef>
                        <a:spcAft>
                          <a:spcPts val="0"/>
                        </a:spcAft>
                        <a:buNone/>
                      </a:pPr>
                      <a:r>
                        <a:rPr lang="de" sz="1000">
                          <a:solidFill>
                            <a:srgbClr val="FFFFFF"/>
                          </a:solidFill>
                        </a:rPr>
                        <a:t>30.07. - 06.08.18</a:t>
                      </a:r>
                      <a:endParaRPr sz="1000">
                        <a:solidFill>
                          <a:srgbClr val="FFFFFF"/>
                        </a:solidFill>
                      </a:endParaRPr>
                    </a:p>
                    <a:p>
                      <a:pPr marL="0" lvl="0" indent="0"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1584850">
                <a:tc>
                  <a:txBody>
                    <a:bodyPr/>
                    <a:lstStyle/>
                    <a:p>
                      <a:pPr marL="0" lvl="0" indent="0" rtl="0">
                        <a:spcBef>
                          <a:spcPts val="0"/>
                        </a:spcBef>
                        <a:spcAft>
                          <a:spcPts val="0"/>
                        </a:spcAft>
                        <a:buNone/>
                      </a:pPr>
                      <a:r>
                        <a:rPr lang="de">
                          <a:solidFill>
                            <a:srgbClr val="F3F3F3"/>
                          </a:solidFill>
                        </a:rPr>
                        <a:t>Tätigkeit</a:t>
                      </a:r>
                      <a:endParaRPr>
                        <a:solidFill>
                          <a:srgbClr val="F3F3F3"/>
                        </a:solidFill>
                      </a:endParaRPr>
                    </a:p>
                  </a:txBody>
                  <a:tcPr marL="91425" marR="91425" marT="91425" marB="91425"/>
                </a:tc>
                <a:tc>
                  <a:txBody>
                    <a:bodyPr/>
                    <a:lstStyle/>
                    <a:p>
                      <a:pPr marL="0" lvl="0" indent="0" rtl="0">
                        <a:spcBef>
                          <a:spcPts val="0"/>
                        </a:spcBef>
                        <a:spcAft>
                          <a:spcPts val="0"/>
                        </a:spcAft>
                        <a:buNone/>
                      </a:pPr>
                      <a:r>
                        <a:rPr lang="de">
                          <a:solidFill>
                            <a:srgbClr val="FFFFFF"/>
                          </a:solidFill>
                        </a:rPr>
                        <a:t>3D - Modellierung von Fahrzeugen</a:t>
                      </a:r>
                      <a:endParaRPr>
                        <a:solidFill>
                          <a:srgbClr val="FFFFFF"/>
                        </a:solidFill>
                      </a:endParaRPr>
                    </a:p>
                  </a:txBody>
                  <a:tcPr marL="91425" marR="91425" marT="91425" marB="91425"/>
                </a:tc>
                <a:tc>
                  <a:txBody>
                    <a:bodyPr/>
                    <a:lstStyle/>
                    <a:p>
                      <a:pPr marL="0" lvl="0" indent="0" rtl="0">
                        <a:spcBef>
                          <a:spcPts val="0"/>
                        </a:spcBef>
                        <a:spcAft>
                          <a:spcPts val="0"/>
                        </a:spcAft>
                        <a:buNone/>
                      </a:pPr>
                      <a:r>
                        <a:rPr lang="de">
                          <a:solidFill>
                            <a:srgbClr val="FFFFFF"/>
                          </a:solidFill>
                        </a:rPr>
                        <a:t>3D - Modellierung von Fahrzeugen und Showrooms</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de">
                          <a:solidFill>
                            <a:srgbClr val="FFFFFF"/>
                          </a:solidFill>
                        </a:rPr>
                        <a:t>Erste Recherche und Test Kamerafahrt programmieren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Weitere   Kamerafahrten programmieren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Weitere Programmieraufgaben für Kamerafahrten</a:t>
                      </a:r>
                      <a:endParaRPr/>
                    </a:p>
                  </a:txBody>
                  <a:tcPr marL="91425" marR="91425" marT="91425" marB="91425">
                    <a:lnL w="9525" cap="flat" cmpd="sng">
                      <a:solidFill>
                        <a:srgbClr val="9E9E9E"/>
                      </a:solidFill>
                      <a:prstDash val="solid"/>
                      <a:round/>
                      <a:headEnd type="none" w="sm" len="sm"/>
                      <a:tailEnd type="none" w="sm" len="sm"/>
                    </a:lnL>
                  </a:tcPr>
                </a:tc>
                <a:tc>
                  <a:txBody>
                    <a:bodyPr/>
                    <a:lstStyle/>
                    <a:p>
                      <a:pPr marL="0" lvl="0" indent="0">
                        <a:spcBef>
                          <a:spcPts val="0"/>
                        </a:spcBef>
                        <a:spcAft>
                          <a:spcPts val="0"/>
                        </a:spcAft>
                        <a:buNone/>
                      </a:pPr>
                      <a:r>
                        <a:rPr lang="de">
                          <a:solidFill>
                            <a:srgbClr val="FFFFFF"/>
                          </a:solidFill>
                        </a:rPr>
                        <a:t>Fahrzeugbeleuchtung programmieren</a:t>
                      </a:r>
                      <a:endParaRPr>
                        <a:solidFill>
                          <a:srgbClr val="FFFFFF"/>
                        </a:solidFill>
                      </a:endParaRPr>
                    </a:p>
                  </a:txBody>
                  <a:tcPr marL="91425" marR="91425" marT="91425" marB="91425"/>
                </a:tc>
                <a:extLst>
                  <a:ext uri="{0D108BD9-81ED-4DB2-BD59-A6C34878D82A}">
                    <a16:rowId xmlns:a16="http://schemas.microsoft.com/office/drawing/2014/main" val="10001"/>
                  </a:ext>
                </a:extLst>
              </a:tr>
              <a:tr h="509950">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de">
                          <a:solidFill>
                            <a:srgbClr val="FFFFFF"/>
                          </a:solidFill>
                        </a:rPr>
                        <a:t>Woche 7</a:t>
                      </a:r>
                      <a:endParaRPr>
                        <a:solidFill>
                          <a:srgbClr val="FFFFFF"/>
                        </a:solidFill>
                      </a:endParaRPr>
                    </a:p>
                    <a:p>
                      <a:pPr marL="0" lvl="0" indent="0" rtl="0">
                        <a:spcBef>
                          <a:spcPts val="0"/>
                        </a:spcBef>
                        <a:spcAft>
                          <a:spcPts val="0"/>
                        </a:spcAft>
                        <a:buNone/>
                      </a:pPr>
                      <a:r>
                        <a:rPr lang="de" sz="1000">
                          <a:solidFill>
                            <a:srgbClr val="FFFFFF"/>
                          </a:solidFill>
                        </a:rPr>
                        <a:t>06.07. - 13.08.18</a:t>
                      </a:r>
                      <a:endParaRPr sz="1000">
                        <a:solidFill>
                          <a:srgbClr val="FFFFFF"/>
                        </a:solidFill>
                      </a:endParaRPr>
                    </a:p>
                  </a:txBody>
                  <a:tcPr marL="91425" marR="91425" marT="91425" marB="91425"/>
                </a:tc>
                <a:tc>
                  <a:txBody>
                    <a:bodyPr/>
                    <a:lstStyle/>
                    <a:p>
                      <a:pPr marL="0" lvl="0" indent="0">
                        <a:spcBef>
                          <a:spcPts val="0"/>
                        </a:spcBef>
                        <a:spcAft>
                          <a:spcPts val="0"/>
                        </a:spcAft>
                        <a:buNone/>
                      </a:pPr>
                      <a:r>
                        <a:rPr lang="de">
                          <a:solidFill>
                            <a:srgbClr val="FFFFFF"/>
                          </a:solidFill>
                        </a:rPr>
                        <a:t>Woche 8</a:t>
                      </a:r>
                      <a:endParaRPr>
                        <a:solidFill>
                          <a:srgbClr val="FFFFFF"/>
                        </a:solidFill>
                      </a:endParaRPr>
                    </a:p>
                    <a:p>
                      <a:pPr marL="0" lvl="0" indent="0" rtl="0">
                        <a:spcBef>
                          <a:spcPts val="0"/>
                        </a:spcBef>
                        <a:spcAft>
                          <a:spcPts val="0"/>
                        </a:spcAft>
                        <a:buNone/>
                      </a:pPr>
                      <a:r>
                        <a:rPr lang="de" sz="1000">
                          <a:solidFill>
                            <a:srgbClr val="FFFFFF"/>
                          </a:solidFill>
                        </a:rPr>
                        <a:t>13.07. - 20.08.18</a:t>
                      </a:r>
                      <a:endParaRPr sz="1000">
                        <a:solidFill>
                          <a:srgbClr val="FFFFFF"/>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Woche 9</a:t>
                      </a:r>
                      <a:endParaRPr>
                        <a:solidFill>
                          <a:srgbClr val="FFFFFF"/>
                        </a:solidFill>
                      </a:endParaRPr>
                    </a:p>
                    <a:p>
                      <a:pPr marL="0" lvl="0" indent="0" rtl="0">
                        <a:spcBef>
                          <a:spcPts val="0"/>
                        </a:spcBef>
                        <a:spcAft>
                          <a:spcPts val="0"/>
                        </a:spcAft>
                        <a:buNone/>
                      </a:pPr>
                      <a:r>
                        <a:rPr lang="de" sz="1000">
                          <a:solidFill>
                            <a:srgbClr val="FFFFFF"/>
                          </a:solidFill>
                        </a:rPr>
                        <a:t>20.08. - 27.08.18</a:t>
                      </a:r>
                      <a:endParaRPr sz="1000">
                        <a:solidFill>
                          <a:srgbClr val="FFFFFF"/>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Woche 10</a:t>
                      </a:r>
                      <a:endParaRPr>
                        <a:solidFill>
                          <a:srgbClr val="FFFFFF"/>
                        </a:solidFill>
                      </a:endParaRPr>
                    </a:p>
                    <a:p>
                      <a:pPr marL="0" lvl="0" indent="0" rtl="0">
                        <a:spcBef>
                          <a:spcPts val="0"/>
                        </a:spcBef>
                        <a:spcAft>
                          <a:spcPts val="0"/>
                        </a:spcAft>
                        <a:buNone/>
                      </a:pPr>
                      <a:r>
                        <a:rPr lang="de" sz="1000">
                          <a:solidFill>
                            <a:srgbClr val="FFFFFF"/>
                          </a:solidFill>
                        </a:rPr>
                        <a:t>27.08. - 03.09.18</a:t>
                      </a:r>
                      <a:endParaRPr sz="1000"/>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Woche 11</a:t>
                      </a:r>
                      <a:endParaRPr>
                        <a:solidFill>
                          <a:srgbClr val="FFFFFF"/>
                        </a:solidFill>
                      </a:endParaRPr>
                    </a:p>
                    <a:p>
                      <a:pPr marL="0" lvl="0" indent="0" rtl="0">
                        <a:spcBef>
                          <a:spcPts val="0"/>
                        </a:spcBef>
                        <a:spcAft>
                          <a:spcPts val="0"/>
                        </a:spcAft>
                        <a:buNone/>
                      </a:pPr>
                      <a:r>
                        <a:rPr lang="de" sz="1000">
                          <a:solidFill>
                            <a:srgbClr val="FFFFFF"/>
                          </a:solidFill>
                        </a:rPr>
                        <a:t>03.09. - 10.09.18</a:t>
                      </a:r>
                      <a:endParaRPr sz="10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spcBef>
                          <a:spcPts val="0"/>
                        </a:spcBef>
                        <a:spcAft>
                          <a:spcPts val="0"/>
                        </a:spcAft>
                        <a:buNone/>
                      </a:pPr>
                      <a:r>
                        <a:rPr lang="de">
                          <a:solidFill>
                            <a:srgbClr val="FFFFFF"/>
                          </a:solidFill>
                        </a:rPr>
                        <a:t>Woche 12</a:t>
                      </a:r>
                      <a:endParaRPr>
                        <a:solidFill>
                          <a:srgbClr val="FFFFFF"/>
                        </a:solidFill>
                      </a:endParaRPr>
                    </a:p>
                    <a:p>
                      <a:pPr marL="0" lvl="0" indent="0" rtl="0">
                        <a:spcBef>
                          <a:spcPts val="0"/>
                        </a:spcBef>
                        <a:spcAft>
                          <a:spcPts val="0"/>
                        </a:spcAft>
                        <a:buNone/>
                      </a:pPr>
                      <a:r>
                        <a:rPr lang="de" sz="1000">
                          <a:solidFill>
                            <a:srgbClr val="FFFFFF"/>
                          </a:solidFill>
                        </a:rPr>
                        <a:t>10.09. - 17.09.18</a:t>
                      </a:r>
                      <a:endParaRPr sz="1000">
                        <a:solidFill>
                          <a:srgbClr val="FFFFFF"/>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93700">
                <a:tc>
                  <a:txBody>
                    <a:bodyPr/>
                    <a:lstStyle/>
                    <a:p>
                      <a:pPr marL="0" lvl="0" indent="0">
                        <a:spcBef>
                          <a:spcPts val="0"/>
                        </a:spcBef>
                        <a:spcAft>
                          <a:spcPts val="0"/>
                        </a:spcAft>
                        <a:buNone/>
                      </a:pPr>
                      <a:r>
                        <a:rPr lang="de">
                          <a:solidFill>
                            <a:srgbClr val="F3F3F3"/>
                          </a:solidFill>
                        </a:rPr>
                        <a:t>Tätigkeit</a:t>
                      </a:r>
                      <a:endParaRPr/>
                    </a:p>
                  </a:txBody>
                  <a:tcPr marL="91425" marR="91425" marT="91425" marB="91425"/>
                </a:tc>
                <a:tc>
                  <a:txBody>
                    <a:bodyPr/>
                    <a:lstStyle/>
                    <a:p>
                      <a:pPr marL="0" lvl="0" indent="0" rtl="0">
                        <a:spcBef>
                          <a:spcPts val="0"/>
                        </a:spcBef>
                        <a:spcAft>
                          <a:spcPts val="0"/>
                        </a:spcAft>
                        <a:buNone/>
                      </a:pPr>
                      <a:r>
                        <a:rPr lang="de">
                          <a:solidFill>
                            <a:srgbClr val="FFFFFF"/>
                          </a:solidFill>
                        </a:rPr>
                        <a:t>Recherche von Hololens / Unity Kompatibilität</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rtl="0">
                        <a:spcBef>
                          <a:spcPts val="0"/>
                        </a:spcBef>
                        <a:spcAft>
                          <a:spcPts val="0"/>
                        </a:spcAft>
                        <a:buNone/>
                      </a:pPr>
                      <a:r>
                        <a:rPr lang="de">
                          <a:solidFill>
                            <a:srgbClr val="FFFFFF"/>
                          </a:solidFill>
                        </a:rPr>
                        <a:t>Hololens mit Unity verknüpfen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Programmierte Funktionen mit Hololens verbinden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Programmierte Funktionen mit Hololens verbinden</a:t>
                      </a:r>
                      <a:endParaRPr>
                        <a:solidFill>
                          <a:srgbClr val="FFFFFF"/>
                        </a:solidFill>
                      </a:endParaRPr>
                    </a:p>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Programmierte Funktionen mit Hololens verbinden</a:t>
                      </a:r>
                      <a:endParaRPr>
                        <a:solidFill>
                          <a:srgbClr val="FFFFFF"/>
                        </a:solidFill>
                      </a:endParaRPr>
                    </a:p>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Anwendungstests / Fehlerkorrekturen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688" y="2886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de"/>
              <a:t>Aufgabenverteilung - Deniz Bora</a:t>
            </a:r>
            <a:endParaRPr/>
          </a:p>
        </p:txBody>
      </p:sp>
      <p:graphicFrame>
        <p:nvGraphicFramePr>
          <p:cNvPr id="84" name="Shape 84"/>
          <p:cNvGraphicFramePr/>
          <p:nvPr/>
        </p:nvGraphicFramePr>
        <p:xfrm>
          <a:off x="243288" y="908000"/>
          <a:ext cx="8657425" cy="4358440"/>
        </p:xfrm>
        <a:graphic>
          <a:graphicData uri="http://schemas.openxmlformats.org/drawingml/2006/table">
            <a:tbl>
              <a:tblPr>
                <a:noFill/>
                <a:tableStyleId>{DDD945AD-0E5D-48C8-BE83-39EDEB9510BA}</a:tableStyleId>
              </a:tblPr>
              <a:tblGrid>
                <a:gridCol w="123677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236775">
                  <a:extLst>
                    <a:ext uri="{9D8B030D-6E8A-4147-A177-3AD203B41FA5}">
                      <a16:colId xmlns:a16="http://schemas.microsoft.com/office/drawing/2014/main" val="20002"/>
                    </a:ext>
                  </a:extLst>
                </a:gridCol>
                <a:gridCol w="1236775">
                  <a:extLst>
                    <a:ext uri="{9D8B030D-6E8A-4147-A177-3AD203B41FA5}">
                      <a16:colId xmlns:a16="http://schemas.microsoft.com/office/drawing/2014/main" val="20003"/>
                    </a:ext>
                  </a:extLst>
                </a:gridCol>
                <a:gridCol w="1236775">
                  <a:extLst>
                    <a:ext uri="{9D8B030D-6E8A-4147-A177-3AD203B41FA5}">
                      <a16:colId xmlns:a16="http://schemas.microsoft.com/office/drawing/2014/main" val="20004"/>
                    </a:ext>
                  </a:extLst>
                </a:gridCol>
                <a:gridCol w="1236775">
                  <a:extLst>
                    <a:ext uri="{9D8B030D-6E8A-4147-A177-3AD203B41FA5}">
                      <a16:colId xmlns:a16="http://schemas.microsoft.com/office/drawing/2014/main" val="20005"/>
                    </a:ext>
                  </a:extLst>
                </a:gridCol>
                <a:gridCol w="1236775">
                  <a:extLst>
                    <a:ext uri="{9D8B030D-6E8A-4147-A177-3AD203B41FA5}">
                      <a16:colId xmlns:a16="http://schemas.microsoft.com/office/drawing/2014/main" val="20006"/>
                    </a:ext>
                  </a:extLst>
                </a:gridCol>
              </a:tblGrid>
              <a:tr h="662425">
                <a:tc>
                  <a:txBody>
                    <a:bodyPr/>
                    <a:lstStyle/>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a:t>
                      </a:r>
                      <a:endParaRPr>
                        <a:solidFill>
                          <a:srgbClr val="FFFFFF"/>
                        </a:solidFill>
                      </a:endParaRPr>
                    </a:p>
                    <a:p>
                      <a:pPr marL="0" lvl="0" indent="0" rtl="0">
                        <a:spcBef>
                          <a:spcPts val="0"/>
                        </a:spcBef>
                        <a:spcAft>
                          <a:spcPts val="0"/>
                        </a:spcAft>
                        <a:buNone/>
                      </a:pPr>
                      <a:r>
                        <a:rPr lang="de" sz="1000">
                          <a:solidFill>
                            <a:srgbClr val="FFFFFF"/>
                          </a:solidFill>
                        </a:rPr>
                        <a:t>25.06. -02.07.18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2</a:t>
                      </a:r>
                      <a:endParaRPr>
                        <a:solidFill>
                          <a:srgbClr val="FFFFFF"/>
                        </a:solidFill>
                      </a:endParaRPr>
                    </a:p>
                    <a:p>
                      <a:pPr marL="0" lvl="0" indent="0" rtl="0">
                        <a:spcBef>
                          <a:spcPts val="0"/>
                        </a:spcBef>
                        <a:spcAft>
                          <a:spcPts val="0"/>
                        </a:spcAft>
                        <a:buNone/>
                      </a:pPr>
                      <a:r>
                        <a:rPr lang="de" sz="1000">
                          <a:solidFill>
                            <a:srgbClr val="FFFFFF"/>
                          </a:solidFill>
                        </a:rPr>
                        <a:t>02.07. - 09.07.18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3</a:t>
                      </a:r>
                      <a:endParaRPr>
                        <a:solidFill>
                          <a:srgbClr val="FFFFFF"/>
                        </a:solidFill>
                      </a:endParaRPr>
                    </a:p>
                    <a:p>
                      <a:pPr marL="0" lvl="0" indent="0" rtl="0">
                        <a:spcBef>
                          <a:spcPts val="0"/>
                        </a:spcBef>
                        <a:spcAft>
                          <a:spcPts val="0"/>
                        </a:spcAft>
                        <a:buNone/>
                      </a:pPr>
                      <a:r>
                        <a:rPr lang="de" sz="1000">
                          <a:solidFill>
                            <a:srgbClr val="FFFFFF"/>
                          </a:solidFill>
                        </a:rPr>
                        <a:t>09.07. - 16.07.18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4</a:t>
                      </a:r>
                      <a:endParaRPr>
                        <a:solidFill>
                          <a:srgbClr val="FFFFFF"/>
                        </a:solidFill>
                      </a:endParaRPr>
                    </a:p>
                    <a:p>
                      <a:pPr marL="0" lvl="0" indent="0" rtl="0">
                        <a:spcBef>
                          <a:spcPts val="0"/>
                        </a:spcBef>
                        <a:spcAft>
                          <a:spcPts val="0"/>
                        </a:spcAft>
                        <a:buNone/>
                      </a:pPr>
                      <a:r>
                        <a:rPr lang="de" sz="1000">
                          <a:solidFill>
                            <a:srgbClr val="FFFFFF"/>
                          </a:solidFill>
                        </a:rPr>
                        <a:t>16.07. - 23.07.18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5</a:t>
                      </a:r>
                      <a:endParaRPr>
                        <a:solidFill>
                          <a:srgbClr val="FFFFFF"/>
                        </a:solidFill>
                      </a:endParaRPr>
                    </a:p>
                    <a:p>
                      <a:pPr marL="0" lvl="0" indent="0" rtl="0">
                        <a:spcBef>
                          <a:spcPts val="0"/>
                        </a:spcBef>
                        <a:spcAft>
                          <a:spcPts val="0"/>
                        </a:spcAft>
                        <a:buNone/>
                      </a:pPr>
                      <a:r>
                        <a:rPr lang="de" sz="1000">
                          <a:solidFill>
                            <a:srgbClr val="FFFFFF"/>
                          </a:solidFill>
                        </a:rPr>
                        <a:t>23.07. - 30.07.18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6</a:t>
                      </a:r>
                      <a:endParaRPr>
                        <a:solidFill>
                          <a:srgbClr val="FFFFFF"/>
                        </a:solidFill>
                      </a:endParaRPr>
                    </a:p>
                    <a:p>
                      <a:pPr marL="0" lvl="0" indent="0" rtl="0">
                        <a:spcBef>
                          <a:spcPts val="0"/>
                        </a:spcBef>
                        <a:spcAft>
                          <a:spcPts val="0"/>
                        </a:spcAft>
                        <a:buNone/>
                      </a:pPr>
                      <a:r>
                        <a:rPr lang="de" sz="1000">
                          <a:solidFill>
                            <a:srgbClr val="FFFFFF"/>
                          </a:solidFill>
                        </a:rPr>
                        <a:t>30.07. - 06.08.18</a:t>
                      </a:r>
                      <a:endParaRPr sz="1000">
                        <a:solidFill>
                          <a:srgbClr val="FFFFFF"/>
                        </a:solidFill>
                      </a:endParaRPr>
                    </a:p>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84850">
                <a:tc>
                  <a:txBody>
                    <a:bodyPr/>
                    <a:lstStyle/>
                    <a:p>
                      <a:pPr marL="0" lvl="0" indent="0" rtl="0">
                        <a:spcBef>
                          <a:spcPts val="0"/>
                        </a:spcBef>
                        <a:spcAft>
                          <a:spcPts val="0"/>
                        </a:spcAft>
                        <a:buNone/>
                      </a:pPr>
                      <a:r>
                        <a:rPr lang="de">
                          <a:solidFill>
                            <a:srgbClr val="F3F3F3"/>
                          </a:solidFill>
                        </a:rPr>
                        <a:t>Tätigkeit</a:t>
                      </a:r>
                      <a:endParaRPr>
                        <a:solidFill>
                          <a:srgbClr val="F3F3F3"/>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dirty="0">
                          <a:solidFill>
                            <a:srgbClr val="FFFFFF"/>
                          </a:solidFill>
                        </a:rPr>
                        <a:t>Erste Recherche für Materialänderungen in C#</a:t>
                      </a:r>
                      <a:endParaRPr dirty="0">
                        <a:solidFill>
                          <a:srgbClr val="FFFFFF"/>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Materialänderungen programmieren (Fahrzeugfarbe ändern)</a:t>
                      </a:r>
                      <a:endParaRPr>
                        <a:solidFill>
                          <a:srgbClr val="FFFFFF"/>
                        </a:solidFill>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Materialänderungen programmieren (Fahrzeugfarbe ändern)</a:t>
                      </a:r>
                      <a:endParaRPr>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Erste Recherche Komponentenänderungen in C#</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Felgenänderung programmieren</a:t>
                      </a:r>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Felgenänderung programmieren</a:t>
                      </a:r>
                      <a:endParaRPr>
                        <a:solidFill>
                          <a:srgbClr val="FFFFFF"/>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09950">
                <a:tc>
                  <a:txBody>
                    <a:bodyPr/>
                    <a:lstStyle/>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7</a:t>
                      </a:r>
                      <a:endParaRPr>
                        <a:solidFill>
                          <a:srgbClr val="FFFFFF"/>
                        </a:solidFill>
                      </a:endParaRPr>
                    </a:p>
                    <a:p>
                      <a:pPr marL="0" lvl="0" indent="0" rtl="0">
                        <a:spcBef>
                          <a:spcPts val="0"/>
                        </a:spcBef>
                        <a:spcAft>
                          <a:spcPts val="0"/>
                        </a:spcAft>
                        <a:buNone/>
                      </a:pPr>
                      <a:r>
                        <a:rPr lang="de" sz="1000">
                          <a:solidFill>
                            <a:srgbClr val="FFFFFF"/>
                          </a:solidFill>
                        </a:rPr>
                        <a:t>06.07. - 13.08.18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8</a:t>
                      </a:r>
                      <a:endParaRPr>
                        <a:solidFill>
                          <a:srgbClr val="FFFFFF"/>
                        </a:solidFill>
                      </a:endParaRPr>
                    </a:p>
                    <a:p>
                      <a:pPr marL="0" lvl="0" indent="0" rtl="0">
                        <a:spcBef>
                          <a:spcPts val="0"/>
                        </a:spcBef>
                        <a:spcAft>
                          <a:spcPts val="0"/>
                        </a:spcAft>
                        <a:buNone/>
                      </a:pPr>
                      <a:r>
                        <a:rPr lang="de" sz="1000">
                          <a:solidFill>
                            <a:srgbClr val="FFFFFF"/>
                          </a:solidFill>
                        </a:rPr>
                        <a:t>13.07. - 20.08.18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9</a:t>
                      </a:r>
                      <a:endParaRPr>
                        <a:solidFill>
                          <a:srgbClr val="FFFFFF"/>
                        </a:solidFill>
                      </a:endParaRPr>
                    </a:p>
                    <a:p>
                      <a:pPr marL="0" lvl="0" indent="0" rtl="0">
                        <a:spcBef>
                          <a:spcPts val="0"/>
                        </a:spcBef>
                        <a:spcAft>
                          <a:spcPts val="0"/>
                        </a:spcAft>
                        <a:buNone/>
                      </a:pPr>
                      <a:r>
                        <a:rPr lang="de" sz="1000">
                          <a:solidFill>
                            <a:srgbClr val="FFFFFF"/>
                          </a:solidFill>
                        </a:rPr>
                        <a:t>20.08. - 27.08.18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10</a:t>
                      </a:r>
                      <a:endParaRPr>
                        <a:solidFill>
                          <a:srgbClr val="FFFFFF"/>
                        </a:solidFill>
                      </a:endParaRPr>
                    </a:p>
                    <a:p>
                      <a:pPr marL="0" lvl="0" indent="0" rtl="0">
                        <a:spcBef>
                          <a:spcPts val="0"/>
                        </a:spcBef>
                        <a:spcAft>
                          <a:spcPts val="0"/>
                        </a:spcAft>
                        <a:buNone/>
                      </a:pPr>
                      <a:r>
                        <a:rPr lang="de" sz="1000">
                          <a:solidFill>
                            <a:srgbClr val="FFFFFF"/>
                          </a:solidFill>
                        </a:rPr>
                        <a:t>27.08. - 03.09.18</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11</a:t>
                      </a:r>
                      <a:endParaRPr>
                        <a:solidFill>
                          <a:srgbClr val="FFFFFF"/>
                        </a:solidFill>
                      </a:endParaRPr>
                    </a:p>
                    <a:p>
                      <a:pPr marL="0" lvl="0" indent="0" rtl="0">
                        <a:spcBef>
                          <a:spcPts val="0"/>
                        </a:spcBef>
                        <a:spcAft>
                          <a:spcPts val="0"/>
                        </a:spcAft>
                        <a:buNone/>
                      </a:pPr>
                      <a:r>
                        <a:rPr lang="de" sz="1000">
                          <a:solidFill>
                            <a:srgbClr val="FFFFFF"/>
                          </a:solidFill>
                        </a:rPr>
                        <a:t>03.09. - 10.09.18</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12</a:t>
                      </a:r>
                      <a:endParaRPr>
                        <a:solidFill>
                          <a:srgbClr val="FFFFFF"/>
                        </a:solidFill>
                      </a:endParaRPr>
                    </a:p>
                    <a:p>
                      <a:pPr marL="0" lvl="0" indent="0" rtl="0">
                        <a:spcBef>
                          <a:spcPts val="0"/>
                        </a:spcBef>
                        <a:spcAft>
                          <a:spcPts val="0"/>
                        </a:spcAft>
                        <a:buNone/>
                      </a:pPr>
                      <a:r>
                        <a:rPr lang="de" sz="1000">
                          <a:solidFill>
                            <a:srgbClr val="FFFFFF"/>
                          </a:solidFill>
                        </a:rPr>
                        <a:t>10.09. - 17.09.18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93700">
                <a:tc>
                  <a:txBody>
                    <a:bodyPr/>
                    <a:lstStyle/>
                    <a:p>
                      <a:pPr marL="0" lvl="0" indent="0" rtl="0">
                        <a:spcBef>
                          <a:spcPts val="0"/>
                        </a:spcBef>
                        <a:spcAft>
                          <a:spcPts val="0"/>
                        </a:spcAft>
                        <a:buNone/>
                      </a:pPr>
                      <a:r>
                        <a:rPr lang="de">
                          <a:solidFill>
                            <a:srgbClr val="F3F3F3"/>
                          </a:solidFill>
                        </a:rPr>
                        <a:t>Tätigkeit</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de" dirty="0">
                          <a:solidFill>
                            <a:srgbClr val="FFFFFF"/>
                          </a:solidFill>
                        </a:rPr>
                        <a:t>Recherche Verknüpfung Hololens mit Unity </a:t>
                      </a:r>
                      <a:endParaRPr dirty="0">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de" dirty="0">
                          <a:solidFill>
                            <a:srgbClr val="FFFFFF"/>
                          </a:solidFill>
                        </a:rPr>
                        <a:t>Hololens mit Unity verknüpfen</a:t>
                      </a:r>
                      <a:endParaRPr dirty="0">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de" dirty="0">
                          <a:solidFill>
                            <a:srgbClr val="FFFFFF"/>
                          </a:solidFill>
                        </a:rPr>
                        <a:t>Programmierte Funktionen mit Hololens verbinden</a:t>
                      </a:r>
                      <a:endParaRPr dirty="0">
                        <a:solidFill>
                          <a:srgbClr val="FFFFFF"/>
                        </a:solidFill>
                      </a:endParaRP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de" dirty="0">
                          <a:solidFill>
                            <a:srgbClr val="FFFFFF"/>
                          </a:solidFill>
                        </a:rPr>
                        <a:t>Programmierte Funktionen mit Hololens verbinden</a:t>
                      </a:r>
                      <a:endParaRPr dirty="0">
                        <a:solidFill>
                          <a:srgbClr val="FFFFFF"/>
                        </a:solidFill>
                      </a:endParaRP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de" dirty="0">
                          <a:solidFill>
                            <a:srgbClr val="FFFFFF"/>
                          </a:solidFill>
                        </a:rPr>
                        <a:t>Anwendungstests / Fehlerkorrekturen</a:t>
                      </a:r>
                      <a:endParaRPr dirty="0">
                        <a:solidFill>
                          <a:srgbClr val="FFFFFF"/>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rtl="0">
                        <a:spcBef>
                          <a:spcPts val="0"/>
                        </a:spcBef>
                        <a:spcAft>
                          <a:spcPts val="0"/>
                        </a:spcAft>
                        <a:buNone/>
                      </a:pPr>
                      <a:r>
                        <a:rPr lang="de" dirty="0">
                          <a:solidFill>
                            <a:srgbClr val="FFFFFF"/>
                          </a:solidFill>
                        </a:rPr>
                        <a:t>Anwendungstests / Fehlerkorrekturen</a:t>
                      </a:r>
                      <a:endParaRPr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688" y="2886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de"/>
              <a:t>Aufgabenverteilung - Lorenz Groß</a:t>
            </a:r>
            <a:endParaRPr/>
          </a:p>
        </p:txBody>
      </p:sp>
      <p:graphicFrame>
        <p:nvGraphicFramePr>
          <p:cNvPr id="90" name="Shape 90"/>
          <p:cNvGraphicFramePr/>
          <p:nvPr>
            <p:extLst>
              <p:ext uri="{D42A27DB-BD31-4B8C-83A1-F6EECF244321}">
                <p14:modId xmlns:p14="http://schemas.microsoft.com/office/powerpoint/2010/main" val="1789753731"/>
              </p:ext>
            </p:extLst>
          </p:nvPr>
        </p:nvGraphicFramePr>
        <p:xfrm>
          <a:off x="243288" y="908000"/>
          <a:ext cx="8657425" cy="4358440"/>
        </p:xfrm>
        <a:graphic>
          <a:graphicData uri="http://schemas.openxmlformats.org/drawingml/2006/table">
            <a:tbl>
              <a:tblPr>
                <a:noFill/>
                <a:tableStyleId>{DDD945AD-0E5D-48C8-BE83-39EDEB9510BA}</a:tableStyleId>
              </a:tblPr>
              <a:tblGrid>
                <a:gridCol w="1236775">
                  <a:extLst>
                    <a:ext uri="{9D8B030D-6E8A-4147-A177-3AD203B41FA5}">
                      <a16:colId xmlns:a16="http://schemas.microsoft.com/office/drawing/2014/main" val="20000"/>
                    </a:ext>
                  </a:extLst>
                </a:gridCol>
                <a:gridCol w="1236775">
                  <a:extLst>
                    <a:ext uri="{9D8B030D-6E8A-4147-A177-3AD203B41FA5}">
                      <a16:colId xmlns:a16="http://schemas.microsoft.com/office/drawing/2014/main" val="20001"/>
                    </a:ext>
                  </a:extLst>
                </a:gridCol>
                <a:gridCol w="1236775">
                  <a:extLst>
                    <a:ext uri="{9D8B030D-6E8A-4147-A177-3AD203B41FA5}">
                      <a16:colId xmlns:a16="http://schemas.microsoft.com/office/drawing/2014/main" val="20002"/>
                    </a:ext>
                  </a:extLst>
                </a:gridCol>
                <a:gridCol w="1236775">
                  <a:extLst>
                    <a:ext uri="{9D8B030D-6E8A-4147-A177-3AD203B41FA5}">
                      <a16:colId xmlns:a16="http://schemas.microsoft.com/office/drawing/2014/main" val="20003"/>
                    </a:ext>
                  </a:extLst>
                </a:gridCol>
                <a:gridCol w="1236775">
                  <a:extLst>
                    <a:ext uri="{9D8B030D-6E8A-4147-A177-3AD203B41FA5}">
                      <a16:colId xmlns:a16="http://schemas.microsoft.com/office/drawing/2014/main" val="20004"/>
                    </a:ext>
                  </a:extLst>
                </a:gridCol>
                <a:gridCol w="1236775">
                  <a:extLst>
                    <a:ext uri="{9D8B030D-6E8A-4147-A177-3AD203B41FA5}">
                      <a16:colId xmlns:a16="http://schemas.microsoft.com/office/drawing/2014/main" val="20005"/>
                    </a:ext>
                  </a:extLst>
                </a:gridCol>
                <a:gridCol w="1236775">
                  <a:extLst>
                    <a:ext uri="{9D8B030D-6E8A-4147-A177-3AD203B41FA5}">
                      <a16:colId xmlns:a16="http://schemas.microsoft.com/office/drawing/2014/main" val="20006"/>
                    </a:ext>
                  </a:extLst>
                </a:gridCol>
              </a:tblGrid>
              <a:tr h="662425">
                <a:tc>
                  <a:txBody>
                    <a:bodyPr/>
                    <a:lstStyle/>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a:t>
                      </a:r>
                      <a:endParaRPr>
                        <a:solidFill>
                          <a:srgbClr val="FFFFFF"/>
                        </a:solidFill>
                      </a:endParaRPr>
                    </a:p>
                    <a:p>
                      <a:pPr marL="0" lvl="0" indent="0" rtl="0">
                        <a:spcBef>
                          <a:spcPts val="0"/>
                        </a:spcBef>
                        <a:spcAft>
                          <a:spcPts val="0"/>
                        </a:spcAft>
                        <a:buNone/>
                      </a:pPr>
                      <a:r>
                        <a:rPr lang="de" sz="1000">
                          <a:solidFill>
                            <a:srgbClr val="FFFFFF"/>
                          </a:solidFill>
                        </a:rPr>
                        <a:t>25.06. -02.07.18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2</a:t>
                      </a:r>
                      <a:endParaRPr>
                        <a:solidFill>
                          <a:srgbClr val="FFFFFF"/>
                        </a:solidFill>
                      </a:endParaRPr>
                    </a:p>
                    <a:p>
                      <a:pPr marL="0" lvl="0" indent="0" rtl="0">
                        <a:spcBef>
                          <a:spcPts val="0"/>
                        </a:spcBef>
                        <a:spcAft>
                          <a:spcPts val="0"/>
                        </a:spcAft>
                        <a:buNone/>
                      </a:pPr>
                      <a:r>
                        <a:rPr lang="de" sz="1000">
                          <a:solidFill>
                            <a:srgbClr val="FFFFFF"/>
                          </a:solidFill>
                        </a:rPr>
                        <a:t>02.07. - 09.07.18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3</a:t>
                      </a:r>
                      <a:endParaRPr>
                        <a:solidFill>
                          <a:srgbClr val="FFFFFF"/>
                        </a:solidFill>
                      </a:endParaRPr>
                    </a:p>
                    <a:p>
                      <a:pPr marL="0" lvl="0" indent="0" rtl="0">
                        <a:spcBef>
                          <a:spcPts val="0"/>
                        </a:spcBef>
                        <a:spcAft>
                          <a:spcPts val="0"/>
                        </a:spcAft>
                        <a:buNone/>
                      </a:pPr>
                      <a:r>
                        <a:rPr lang="de" sz="1000">
                          <a:solidFill>
                            <a:srgbClr val="FFFFFF"/>
                          </a:solidFill>
                        </a:rPr>
                        <a:t>09.07. - 16.07.18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4</a:t>
                      </a:r>
                      <a:endParaRPr>
                        <a:solidFill>
                          <a:srgbClr val="FFFFFF"/>
                        </a:solidFill>
                      </a:endParaRPr>
                    </a:p>
                    <a:p>
                      <a:pPr marL="0" lvl="0" indent="0" rtl="0">
                        <a:spcBef>
                          <a:spcPts val="0"/>
                        </a:spcBef>
                        <a:spcAft>
                          <a:spcPts val="0"/>
                        </a:spcAft>
                        <a:buNone/>
                      </a:pPr>
                      <a:r>
                        <a:rPr lang="de" sz="1000">
                          <a:solidFill>
                            <a:srgbClr val="FFFFFF"/>
                          </a:solidFill>
                        </a:rPr>
                        <a:t>16.07. - 23.07.18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5</a:t>
                      </a:r>
                      <a:endParaRPr>
                        <a:solidFill>
                          <a:srgbClr val="FFFFFF"/>
                        </a:solidFill>
                      </a:endParaRPr>
                    </a:p>
                    <a:p>
                      <a:pPr marL="0" lvl="0" indent="0" rtl="0">
                        <a:spcBef>
                          <a:spcPts val="0"/>
                        </a:spcBef>
                        <a:spcAft>
                          <a:spcPts val="0"/>
                        </a:spcAft>
                        <a:buNone/>
                      </a:pPr>
                      <a:r>
                        <a:rPr lang="de" sz="1000">
                          <a:solidFill>
                            <a:srgbClr val="FFFFFF"/>
                          </a:solidFill>
                        </a:rPr>
                        <a:t>23.07. - 30.07.18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6</a:t>
                      </a:r>
                      <a:endParaRPr>
                        <a:solidFill>
                          <a:srgbClr val="FFFFFF"/>
                        </a:solidFill>
                      </a:endParaRPr>
                    </a:p>
                    <a:p>
                      <a:pPr marL="0" lvl="0" indent="0" rtl="0">
                        <a:spcBef>
                          <a:spcPts val="0"/>
                        </a:spcBef>
                        <a:spcAft>
                          <a:spcPts val="0"/>
                        </a:spcAft>
                        <a:buNone/>
                      </a:pPr>
                      <a:r>
                        <a:rPr lang="de" sz="1000">
                          <a:solidFill>
                            <a:srgbClr val="FFFFFF"/>
                          </a:solidFill>
                        </a:rPr>
                        <a:t>30.07. - 06.08.18</a:t>
                      </a:r>
                      <a:endParaRPr sz="1000">
                        <a:solidFill>
                          <a:srgbClr val="FFFFFF"/>
                        </a:solidFill>
                      </a:endParaRPr>
                    </a:p>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84850">
                <a:tc>
                  <a:txBody>
                    <a:bodyPr/>
                    <a:lstStyle/>
                    <a:p>
                      <a:pPr marL="0" lvl="0" indent="0" rtl="0">
                        <a:spcBef>
                          <a:spcPts val="0"/>
                        </a:spcBef>
                        <a:spcAft>
                          <a:spcPts val="0"/>
                        </a:spcAft>
                        <a:buNone/>
                      </a:pPr>
                      <a:r>
                        <a:rPr lang="de" dirty="0">
                          <a:solidFill>
                            <a:schemeClr val="tx1"/>
                          </a:solidFill>
                        </a:rPr>
                        <a:t>Tätigkeit</a:t>
                      </a:r>
                      <a:endParaRPr dirty="0">
                        <a:solidFill>
                          <a:schemeClr val="tx1"/>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DE" dirty="0">
                          <a:solidFill>
                            <a:schemeClr val="tx1"/>
                          </a:solidFill>
                        </a:rPr>
                        <a:t>Wie wird das Menü aussehen und welche Funktionen hat es</a:t>
                      </a:r>
                      <a:endParaRPr dirty="0">
                        <a:solidFill>
                          <a:schemeClr val="tx1"/>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DE" dirty="0">
                          <a:solidFill>
                            <a:schemeClr val="tx1"/>
                          </a:solidFill>
                        </a:rPr>
                        <a:t>Recherche wie kann ich ein Menü in Unity einbinden</a:t>
                      </a:r>
                      <a:endParaRPr dirty="0">
                        <a:solidFill>
                          <a:schemeClr val="tx1"/>
                        </a:solidFill>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chemeClr val="tx1"/>
                          </a:solidFill>
                        </a:rPr>
                        <a:t>Menü erstellen /  Button programmieren und animieren</a:t>
                      </a:r>
                      <a:endParaRPr dirty="0">
                        <a:solidFill>
                          <a:schemeClr val="tx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chemeClr val="tx1"/>
                          </a:solidFill>
                        </a:rPr>
                        <a:t>Menü erstellen / Button programmieren und animieren</a:t>
                      </a: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chemeClr val="tx1"/>
                          </a:solidFill>
                        </a:rPr>
                        <a:t>Kamerafahrten erstellen und Menü dynamisch einblenden</a:t>
                      </a:r>
                    </a:p>
                    <a:p>
                      <a:pPr marL="0" lvl="0" indent="0" rtl="0">
                        <a:spcBef>
                          <a:spcPts val="0"/>
                        </a:spcBef>
                        <a:spcAft>
                          <a:spcPts val="0"/>
                        </a:spcAft>
                        <a:buNone/>
                      </a:pPr>
                      <a:endParaRPr dirty="0">
                        <a:solidFill>
                          <a:schemeClr val="tx1"/>
                        </a:solidFill>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chemeClr val="tx1"/>
                          </a:solidFill>
                        </a:rPr>
                        <a:t>Kamerafahrten erstellen und Menü dynamisch einblenden</a:t>
                      </a:r>
                    </a:p>
                    <a:p>
                      <a:pPr marL="0" lvl="0" indent="0" rtl="0">
                        <a:spcBef>
                          <a:spcPts val="0"/>
                        </a:spcBef>
                        <a:spcAft>
                          <a:spcPts val="0"/>
                        </a:spcAft>
                        <a:buNone/>
                      </a:pPr>
                      <a:endParaRPr dirty="0">
                        <a:solidFill>
                          <a:schemeClr val="tx1"/>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09950">
                <a:tc>
                  <a:txBody>
                    <a:bodyPr/>
                    <a:lstStyle/>
                    <a:p>
                      <a:pPr marL="0" lvl="0" indent="0"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7</a:t>
                      </a:r>
                      <a:endParaRPr>
                        <a:solidFill>
                          <a:srgbClr val="FFFFFF"/>
                        </a:solidFill>
                      </a:endParaRPr>
                    </a:p>
                    <a:p>
                      <a:pPr marL="0" lvl="0" indent="0" rtl="0">
                        <a:spcBef>
                          <a:spcPts val="0"/>
                        </a:spcBef>
                        <a:spcAft>
                          <a:spcPts val="0"/>
                        </a:spcAft>
                        <a:buNone/>
                      </a:pPr>
                      <a:r>
                        <a:rPr lang="de" sz="1000">
                          <a:solidFill>
                            <a:srgbClr val="FFFFFF"/>
                          </a:solidFill>
                        </a:rPr>
                        <a:t>06.07. - 13.08.18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8</a:t>
                      </a:r>
                      <a:endParaRPr>
                        <a:solidFill>
                          <a:srgbClr val="FFFFFF"/>
                        </a:solidFill>
                      </a:endParaRPr>
                    </a:p>
                    <a:p>
                      <a:pPr marL="0" lvl="0" indent="0" rtl="0">
                        <a:spcBef>
                          <a:spcPts val="0"/>
                        </a:spcBef>
                        <a:spcAft>
                          <a:spcPts val="0"/>
                        </a:spcAft>
                        <a:buNone/>
                      </a:pPr>
                      <a:r>
                        <a:rPr lang="de" sz="1000">
                          <a:solidFill>
                            <a:srgbClr val="FFFFFF"/>
                          </a:solidFill>
                        </a:rPr>
                        <a:t>13.07. - 20.08.18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9</a:t>
                      </a:r>
                      <a:endParaRPr>
                        <a:solidFill>
                          <a:srgbClr val="FFFFFF"/>
                        </a:solidFill>
                      </a:endParaRPr>
                    </a:p>
                    <a:p>
                      <a:pPr marL="0" lvl="0" indent="0" rtl="0">
                        <a:spcBef>
                          <a:spcPts val="0"/>
                        </a:spcBef>
                        <a:spcAft>
                          <a:spcPts val="0"/>
                        </a:spcAft>
                        <a:buNone/>
                      </a:pPr>
                      <a:r>
                        <a:rPr lang="de" sz="1000">
                          <a:solidFill>
                            <a:srgbClr val="FFFFFF"/>
                          </a:solidFill>
                        </a:rPr>
                        <a:t>20.08. - 27.08.18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10</a:t>
                      </a:r>
                      <a:endParaRPr>
                        <a:solidFill>
                          <a:srgbClr val="FFFFFF"/>
                        </a:solidFill>
                      </a:endParaRPr>
                    </a:p>
                    <a:p>
                      <a:pPr marL="0" lvl="0" indent="0" rtl="0">
                        <a:spcBef>
                          <a:spcPts val="0"/>
                        </a:spcBef>
                        <a:spcAft>
                          <a:spcPts val="0"/>
                        </a:spcAft>
                        <a:buNone/>
                      </a:pPr>
                      <a:r>
                        <a:rPr lang="de" sz="1000">
                          <a:solidFill>
                            <a:srgbClr val="FFFFFF"/>
                          </a:solidFill>
                        </a:rPr>
                        <a:t>27.08. - 03.09.18</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11</a:t>
                      </a:r>
                      <a:endParaRPr>
                        <a:solidFill>
                          <a:srgbClr val="FFFFFF"/>
                        </a:solidFill>
                      </a:endParaRPr>
                    </a:p>
                    <a:p>
                      <a:pPr marL="0" lvl="0" indent="0" rtl="0">
                        <a:spcBef>
                          <a:spcPts val="0"/>
                        </a:spcBef>
                        <a:spcAft>
                          <a:spcPts val="0"/>
                        </a:spcAft>
                        <a:buNone/>
                      </a:pPr>
                      <a:r>
                        <a:rPr lang="de" sz="1000">
                          <a:solidFill>
                            <a:srgbClr val="FFFFFF"/>
                          </a:solidFill>
                        </a:rPr>
                        <a:t>03.09. - 10.09.18</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rtl="0">
                        <a:spcBef>
                          <a:spcPts val="0"/>
                        </a:spcBef>
                        <a:spcAft>
                          <a:spcPts val="0"/>
                        </a:spcAft>
                        <a:buNone/>
                      </a:pPr>
                      <a:r>
                        <a:rPr lang="de">
                          <a:solidFill>
                            <a:srgbClr val="FFFFFF"/>
                          </a:solidFill>
                        </a:rPr>
                        <a:t>Woche 12</a:t>
                      </a:r>
                      <a:endParaRPr>
                        <a:solidFill>
                          <a:srgbClr val="FFFFFF"/>
                        </a:solidFill>
                      </a:endParaRPr>
                    </a:p>
                    <a:p>
                      <a:pPr marL="0" lvl="0" indent="0" rtl="0">
                        <a:spcBef>
                          <a:spcPts val="0"/>
                        </a:spcBef>
                        <a:spcAft>
                          <a:spcPts val="0"/>
                        </a:spcAft>
                        <a:buNone/>
                      </a:pPr>
                      <a:r>
                        <a:rPr lang="de" sz="1000">
                          <a:solidFill>
                            <a:srgbClr val="FFFFFF"/>
                          </a:solidFill>
                        </a:rPr>
                        <a:t>10.09. - 17.09.18</a:t>
                      </a:r>
                      <a:endParaRPr sz="1000">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93700">
                <a:tc>
                  <a:txBody>
                    <a:bodyPr/>
                    <a:lstStyle/>
                    <a:p>
                      <a:pPr marL="0" lvl="0" indent="0" rtl="0">
                        <a:spcBef>
                          <a:spcPts val="0"/>
                        </a:spcBef>
                        <a:spcAft>
                          <a:spcPts val="0"/>
                        </a:spcAft>
                        <a:buNone/>
                      </a:pPr>
                      <a:r>
                        <a:rPr lang="de">
                          <a:solidFill>
                            <a:srgbClr val="F3F3F3"/>
                          </a:solidFill>
                        </a:rPr>
                        <a:t>Tätigkeit</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rgbClr val="FFFFFF"/>
                          </a:solidFill>
                        </a:rPr>
                        <a:t>Recherche Verknüpfung Hololens mit Unity </a:t>
                      </a: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rgbClr val="FFFFFF"/>
                          </a:solidFill>
                        </a:rPr>
                        <a:t>Hololens mit Unity verknüpfen</a:t>
                      </a: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rgbClr val="FFFFFF"/>
                          </a:solidFill>
                        </a:rPr>
                        <a:t>Programmierte Funktionen mit Hololens verbinden</a:t>
                      </a: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rgbClr val="FFFFFF"/>
                          </a:solidFill>
                        </a:rPr>
                        <a:t>Programmierte Funktionen mit Hololens verbinden</a:t>
                      </a: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rgbClr val="FFFFFF"/>
                          </a:solidFill>
                        </a:rPr>
                        <a:t>Anwendungstests / Fehlerkorrekturen</a:t>
                      </a:r>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dirty="0">
                          <a:solidFill>
                            <a:srgbClr val="FFFFFF"/>
                          </a:solidFill>
                        </a:rPr>
                        <a:t>Anwendungstests / Fehlerkorrekturen</a:t>
                      </a:r>
                      <a:endParaRPr lang="de-DE" dirty="0"/>
                    </a:p>
                    <a:p>
                      <a:pPr marL="0" lvl="0" indent="0"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cxnSp>
        <p:nvCxnSpPr>
          <p:cNvPr id="95" name="Shape 95"/>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96" name="Shape 96"/>
          <p:cNvSpPr txBox="1">
            <a:spLocks noGrp="1"/>
          </p:cNvSpPr>
          <p:nvPr>
            <p:ph type="title"/>
          </p:nvPr>
        </p:nvSpPr>
        <p:spPr>
          <a:xfrm>
            <a:off x="311700" y="49187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de"/>
              <a:t>Meilensteine</a:t>
            </a:r>
            <a:endParaRPr/>
          </a:p>
        </p:txBody>
      </p:sp>
      <p:sp>
        <p:nvSpPr>
          <p:cNvPr id="97" name="Shape 97"/>
          <p:cNvSpPr/>
          <p:nvPr/>
        </p:nvSpPr>
        <p:spPr>
          <a:xfrm>
            <a:off x="421176" y="2235693"/>
            <a:ext cx="1329900" cy="1329900"/>
          </a:xfrm>
          <a:prstGeom prst="ellips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txBox="1"/>
          <p:nvPr/>
        </p:nvSpPr>
        <p:spPr>
          <a:xfrm>
            <a:off x="421225" y="2596750"/>
            <a:ext cx="13299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lt1"/>
                </a:solidFill>
                <a:latin typeface="Source Code Pro"/>
                <a:ea typeface="Source Code Pro"/>
                <a:cs typeface="Source Code Pro"/>
                <a:sym typeface="Source Code Pro"/>
              </a:rPr>
              <a:t>3D-Modellierung</a:t>
            </a:r>
            <a:endParaRPr sz="1800">
              <a:solidFill>
                <a:schemeClr val="lt1"/>
              </a:solidFill>
              <a:latin typeface="Source Code Pro"/>
              <a:ea typeface="Source Code Pro"/>
              <a:cs typeface="Source Code Pro"/>
              <a:sym typeface="Source Code Pro"/>
            </a:endParaRPr>
          </a:p>
        </p:txBody>
      </p:sp>
      <p:sp>
        <p:nvSpPr>
          <p:cNvPr id="99" name="Shape 99"/>
          <p:cNvSpPr/>
          <p:nvPr/>
        </p:nvSpPr>
        <p:spPr>
          <a:xfrm>
            <a:off x="2253122" y="1423415"/>
            <a:ext cx="2954700" cy="2954700"/>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p:nvPr/>
        </p:nvSpPr>
        <p:spPr>
          <a:xfrm>
            <a:off x="2253125" y="2596750"/>
            <a:ext cx="29547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2400">
                <a:solidFill>
                  <a:schemeClr val="lt1"/>
                </a:solidFill>
                <a:latin typeface="Source Code Pro"/>
                <a:ea typeface="Source Code Pro"/>
                <a:cs typeface="Source Code Pro"/>
                <a:sym typeface="Source Code Pro"/>
              </a:rPr>
              <a:t>Programmierungsaufgaben</a:t>
            </a:r>
            <a:endParaRPr sz="2400">
              <a:solidFill>
                <a:schemeClr val="lt1"/>
              </a:solidFill>
              <a:latin typeface="Source Code Pro"/>
              <a:ea typeface="Source Code Pro"/>
              <a:cs typeface="Source Code Pro"/>
              <a:sym typeface="Source Code Pro"/>
            </a:endParaRPr>
          </a:p>
        </p:txBody>
      </p:sp>
      <p:sp>
        <p:nvSpPr>
          <p:cNvPr id="101" name="Shape 101"/>
          <p:cNvSpPr/>
          <p:nvPr/>
        </p:nvSpPr>
        <p:spPr>
          <a:xfrm>
            <a:off x="6170699" y="1637831"/>
            <a:ext cx="2661600" cy="2439600"/>
          </a:xfrm>
          <a:prstGeom prst="ellipse">
            <a:avLst/>
          </a:prstGeom>
          <a:solidFill>
            <a:schemeClr val="accen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txBox="1"/>
          <p:nvPr/>
        </p:nvSpPr>
        <p:spPr>
          <a:xfrm>
            <a:off x="6584825" y="2498525"/>
            <a:ext cx="18600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800">
                <a:solidFill>
                  <a:schemeClr val="lt1"/>
                </a:solidFill>
                <a:latin typeface="Source Code Pro"/>
                <a:ea typeface="Source Code Pro"/>
                <a:cs typeface="Source Code Pro"/>
                <a:sym typeface="Source Code Pro"/>
              </a:rPr>
              <a:t>Integration einzelner Funktionen mit Hololens</a:t>
            </a:r>
            <a:endParaRPr sz="1800">
              <a:solidFill>
                <a:schemeClr val="lt1"/>
              </a:solidFill>
              <a:latin typeface="Source Code Pro"/>
              <a:ea typeface="Source Code Pro"/>
              <a:cs typeface="Source Code Pro"/>
              <a:sym typeface="Source Code Pro"/>
            </a:endParaRPr>
          </a:p>
        </p:txBody>
      </p:sp>
      <p:sp>
        <p:nvSpPr>
          <p:cNvPr id="103" name="Shape 103"/>
          <p:cNvSpPr/>
          <p:nvPr/>
        </p:nvSpPr>
        <p:spPr>
          <a:xfrm>
            <a:off x="4930023" y="3565594"/>
            <a:ext cx="1654800" cy="1530000"/>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txBox="1"/>
          <p:nvPr/>
        </p:nvSpPr>
        <p:spPr>
          <a:xfrm>
            <a:off x="5048225" y="4077425"/>
            <a:ext cx="1536600" cy="71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de" sz="1500">
                <a:solidFill>
                  <a:schemeClr val="lt1"/>
                </a:solidFill>
                <a:latin typeface="Source Code Pro"/>
                <a:ea typeface="Source Code Pro"/>
                <a:cs typeface="Source Code Pro"/>
                <a:sym typeface="Source Code Pro"/>
              </a:rPr>
              <a:t>Hololens-</a:t>
            </a:r>
            <a:endParaRPr sz="1500">
              <a:solidFill>
                <a:schemeClr val="lt1"/>
              </a:solidFill>
              <a:latin typeface="Source Code Pro"/>
              <a:ea typeface="Source Code Pro"/>
              <a:cs typeface="Source Code Pro"/>
              <a:sym typeface="Source Code Pro"/>
            </a:endParaRPr>
          </a:p>
          <a:p>
            <a:pPr marL="0" lvl="0" indent="0" algn="ctr" rtl="0">
              <a:spcBef>
                <a:spcPts val="0"/>
              </a:spcBef>
              <a:spcAft>
                <a:spcPts val="0"/>
              </a:spcAft>
              <a:buNone/>
            </a:pPr>
            <a:r>
              <a:rPr lang="de" sz="1500">
                <a:solidFill>
                  <a:schemeClr val="lt1"/>
                </a:solidFill>
                <a:latin typeface="Source Code Pro"/>
                <a:ea typeface="Source Code Pro"/>
                <a:cs typeface="Source Code Pro"/>
                <a:sym typeface="Source Code Pro"/>
              </a:rPr>
              <a:t>integration</a:t>
            </a:r>
            <a:endParaRPr sz="1500">
              <a:solidFill>
                <a:schemeClr val="lt1"/>
              </a:solidFill>
              <a:latin typeface="Source Code Pro"/>
              <a:ea typeface="Source Code Pro"/>
              <a:cs typeface="Source Code Pro"/>
              <a:sym typeface="Source Code Pro"/>
            </a:endParaRPr>
          </a:p>
        </p:txBody>
      </p:sp>
      <p:sp>
        <p:nvSpPr>
          <p:cNvPr id="105" name="Shape 105"/>
          <p:cNvSpPr txBox="1">
            <a:spLocks noGrp="1"/>
          </p:cNvSpPr>
          <p:nvPr>
            <p:ph type="title"/>
          </p:nvPr>
        </p:nvSpPr>
        <p:spPr>
          <a:xfrm>
            <a:off x="5272250" y="3634675"/>
            <a:ext cx="19743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de"/>
              <a:t>Risiko</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500</Words>
  <Application>Microsoft Office PowerPoint</Application>
  <PresentationFormat>On-screen Show (16:9)</PresentationFormat>
  <Paragraphs>129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Source Code Pro</vt:lpstr>
      <vt:lpstr>Oswald</vt:lpstr>
      <vt:lpstr>Average</vt:lpstr>
      <vt:lpstr>Arial</vt:lpstr>
      <vt:lpstr>Slate</vt:lpstr>
      <vt:lpstr>DC - HOLAUDI</vt:lpstr>
      <vt:lpstr>Kurzbeschreibung</vt:lpstr>
      <vt:lpstr>Storyboard</vt:lpstr>
      <vt:lpstr>Aufgabenverteilung - Simon Pierre Kapnang</vt:lpstr>
      <vt:lpstr>Aufgabenverteilung - Deniz Bora</vt:lpstr>
      <vt:lpstr>Aufgabenverteilung - Lorenz Groß</vt:lpstr>
      <vt:lpstr>Meilensteine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 HOLAUDI</dc:title>
  <cp:lastModifiedBy>L Gross</cp:lastModifiedBy>
  <cp:revision>2</cp:revision>
  <dcterms:modified xsi:type="dcterms:W3CDTF">2018-06-24T17:08:57Z</dcterms:modified>
</cp:coreProperties>
</file>