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1" r:id="rId3"/>
    <p:sldId id="279" r:id="rId4"/>
    <p:sldId id="280" r:id="rId5"/>
    <p:sldId id="276" r:id="rId6"/>
    <p:sldId id="282" r:id="rId7"/>
    <p:sldId id="258" r:id="rId8"/>
    <p:sldId id="274" r:id="rId9"/>
    <p:sldId id="275" r:id="rId10"/>
    <p:sldId id="277" r:id="rId11"/>
    <p:sldId id="278" r:id="rId12"/>
    <p:sldId id="260" r:id="rId13"/>
    <p:sldId id="261" r:id="rId14"/>
    <p:sldId id="262" r:id="rId15"/>
    <p:sldId id="293" r:id="rId16"/>
    <p:sldId id="263" r:id="rId17"/>
    <p:sldId id="296" r:id="rId18"/>
    <p:sldId id="283" r:id="rId19"/>
    <p:sldId id="265" r:id="rId20"/>
    <p:sldId id="266" r:id="rId21"/>
    <p:sldId id="284" r:id="rId22"/>
    <p:sldId id="267" r:id="rId23"/>
    <p:sldId id="268" r:id="rId24"/>
    <p:sldId id="285" r:id="rId25"/>
    <p:sldId id="269" r:id="rId26"/>
    <p:sldId id="287" r:id="rId27"/>
    <p:sldId id="270" r:id="rId28"/>
    <p:sldId id="290" r:id="rId29"/>
    <p:sldId id="294" r:id="rId30"/>
    <p:sldId id="292" r:id="rId31"/>
    <p:sldId id="271" r:id="rId32"/>
    <p:sldId id="288" r:id="rId33"/>
    <p:sldId id="289" r:id="rId34"/>
    <p:sldId id="272" r:id="rId35"/>
    <p:sldId id="27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2971" autoAdjust="0"/>
  </p:normalViewPr>
  <p:slideViewPr>
    <p:cSldViewPr snapToGrid="0">
      <p:cViewPr varScale="1">
        <p:scale>
          <a:sx n="72" d="100"/>
          <a:sy n="72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CE66-4CEA-4859-B4F0-176C61301F90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BEAA5-011A-4286-98CA-2F034A37C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80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73845-344F-495A-87A1-8071B03B7171}" type="slidenum">
              <a:rPr lang="en-US" altLang="pt-BR"/>
              <a:pPr eaLnBrk="1" hangingPunct="1"/>
              <a:t>25</a:t>
            </a:fld>
            <a:endParaRPr lang="en-US" altLang="pt-B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WITH GRANT OPTION SIGNIFICA 	Que U3 pode propagar o privilegio de selecao para outros usuarios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9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1CEA3D-155B-4DAF-B573-74C594F1D074}" type="slidenum">
              <a:rPr lang="en-US" altLang="pt-BR"/>
              <a:pPr eaLnBrk="1" hangingPunct="1"/>
              <a:t>27</a:t>
            </a:fld>
            <a:endParaRPr lang="en-US" altLang="pt-BR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WITH GRANT OPTION SIGNIFICA 	Que U3 pode propagar o privilegio de seleção para outros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0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2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219200" y="1371600"/>
            <a:ext cx="4826000" cy="464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4826000" cy="464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219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73D3F0A-0C3F-4CFB-BAD1-FCBA8F4BE4E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5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6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3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1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1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46F5-E47A-44A2-A03F-24EF4EC6A551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EB31-ADFB-4C26-A9B9-3B438ED9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Segurança em Banco </a:t>
            </a:r>
            <a:r>
              <a:rPr lang="pt-BR"/>
              <a:t>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74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Elimina um usuário</a:t>
            </a:r>
          </a:p>
          <a:p>
            <a:pPr marL="0" indent="0">
              <a:buNone/>
            </a:pPr>
            <a:endParaRPr lang="pt-BR" sz="3600" b="1" dirty="0"/>
          </a:p>
          <a:p>
            <a:r>
              <a:rPr lang="pt-BR" sz="3600" b="1" dirty="0" err="1"/>
              <a:t>Drop</a:t>
            </a:r>
            <a:r>
              <a:rPr lang="pt-BR" sz="3600" b="1" dirty="0"/>
              <a:t> </a:t>
            </a:r>
            <a:r>
              <a:rPr lang="pt-BR" sz="3600" b="1" dirty="0" err="1"/>
              <a:t>user</a:t>
            </a:r>
            <a:r>
              <a:rPr lang="pt-BR" sz="3600" b="1" dirty="0"/>
              <a:t> </a:t>
            </a:r>
            <a:r>
              <a:rPr lang="pt-BR" sz="3600" dirty="0"/>
              <a:t>&lt;usuário&gt;;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connect</a:t>
            </a:r>
            <a:r>
              <a:rPr lang="pt-BR" dirty="0"/>
              <a:t> system;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drop</a:t>
            </a:r>
            <a:r>
              <a:rPr lang="pt-BR" b="1" dirty="0"/>
              <a:t> </a:t>
            </a:r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dirty="0"/>
              <a:t>u1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5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Autorização de Acesso</a:t>
            </a:r>
            <a:endParaRPr lang="en-US" alt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Um </a:t>
            </a:r>
            <a:r>
              <a:rPr lang="pt-BR" altLang="pt-BR" dirty="0"/>
              <a:t>usuário</a:t>
            </a:r>
            <a:r>
              <a:rPr lang="en-US" altLang="pt-BR" dirty="0"/>
              <a:t> do Banco de dados </a:t>
            </a:r>
            <a:r>
              <a:rPr lang="pt-BR" altLang="pt-BR" dirty="0"/>
              <a:t>pode</a:t>
            </a:r>
            <a:r>
              <a:rPr lang="en-US" altLang="pt-BR" dirty="0"/>
              <a:t> </a:t>
            </a:r>
            <a:r>
              <a:rPr lang="pt-BR" altLang="pt-BR" dirty="0"/>
              <a:t>ter diversas formas</a:t>
            </a:r>
            <a:r>
              <a:rPr lang="en-US" altLang="pt-BR" dirty="0"/>
              <a:t> de </a:t>
            </a:r>
            <a:r>
              <a:rPr lang="pt-BR" altLang="pt-BR" dirty="0"/>
              <a:t>autorização a partes do BD</a:t>
            </a:r>
            <a:r>
              <a:rPr lang="en-US" altLang="pt-BR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O DBA é o super usuário do BD, que pode tudo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 alguns privilégios são exclusivos dele, como </a:t>
            </a:r>
            <a:r>
              <a:rPr lang="pt-BR" altLang="pt-BR" i="1" dirty="0"/>
              <a:t>a recuperação </a:t>
            </a:r>
            <a:r>
              <a:rPr lang="pt-BR" altLang="pt-BR" dirty="0"/>
              <a:t>do BD, a configuração de parâmetros do SGBD, etc.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 concede/retira (revoga) privilégios de acesso aos outros usuários</a:t>
            </a:r>
          </a:p>
        </p:txBody>
      </p:sp>
    </p:spTree>
    <p:extLst>
      <p:ext uri="{BB962C8B-B14F-4D97-AF65-F5344CB8AC3E}">
        <p14:creationId xmlns:p14="http://schemas.microsoft.com/office/powerpoint/2010/main" val="70305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Autorização de Acesso</a:t>
            </a:r>
            <a:endParaRPr lang="en-US" alt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Duas formas principais de acesso: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i="1" u="sng" dirty="0"/>
              <a:t>Nível de conta</a:t>
            </a:r>
            <a:r>
              <a:rPr lang="pt-BR" altLang="pt-BR" u="sng" dirty="0"/>
              <a:t> (usuário):</a:t>
            </a:r>
            <a:r>
              <a:rPr lang="pt-BR" altLang="pt-BR" dirty="0"/>
              <a:t> o administrador do BD pode dar permissões aos usuários para criar esquemas, modificar e criar tabelas e selecionar dados: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/>
              <a:t>O DBA estabelece permissões da conta, independente das relações do BD.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i="1" u="sng" dirty="0"/>
              <a:t>Nível de relação/visão</a:t>
            </a:r>
            <a:r>
              <a:rPr lang="pt-BR" altLang="pt-BR" dirty="0"/>
              <a:t>: o DBA pode controlar o privilégio de acesso de cada usuário a relações ou visões específicas do BD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/>
              <a:t>definidas para SQL;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/>
              <a:t>Para cada usuário podem ser dadas permissões de leitura(seleção), modificação e referência.</a:t>
            </a:r>
            <a:endParaRPr lang="en-US" altLang="pt-BR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9371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Autorização de Acesso</a:t>
            </a:r>
            <a:endParaRPr lang="en-US" alt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altLang="pt-BR" sz="3200" dirty="0"/>
              <a:t>Autorização de leitura: permite apenas recuperar dados de uma relação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800" dirty="0"/>
              <a:t> </a:t>
            </a:r>
            <a:r>
              <a:rPr lang="pt-BR" altLang="pt-BR" sz="2800" i="1" dirty="0"/>
              <a:t>permissão </a:t>
            </a:r>
            <a:r>
              <a:rPr lang="pt-BR" altLang="pt-BR" sz="2800" b="1" i="1" dirty="0" err="1"/>
              <a:t>select</a:t>
            </a:r>
            <a:r>
              <a:rPr lang="pt-BR" altLang="pt-BR" sz="2800" b="1" i="1" dirty="0"/>
              <a:t>;</a:t>
            </a:r>
            <a:endParaRPr lang="pt-BR" altLang="pt-BR" sz="2800" b="1" dirty="0"/>
          </a:p>
          <a:p>
            <a:pPr eaLnBrk="1" hangingPunct="1">
              <a:lnSpc>
                <a:spcPct val="80000"/>
              </a:lnSpc>
            </a:pPr>
            <a:r>
              <a:rPr lang="pt-BR" altLang="pt-BR" sz="3200" dirty="0"/>
              <a:t>Autorização de modificação: privilégios para </a:t>
            </a:r>
            <a:r>
              <a:rPr lang="pt-BR" altLang="pt-BR" sz="3200" b="1" i="1" dirty="0" err="1"/>
              <a:t>insert</a:t>
            </a:r>
            <a:r>
              <a:rPr lang="pt-BR" altLang="pt-BR" sz="3200" b="1" i="1" dirty="0"/>
              <a:t>, delete </a:t>
            </a:r>
            <a:r>
              <a:rPr lang="pt-BR" altLang="pt-BR" sz="3200" b="1" dirty="0"/>
              <a:t>e </a:t>
            </a:r>
            <a:r>
              <a:rPr lang="pt-BR" altLang="pt-BR" sz="3200" b="1" i="1" dirty="0" err="1"/>
              <a:t>update</a:t>
            </a:r>
            <a:r>
              <a:rPr lang="pt-BR" altLang="pt-BR" sz="3200" b="1" i="1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800" i="1" dirty="0"/>
              <a:t>Para </a:t>
            </a:r>
            <a:r>
              <a:rPr lang="pt-BR" altLang="pt-BR" sz="2800" b="1" i="1" dirty="0" err="1"/>
              <a:t>insert</a:t>
            </a:r>
            <a:r>
              <a:rPr lang="pt-BR" altLang="pt-BR" sz="2800" b="1" i="1" dirty="0"/>
              <a:t> e </a:t>
            </a:r>
            <a:r>
              <a:rPr lang="pt-BR" altLang="pt-BR" sz="2800" b="1" i="1" dirty="0" err="1"/>
              <a:t>update</a:t>
            </a:r>
            <a:r>
              <a:rPr lang="pt-BR" altLang="pt-BR" sz="2800" b="1" i="1" dirty="0"/>
              <a:t> </a:t>
            </a:r>
            <a:r>
              <a:rPr lang="pt-BR" altLang="pt-BR" sz="2800" i="1" dirty="0"/>
              <a:t>é possível restringir os atributos.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3200" dirty="0"/>
              <a:t>Autorização de referência: uma conta (de usuário) pode fazer referência a uma relação ao especificar restrições de integridade: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800" dirty="0"/>
              <a:t>Pode ser por atributo.</a:t>
            </a: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7248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DCL - Linguagem de Controle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DCL </a:t>
            </a:r>
            <a:r>
              <a:rPr lang="pt-BR" dirty="0"/>
              <a:t>(Data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Controle de Dados).</a:t>
            </a:r>
          </a:p>
          <a:p>
            <a:r>
              <a:rPr lang="pt-BR" dirty="0"/>
              <a:t>DCL controla os aspectos de autorização de dados e permissões de usuários.</a:t>
            </a:r>
          </a:p>
          <a:p>
            <a:r>
              <a:rPr lang="pt-BR" dirty="0"/>
              <a:t>O SGBD deve controlar quem tem acesso para ver ou manipular dados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4263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Autorização de Acesso em SQL</a:t>
            </a:r>
            <a:endParaRPr lang="en-US" alt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Lista básica: </a:t>
            </a:r>
            <a:r>
              <a:rPr lang="pt-BR" altLang="pt-BR" dirty="0" err="1"/>
              <a:t>alter</a:t>
            </a:r>
            <a:r>
              <a:rPr lang="pt-BR" altLang="pt-BR" dirty="0"/>
              <a:t>, delete, index, </a:t>
            </a:r>
            <a:r>
              <a:rPr lang="pt-BR" altLang="pt-BR" dirty="0" err="1"/>
              <a:t>insert</a:t>
            </a:r>
            <a:r>
              <a:rPr lang="pt-BR" altLang="pt-BR" dirty="0"/>
              <a:t>, </a:t>
            </a:r>
            <a:r>
              <a:rPr lang="pt-BR" altLang="pt-BR" dirty="0" err="1"/>
              <a:t>select</a:t>
            </a:r>
            <a:r>
              <a:rPr lang="pt-BR" altLang="pt-BR" dirty="0"/>
              <a:t> e </a:t>
            </a:r>
            <a:r>
              <a:rPr lang="pt-BR" altLang="pt-BR" dirty="0" err="1"/>
              <a:t>update</a:t>
            </a: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Sintaxe: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&lt;lista de privilégios&gt;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&lt;nome da relação ou visão&gt;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&lt;lista de usuários&gt;</a:t>
            </a:r>
          </a:p>
        </p:txBody>
      </p:sp>
    </p:spTree>
    <p:extLst>
      <p:ext uri="{BB962C8B-B14F-4D97-AF65-F5344CB8AC3E}">
        <p14:creationId xmlns:p14="http://schemas.microsoft.com/office/powerpoint/2010/main" val="187019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de privilégios	</a:t>
            </a:r>
          </a:p>
        </p:txBody>
      </p:sp>
      <p:graphicFrame>
        <p:nvGraphicFramePr>
          <p:cNvPr id="408632" name="Group 5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0502239"/>
              </p:ext>
            </p:extLst>
          </p:nvPr>
        </p:nvGraphicFramePr>
        <p:xfrm>
          <a:off x="2782888" y="1371600"/>
          <a:ext cx="7046912" cy="5169220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3958221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1565594324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705378720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Proteção</a:t>
                      </a:r>
                      <a:endParaRPr kumimoji="0" lang="en-US" alt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Privilégio</a:t>
                      </a:r>
                      <a:endParaRPr kumimoji="0" lang="en-US" altLang="pt-B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Aplica-se a</a:t>
                      </a:r>
                      <a:endParaRPr kumimoji="0" lang="en-US" altLang="pt-B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43489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Ver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SELECT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Tabelas, colunas, </a:t>
                      </a:r>
                      <a:r>
                        <a:rPr kumimoji="0" lang="pt-BR" alt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métods</a:t>
                      </a: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invocados</a:t>
                      </a:r>
                      <a:endParaRPr kumimoji="0" lang="en-US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27383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Criar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INSERT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Tabelas, colunas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94381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Modificar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UPDATE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Tabelas, colunas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37808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Remover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DELETE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Tabelas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25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Referenciar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REFERENCES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Tabelas, colunas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490952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Usar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USAGE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UDT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11539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Ativar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TRIGGER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Tabelas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119867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Executar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EXECUTE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Stored</a:t>
                      </a: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procedures</a:t>
                      </a:r>
                      <a:endParaRPr kumimoji="0" lang="en-US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71724"/>
                  </a:ext>
                </a:extLst>
              </a:tr>
            </a:tbl>
          </a:graphicData>
        </a:graphic>
      </p:graphicFrame>
      <p:sp>
        <p:nvSpPr>
          <p:cNvPr id="2" name="Espaço Reservado para Texto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7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contacorrente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U1, U2, U3</a:t>
            </a:r>
          </a:p>
          <a:p>
            <a:pPr>
              <a:buNone/>
            </a:pP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(saldo) 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contacorrente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U1, U2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54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Autorização de Acesso: Exemplos</a:t>
            </a:r>
            <a:endParaRPr lang="en-US" altLang="pt-BR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Um funcionário U1 só pode ver os dados referentes a conta corrente e não pode modificar ou criar informações.</a:t>
            </a:r>
          </a:p>
          <a:p>
            <a:pPr eaLnBrk="1" hangingPunct="1"/>
            <a:endParaRPr lang="pt-BR" altLang="pt-BR" sz="1400" dirty="0"/>
          </a:p>
          <a:p>
            <a:pPr eaLnBrk="1" hangingPunct="1"/>
            <a:r>
              <a:rPr lang="pt-BR" altLang="pt-BR" sz="3200" b="1" dirty="0" err="1"/>
              <a:t>grant</a:t>
            </a:r>
            <a:r>
              <a:rPr lang="pt-BR" altLang="pt-BR" sz="3200" dirty="0"/>
              <a:t>  </a:t>
            </a:r>
            <a:r>
              <a:rPr lang="pt-BR" altLang="pt-BR" sz="3200" dirty="0" err="1"/>
              <a:t>select</a:t>
            </a:r>
            <a:r>
              <a:rPr lang="pt-BR" altLang="pt-BR" sz="3200" dirty="0"/>
              <a:t> </a:t>
            </a:r>
            <a:r>
              <a:rPr lang="pt-BR" altLang="pt-BR" sz="3200" b="1" dirty="0" err="1"/>
              <a:t>on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contacorrente</a:t>
            </a:r>
            <a:r>
              <a:rPr lang="pt-BR" altLang="pt-BR" sz="3200" dirty="0"/>
              <a:t> </a:t>
            </a:r>
            <a:r>
              <a:rPr lang="pt-BR" altLang="pt-BR" sz="3200" b="1" dirty="0" err="1"/>
              <a:t>to</a:t>
            </a:r>
            <a:r>
              <a:rPr lang="pt-BR" altLang="pt-BR" sz="3200" b="1" dirty="0"/>
              <a:t> </a:t>
            </a:r>
            <a:r>
              <a:rPr lang="pt-BR" altLang="pt-BR" sz="3200" dirty="0"/>
              <a:t>U1</a:t>
            </a:r>
          </a:p>
          <a:p>
            <a:pPr eaLnBrk="1" hangingPunct="1"/>
            <a:endParaRPr lang="en-US" altLang="pt-BR" sz="1800" dirty="0"/>
          </a:p>
          <a:p>
            <a:pPr eaLnBrk="1" hangingPunct="1"/>
            <a:r>
              <a:rPr lang="pt-BR" altLang="pt-BR" sz="2400" dirty="0"/>
              <a:t>Agora o usuário U1 poder inserir registros </a:t>
            </a:r>
          </a:p>
          <a:p>
            <a:pPr eaLnBrk="1" hangingPunct="1"/>
            <a:r>
              <a:rPr lang="pt-BR" altLang="pt-BR" sz="2400" b="1" dirty="0"/>
              <a:t>Grant</a:t>
            </a:r>
            <a:r>
              <a:rPr lang="pt-BR" altLang="pt-BR" sz="2400" dirty="0"/>
              <a:t>  </a:t>
            </a:r>
            <a:r>
              <a:rPr lang="pt-BR" altLang="pt-BR" sz="2400" dirty="0" err="1"/>
              <a:t>select,insert</a:t>
            </a:r>
            <a:r>
              <a:rPr lang="pt-BR" altLang="pt-BR" sz="2400" dirty="0"/>
              <a:t>  </a:t>
            </a:r>
            <a:r>
              <a:rPr lang="pt-BR" altLang="pt-BR" sz="2400" b="1" dirty="0" err="1"/>
              <a:t>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contacorrente</a:t>
            </a:r>
            <a:r>
              <a:rPr lang="pt-BR" altLang="pt-BR" sz="2400" dirty="0"/>
              <a:t> </a:t>
            </a:r>
            <a:r>
              <a:rPr lang="pt-BR" altLang="pt-BR" sz="2400" b="1" dirty="0" err="1"/>
              <a:t>to</a:t>
            </a:r>
            <a:r>
              <a:rPr lang="pt-BR" altLang="pt-BR" sz="2400" dirty="0"/>
              <a:t> u1;</a:t>
            </a:r>
          </a:p>
        </p:txBody>
      </p:sp>
    </p:spTree>
    <p:extLst>
      <p:ext uri="{BB962C8B-B14F-4D97-AF65-F5344CB8AC3E}">
        <p14:creationId xmlns:p14="http://schemas.microsoft.com/office/powerpoint/2010/main" val="110226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o banco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vamos criar um banco de dados para realizamos os testes</a:t>
            </a:r>
          </a:p>
        </p:txBody>
      </p:sp>
    </p:spTree>
    <p:extLst>
      <p:ext uri="{BB962C8B-B14F-4D97-AF65-F5344CB8AC3E}">
        <p14:creationId xmlns:p14="http://schemas.microsoft.com/office/powerpoint/2010/main" val="366353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Autorização de Acesso</a:t>
            </a:r>
            <a:endParaRPr lang="en-US" alt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altLang="pt-BR" dirty="0"/>
              <a:t>Roles (Papéis): são interessantes quando um grupo de usuários tem as mesmas restrições de acesso: </a:t>
            </a:r>
          </a:p>
          <a:p>
            <a:pPr>
              <a:lnSpc>
                <a:spcPct val="80000"/>
              </a:lnSpc>
            </a:pPr>
            <a:r>
              <a:rPr lang="pt-BR" altLang="pt-BR" dirty="0"/>
              <a:t>Exemplos: vários caixas de um banco (várias agências) tem permissão para creditar e debitar valores na conta dos clientes. </a:t>
            </a:r>
          </a:p>
          <a:p>
            <a:pPr>
              <a:lnSpc>
                <a:spcPct val="80000"/>
              </a:lnSpc>
            </a:pPr>
            <a:r>
              <a:rPr lang="pt-BR" altLang="pt-BR" dirty="0"/>
              <a:t>Ao invés de dar permissão de inclusão, alteração e exclusão para cada um dos caixas que tem este direito, cria-se o papel movimentação </a:t>
            </a:r>
          </a:p>
          <a:p>
            <a:pPr>
              <a:lnSpc>
                <a:spcPct val="80000"/>
              </a:lnSpc>
            </a:pPr>
            <a:endParaRPr lang="pt-BR" altLang="pt-BR" dirty="0"/>
          </a:p>
          <a:p>
            <a:pPr>
              <a:lnSpc>
                <a:spcPct val="80000"/>
              </a:lnSpc>
            </a:pPr>
            <a:r>
              <a:rPr lang="pt-BR" altLang="pt-BR" dirty="0" err="1"/>
              <a:t>Create</a:t>
            </a:r>
            <a:r>
              <a:rPr lang="pt-BR" altLang="pt-BR" dirty="0"/>
              <a:t> role &lt;papel&gt;</a:t>
            </a:r>
          </a:p>
        </p:txBody>
      </p:sp>
    </p:spTree>
    <p:extLst>
      <p:ext uri="{BB962C8B-B14F-4D97-AF65-F5344CB8AC3E}">
        <p14:creationId xmlns:p14="http://schemas.microsoft.com/office/powerpoint/2010/main" val="424369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Criar um papel</a:t>
            </a:r>
          </a:p>
          <a:p>
            <a:pPr>
              <a:lnSpc>
                <a:spcPct val="80000"/>
              </a:lnSpc>
            </a:pPr>
            <a:r>
              <a:rPr lang="pt-BR" altLang="pt-BR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cliente</a:t>
            </a:r>
          </a:p>
          <a:p>
            <a:pPr>
              <a:lnSpc>
                <a:spcPct val="80000"/>
              </a:lnSpc>
            </a:pPr>
            <a:endParaRPr lang="pt-BR" altLang="pt-BR" dirty="0"/>
          </a:p>
          <a:p>
            <a:pPr>
              <a:lnSpc>
                <a:spcPct val="80000"/>
              </a:lnSpc>
            </a:pPr>
            <a:r>
              <a:rPr lang="pt-BR" altLang="pt-BR" dirty="0"/>
              <a:t>E dá-se a permissão ao papel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pt-BR" alt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pt-BR" altLang="pt-B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contacorrente</a:t>
            </a:r>
            <a:r>
              <a:rPr lang="pt-BR" alt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cliente</a:t>
            </a:r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pPr>
              <a:lnSpc>
                <a:spcPct val="80000"/>
              </a:lnSpc>
            </a:pPr>
            <a:r>
              <a:rPr lang="pt-BR" altLang="pt-BR" dirty="0"/>
              <a:t>Vincula todos os usuários ao papel</a:t>
            </a:r>
          </a:p>
          <a:p>
            <a:pPr>
              <a:lnSpc>
                <a:spcPct val="80000"/>
              </a:lnSpc>
            </a:pPr>
            <a:r>
              <a:rPr lang="en-US" alt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cliente</a:t>
            </a:r>
            <a:r>
              <a:rPr lang="en-US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 U1,U2,U3;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99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Cenários</a:t>
            </a:r>
            <a:endParaRPr lang="en-US" altLang="pt-B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Suponha que o DBA crie 4 contas U1, U2, U3 e U4.</a:t>
            </a:r>
          </a:p>
          <a:p>
            <a:pPr eaLnBrk="1" hangingPunct="1"/>
            <a:r>
              <a:rPr lang="pt-BR" altLang="pt-BR" dirty="0"/>
              <a:t>Somente U1 deve criar tabela no banco </a:t>
            </a:r>
            <a:r>
              <a:rPr lang="pt-BR" altLang="pt-BR" u="sng" dirty="0"/>
              <a:t>(privilégio de conta)</a:t>
            </a:r>
          </a:p>
          <a:p>
            <a:pPr lvl="1" eaLnBrk="1" hangingPunct="1"/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U1</a:t>
            </a:r>
          </a:p>
          <a:p>
            <a:pPr lvl="1" eaLnBrk="1" hangingPunct="1"/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U1</a:t>
            </a:r>
          </a:p>
        </p:txBody>
      </p:sp>
    </p:spTree>
    <p:extLst>
      <p:ext uri="{BB962C8B-B14F-4D97-AF65-F5344CB8AC3E}">
        <p14:creationId xmlns:p14="http://schemas.microsoft.com/office/powerpoint/2010/main" val="278707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Cenários</a:t>
            </a:r>
            <a:endParaRPr lang="en-US" altLang="pt-B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usuário U2 deve ter permissão para incluir e remover </a:t>
            </a:r>
            <a:r>
              <a:rPr lang="pt-BR" altLang="pt-BR" dirty="0" err="1"/>
              <a:t>tuplas</a:t>
            </a:r>
            <a:r>
              <a:rPr lang="pt-BR" altLang="pt-BR" dirty="0"/>
              <a:t> na conta corrente</a:t>
            </a:r>
            <a:endParaRPr lang="pt-BR" altLang="pt-BR" b="1" dirty="0"/>
          </a:p>
          <a:p>
            <a:pPr marL="0" indent="0">
              <a:buNone/>
            </a:pP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INSERT, DELETE 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contacorrente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U2</a:t>
            </a:r>
          </a:p>
          <a:p>
            <a:pPr lvl="1" eaLnBrk="1" hangingPunct="1"/>
            <a:endParaRPr lang="en-US" altLang="pt-B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8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Cenários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 usuário U3 deve ter permissão para recuperar </a:t>
            </a:r>
            <a:r>
              <a:rPr lang="pt-BR" altLang="pt-BR" dirty="0" err="1"/>
              <a:t>tuplas</a:t>
            </a:r>
            <a:r>
              <a:rPr lang="pt-BR" altLang="pt-BR" dirty="0"/>
              <a:t> em </a:t>
            </a:r>
            <a:r>
              <a:rPr lang="pt-BR" altLang="pt-BR" b="1" dirty="0"/>
              <a:t>cliente</a:t>
            </a:r>
            <a:r>
              <a:rPr lang="pt-BR" altLang="pt-BR" dirty="0"/>
              <a:t> e seja capaz de </a:t>
            </a:r>
            <a:r>
              <a:rPr lang="pt-BR" altLang="pt-BR" u="sng" dirty="0"/>
              <a:t>PROPAGAR</a:t>
            </a:r>
            <a:r>
              <a:rPr lang="pt-BR" altLang="pt-BR" dirty="0"/>
              <a:t> este privilégio</a:t>
            </a:r>
            <a:endParaRPr lang="pt-BR" altLang="pt-BR" b="1" dirty="0"/>
          </a:p>
          <a:p>
            <a:pPr marL="0" indent="0">
              <a:buNone/>
            </a:pPr>
            <a:endParaRPr lang="pt-BR" alt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U3 </a:t>
            </a:r>
            <a:r>
              <a:rPr lang="pt-BR" altLang="pt-BR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GRANT OPTION</a:t>
            </a:r>
            <a:endParaRPr lang="en-US" altLang="pt-BR" sz="24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90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Cenários</a:t>
            </a:r>
            <a:endParaRPr lang="en-US" altLang="pt-B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usuário U4 deve ter privilégios para leitura dos dados da tabela cliente</a:t>
            </a:r>
          </a:p>
          <a:p>
            <a:r>
              <a:rPr lang="pt-BR" altLang="pt-BR" b="1" dirty="0" err="1"/>
              <a:t>grant</a:t>
            </a:r>
            <a:r>
              <a:rPr lang="pt-BR" altLang="pt-BR" dirty="0"/>
              <a:t> SELECT </a:t>
            </a:r>
            <a:r>
              <a:rPr lang="pt-BR" altLang="pt-BR" b="1" dirty="0"/>
              <a:t>ON</a:t>
            </a:r>
            <a:r>
              <a:rPr lang="pt-BR" altLang="pt-BR" dirty="0"/>
              <a:t> cliente </a:t>
            </a:r>
            <a:r>
              <a:rPr lang="pt-BR" altLang="pt-BR" b="1" dirty="0"/>
              <a:t>TO</a:t>
            </a:r>
            <a:r>
              <a:rPr lang="pt-BR" altLang="pt-BR" dirty="0"/>
              <a:t> U4</a:t>
            </a:r>
          </a:p>
          <a:p>
            <a:r>
              <a:rPr lang="pt-BR" altLang="pt-BR" dirty="0" err="1"/>
              <a:t>Obs</a:t>
            </a:r>
            <a:r>
              <a:rPr lang="pt-BR" altLang="pt-BR" dirty="0"/>
              <a:t>: por padrão este usuário não pode propagar este privilégio</a:t>
            </a:r>
          </a:p>
          <a:p>
            <a:pPr lvl="1" eaLnBrk="1" hangingPunct="1"/>
            <a:endParaRPr lang="en-US" altLang="pt-B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1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Revogando permissões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Suponha que U1 queira </a:t>
            </a:r>
            <a:r>
              <a:rPr lang="pt-BR" altLang="pt-B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revogar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permissão de U3</a:t>
            </a:r>
            <a:endParaRPr lang="en-US" alt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</a:t>
            </a:r>
            <a:r>
              <a:rPr lang="pt-BR" altLang="pt-B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U2</a:t>
            </a:r>
            <a:endParaRPr lang="en-US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05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Completo</a:t>
            </a:r>
            <a:endParaRPr lang="en-US" altLang="pt-B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usuário U3 deve ter permissão apenas para consultar informações de sua conta bancaria.</a:t>
            </a:r>
            <a:endParaRPr lang="en-US" altLang="pt-B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visões para 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a necessidade em especificar que um usuário só tenha acesso a um conjunto de registros em uma tabela.</a:t>
            </a:r>
          </a:p>
          <a:p>
            <a:r>
              <a:rPr lang="pt-BR" dirty="0"/>
              <a:t>Para isso utilizamos visões(</a:t>
            </a:r>
            <a:r>
              <a:rPr lang="pt-BR" dirty="0" err="1"/>
              <a:t>view</a:t>
            </a:r>
            <a:r>
              <a:rPr lang="pt-BR" dirty="0"/>
              <a:t>).</a:t>
            </a:r>
          </a:p>
          <a:p>
            <a:r>
              <a:rPr lang="pt-BR" dirty="0"/>
              <a:t>Visões permitem armazenar consultas em um banco de dados </a:t>
            </a:r>
          </a:p>
          <a:p>
            <a:r>
              <a:rPr lang="pt-BR" dirty="0"/>
              <a:t>Permite executar consultas de maneira simples</a:t>
            </a:r>
          </a:p>
        </p:txBody>
      </p:sp>
    </p:spTree>
    <p:extLst>
      <p:ext uri="{BB962C8B-B14F-4D97-AF65-F5344CB8AC3E}">
        <p14:creationId xmlns:p14="http://schemas.microsoft.com/office/powerpoint/2010/main" val="1741190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criação de 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/>
              <a:t>&lt;nome consulta&gt; </a:t>
            </a:r>
            <a:r>
              <a:rPr lang="pt-BR" b="1" dirty="0"/>
              <a:t>as</a:t>
            </a:r>
            <a:r>
              <a:rPr lang="pt-BR" dirty="0"/>
              <a:t> &lt;</a:t>
            </a:r>
            <a:r>
              <a:rPr lang="pt-BR" dirty="0" err="1"/>
              <a:t>select</a:t>
            </a:r>
            <a:r>
              <a:rPr lang="pt-BR" dirty="0"/>
              <a:t> ...&gt;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8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banco de dados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dirty="0" err="1"/>
              <a:t>cliente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cpf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b="1" dirty="0"/>
              <a:t>varchar(50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primary key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636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minhas_informacoes</a:t>
            </a:r>
            <a:r>
              <a:rPr lang="pt-BR" dirty="0"/>
              <a:t>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* </a:t>
            </a:r>
            <a:r>
              <a:rPr lang="pt-BR" dirty="0" err="1">
                <a:solidFill>
                  <a:srgbClr val="FF0000"/>
                </a:solidFill>
              </a:rPr>
              <a:t>from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contacorrente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where</a:t>
            </a:r>
            <a:r>
              <a:rPr lang="pt-BR" dirty="0">
                <a:solidFill>
                  <a:srgbClr val="FF0000"/>
                </a:solidFill>
              </a:rPr>
              <a:t> numero=123456;</a:t>
            </a:r>
          </a:p>
          <a:p>
            <a:endParaRPr lang="pt-BR" dirty="0"/>
          </a:p>
          <a:p>
            <a:r>
              <a:rPr lang="pt-BR" b="1" dirty="0"/>
              <a:t>Grant</a:t>
            </a:r>
            <a:r>
              <a:rPr lang="pt-BR" dirty="0"/>
              <a:t> </a:t>
            </a:r>
            <a:r>
              <a:rPr lang="pt-BR" b="1" dirty="0" err="1"/>
              <a:t>select</a:t>
            </a:r>
            <a:r>
              <a:rPr lang="pt-BR" dirty="0"/>
              <a:t> </a:t>
            </a:r>
            <a:r>
              <a:rPr lang="pt-BR" b="1" dirty="0" err="1"/>
              <a:t>on</a:t>
            </a:r>
            <a:r>
              <a:rPr lang="pt-BR" dirty="0"/>
              <a:t> </a:t>
            </a:r>
            <a:r>
              <a:rPr lang="pt-BR" dirty="0" err="1"/>
              <a:t>minhas_informações</a:t>
            </a:r>
            <a:r>
              <a:rPr lang="pt-BR" dirty="0"/>
              <a:t> </a:t>
            </a:r>
            <a:r>
              <a:rPr lang="pt-BR" b="1" dirty="0" err="1"/>
              <a:t>to</a:t>
            </a:r>
            <a:r>
              <a:rPr lang="pt-BR" dirty="0"/>
              <a:t> u1</a:t>
            </a:r>
          </a:p>
        </p:txBody>
      </p:sp>
    </p:spTree>
    <p:extLst>
      <p:ext uri="{BB962C8B-B14F-4D97-AF65-F5344CB8AC3E}">
        <p14:creationId xmlns:p14="http://schemas.microsoft.com/office/powerpoint/2010/main" val="27616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 todos os privilégios para um determinado usuário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 b="1" dirty="0"/>
              <a:t>grant all to {</a:t>
            </a:r>
            <a:r>
              <a:rPr lang="en-US" altLang="pt-BR" b="1" dirty="0" err="1"/>
              <a:t>listaUsuários</a:t>
            </a:r>
            <a:r>
              <a:rPr lang="en-US" altLang="pt-BR" b="1" dirty="0"/>
              <a:t>}</a:t>
            </a:r>
            <a:endParaRPr lang="en-US" altLang="pt-BR" dirty="0"/>
          </a:p>
          <a:p>
            <a:pPr eaLnBrk="1" hangingPunct="1"/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465572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Autorização de conexão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deseja que um usuário possa se conectar ao banco você deve especificar isso por meio de um </a:t>
            </a:r>
            <a:r>
              <a:rPr lang="pt-BR" dirty="0" err="1"/>
              <a:t>grant</a:t>
            </a:r>
            <a:r>
              <a:rPr lang="pt-BR" dirty="0"/>
              <a:t>.</a:t>
            </a:r>
          </a:p>
          <a:p>
            <a:r>
              <a:rPr lang="pt-BR" b="1" dirty="0"/>
              <a:t>GRANT</a:t>
            </a:r>
            <a:r>
              <a:rPr lang="pt-BR" dirty="0"/>
              <a:t> CONNECT </a:t>
            </a:r>
            <a:r>
              <a:rPr lang="pt-BR" b="1" dirty="0"/>
              <a:t>TO</a:t>
            </a:r>
            <a:r>
              <a:rPr lang="pt-BR" dirty="0"/>
              <a:t> &lt;</a:t>
            </a:r>
            <a:r>
              <a:rPr lang="pt-BR" dirty="0" err="1"/>
              <a:t>username</a:t>
            </a:r>
            <a:r>
              <a:rPr lang="pt-BR" dirty="0"/>
              <a:t>&gt;;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760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Grant</a:t>
            </a:r>
            <a:r>
              <a:rPr lang="pt-BR" dirty="0"/>
              <a:t> </a:t>
            </a:r>
            <a:r>
              <a:rPr lang="pt-BR" dirty="0" err="1"/>
              <a:t>connect</a:t>
            </a:r>
            <a:r>
              <a:rPr lang="pt-BR" dirty="0"/>
              <a:t> </a:t>
            </a:r>
            <a:r>
              <a:rPr lang="pt-BR" b="1" dirty="0" err="1"/>
              <a:t>to</a:t>
            </a:r>
            <a:r>
              <a:rPr lang="pt-BR" dirty="0"/>
              <a:t> u1,u2; </a:t>
            </a:r>
          </a:p>
        </p:txBody>
      </p:sp>
    </p:spTree>
    <p:extLst>
      <p:ext uri="{BB962C8B-B14F-4D97-AF65-F5344CB8AC3E}">
        <p14:creationId xmlns:p14="http://schemas.microsoft.com/office/powerpoint/2010/main" val="1402214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54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59126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Exercícios - Permissões</a:t>
            </a:r>
            <a:endParaRPr lang="en-US" altLang="pt-BR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Crie  4 usuários: um DBA, medico, estagiário e secretaria</a:t>
            </a:r>
          </a:p>
          <a:p>
            <a:pPr eaLnBrk="1" hangingPunct="1"/>
            <a:r>
              <a:rPr lang="pt-BR" altLang="pt-BR" dirty="0"/>
              <a:t>O usuário estagiário pode ver o nome do medico, o nome do paciente e a data da consulta, mas não podem ver a doença  do paciente</a:t>
            </a:r>
          </a:p>
          <a:p>
            <a:pPr eaLnBrk="1" hangingPunct="1"/>
            <a:r>
              <a:rPr lang="pt-BR" altLang="pt-BR" dirty="0"/>
              <a:t>Somente o estagiário pode incluir novos funcionários</a:t>
            </a:r>
          </a:p>
          <a:p>
            <a:pPr eaLnBrk="1" hangingPunct="1"/>
            <a:r>
              <a:rPr lang="pt-BR" altLang="pt-BR" dirty="0"/>
              <a:t>Somente o medico tem acesso completo aos dados do paciente, tanto para cadastro quanto para alteração.</a:t>
            </a:r>
          </a:p>
          <a:p>
            <a:pPr eaLnBrk="1" hangingPunct="1"/>
            <a:r>
              <a:rPr lang="pt-BR" altLang="pt-BR" dirty="0"/>
              <a:t>Somente o usuário </a:t>
            </a:r>
            <a:r>
              <a:rPr lang="pt-BR" altLang="pt-BR" dirty="0" err="1"/>
              <a:t>dba</a:t>
            </a:r>
            <a:r>
              <a:rPr lang="pt-BR" altLang="pt-BR" dirty="0"/>
              <a:t> pode consultar e alterar o salário dos funcionários</a:t>
            </a:r>
          </a:p>
          <a:p>
            <a:pPr eaLnBrk="1" hangingPunct="1"/>
            <a:r>
              <a:rPr lang="pt-BR" altLang="pt-BR" dirty="0"/>
              <a:t>O usuário “secretaria”  somente pode ter acesso aos médicos que trabalham no ambulatório do 4 andar</a:t>
            </a:r>
          </a:p>
          <a:p>
            <a:pPr eaLnBrk="1" hangingPunct="1"/>
            <a:r>
              <a:rPr lang="pt-BR" altLang="pt-BR" dirty="0"/>
              <a:t>Crie um papel chamado consultas. Este papel poderá consultar as tabelas paciente e medico. Crie 2 usuários u1 e u2 que tenham o mesmo papel  de consulta</a:t>
            </a:r>
          </a:p>
          <a:p>
            <a:pPr eaLnBrk="1" hangingPunct="1"/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529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banco de dados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dirty="0" err="1"/>
              <a:t>contacorrente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b="1" dirty="0"/>
              <a:t>number(11,2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cpf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constraint</a:t>
            </a:r>
            <a:r>
              <a:rPr lang="en-US" dirty="0"/>
              <a:t>  </a:t>
            </a:r>
            <a:r>
              <a:rPr lang="en-US" dirty="0" err="1"/>
              <a:t>contacorrente_pk</a:t>
            </a:r>
            <a:r>
              <a:rPr lang="en-US" dirty="0"/>
              <a:t> 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dirty="0" err="1"/>
              <a:t>numero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constraint</a:t>
            </a:r>
            <a:r>
              <a:rPr lang="en-US" dirty="0"/>
              <a:t>  </a:t>
            </a:r>
            <a:r>
              <a:rPr lang="en-US" dirty="0" err="1"/>
              <a:t>contacorrente_fk</a:t>
            </a:r>
            <a:r>
              <a:rPr lang="en-US" dirty="0"/>
              <a:t> </a:t>
            </a:r>
            <a:r>
              <a:rPr lang="en-US" b="1" dirty="0"/>
              <a:t>foreign key</a:t>
            </a:r>
            <a:r>
              <a:rPr lang="en-US" dirty="0"/>
              <a:t> (</a:t>
            </a:r>
            <a:r>
              <a:rPr lang="en-US" dirty="0" err="1"/>
              <a:t>cpf</a:t>
            </a:r>
            <a:r>
              <a:rPr lang="en-US" dirty="0"/>
              <a:t>)     </a:t>
            </a:r>
            <a:r>
              <a:rPr lang="en-US" b="1" dirty="0"/>
              <a:t>references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17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Utilizado o </a:t>
            </a:r>
            <a:r>
              <a:rPr lang="pt-BR" dirty="0" err="1"/>
              <a:t>SQLPlus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Execute a aplicação </a:t>
            </a:r>
            <a:r>
              <a:rPr lang="pt-BR" dirty="0" err="1"/>
              <a:t>SQLPlus</a:t>
            </a:r>
            <a:r>
              <a:rPr lang="pt-BR" dirty="0"/>
              <a:t> </a:t>
            </a:r>
          </a:p>
          <a:p>
            <a:r>
              <a:rPr lang="pt-BR" dirty="0"/>
              <a:t>Conecte-se com o usuário system(administrador)</a:t>
            </a:r>
          </a:p>
          <a:p>
            <a:r>
              <a:rPr lang="pt-BR" dirty="0"/>
              <a:t>Para se conectar utilize o comando </a:t>
            </a:r>
            <a:r>
              <a:rPr lang="pt-BR" dirty="0" err="1"/>
              <a:t>connect</a:t>
            </a:r>
            <a:endParaRPr lang="pt-BR" dirty="0"/>
          </a:p>
          <a:p>
            <a:r>
              <a:rPr lang="en-US" dirty="0"/>
              <a:t>Connect &lt;</a:t>
            </a:r>
            <a:r>
              <a:rPr lang="en-US" dirty="0" err="1"/>
              <a:t>usuário</a:t>
            </a:r>
            <a:r>
              <a:rPr lang="en-US" dirty="0"/>
              <a:t>&gt;;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2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Logando</a:t>
            </a:r>
            <a:r>
              <a:rPr lang="pt-BR" dirty="0"/>
              <a:t> com o usuário administrador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Connect system;</a:t>
            </a:r>
          </a:p>
        </p:txBody>
      </p:sp>
    </p:spTree>
    <p:extLst>
      <p:ext uri="{BB962C8B-B14F-4D97-AF65-F5344CB8AC3E}">
        <p14:creationId xmlns:p14="http://schemas.microsoft.com/office/powerpoint/2010/main" val="10488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Autorização de Acesso</a:t>
            </a:r>
            <a:endParaRPr lang="en-US" alt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600" dirty="0"/>
              <a:t>Objetivo</a:t>
            </a:r>
          </a:p>
          <a:p>
            <a:pPr lvl="1" eaLnBrk="1" hangingPunct="1"/>
            <a:r>
              <a:rPr lang="pt-BR" altLang="pt-BR" sz="3200" dirty="0"/>
              <a:t>proteção contra acessos mal intencionados;</a:t>
            </a:r>
          </a:p>
          <a:p>
            <a:pPr lvl="1" eaLnBrk="1" hangingPunct="1"/>
            <a:r>
              <a:rPr lang="pt-BR" altLang="pt-BR" sz="3200" dirty="0"/>
              <a:t>controlar quais dados um usuário/grupo de usuários pode ter acesso;</a:t>
            </a:r>
          </a:p>
          <a:p>
            <a:pPr lvl="1" eaLnBrk="1" hangingPunct="1"/>
            <a:r>
              <a:rPr lang="pt-BR" altLang="pt-BR" sz="3200" dirty="0"/>
              <a:t>controlar quais operações um usuário/grupo de usuários pode realizar sobre estes dados.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65007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USER &lt;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IDENTIFIED BY &lt;</a:t>
            </a:r>
            <a:r>
              <a:rPr lang="en-US" dirty="0" err="1"/>
              <a:t>senha</a:t>
            </a:r>
            <a:r>
              <a:rPr lang="en-US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8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connect</a:t>
            </a:r>
            <a:r>
              <a:rPr lang="pt-BR" dirty="0"/>
              <a:t> system;</a:t>
            </a:r>
          </a:p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u1 </a:t>
            </a:r>
            <a:r>
              <a:rPr lang="pt-BR" dirty="0" err="1"/>
              <a:t>by</a:t>
            </a:r>
            <a:r>
              <a:rPr lang="pt-BR" dirty="0"/>
              <a:t> ‘senha’;</a:t>
            </a:r>
          </a:p>
        </p:txBody>
      </p:sp>
    </p:spTree>
    <p:extLst>
      <p:ext uri="{BB962C8B-B14F-4D97-AF65-F5344CB8AC3E}">
        <p14:creationId xmlns:p14="http://schemas.microsoft.com/office/powerpoint/2010/main" val="2310399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1074</Words>
  <Application>Microsoft Office PowerPoint</Application>
  <PresentationFormat>Widescreen</PresentationFormat>
  <Paragraphs>179</Paragraphs>
  <Slides>35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Tema do Office</vt:lpstr>
      <vt:lpstr>Banco de Dados</vt:lpstr>
      <vt:lpstr>Vamos criar o banco</vt:lpstr>
      <vt:lpstr>Criando um banco de dados exemplo</vt:lpstr>
      <vt:lpstr>Criando um banco de dados exemplo</vt:lpstr>
      <vt:lpstr>Utilizado o SQLPlus</vt:lpstr>
      <vt:lpstr>Logando com o usuário administrador</vt:lpstr>
      <vt:lpstr>Autorização de Acesso</vt:lpstr>
      <vt:lpstr>Criar usuários</vt:lpstr>
      <vt:lpstr>Exemplo</vt:lpstr>
      <vt:lpstr>Removendo usuários</vt:lpstr>
      <vt:lpstr>Exemplo</vt:lpstr>
      <vt:lpstr>Autorização de Acesso</vt:lpstr>
      <vt:lpstr>Autorização de Acesso</vt:lpstr>
      <vt:lpstr>Autorização de Acesso</vt:lpstr>
      <vt:lpstr>DCL - Linguagem de Controle de Dados</vt:lpstr>
      <vt:lpstr>Autorização de Acesso em SQL</vt:lpstr>
      <vt:lpstr>Tipos de privilégios </vt:lpstr>
      <vt:lpstr>Exemplo</vt:lpstr>
      <vt:lpstr>Autorização de Acesso: Exemplos</vt:lpstr>
      <vt:lpstr>Autorização de Acesso</vt:lpstr>
      <vt:lpstr>Exemplo</vt:lpstr>
      <vt:lpstr>Cenários</vt:lpstr>
      <vt:lpstr>Cenários</vt:lpstr>
      <vt:lpstr>Cenários</vt:lpstr>
      <vt:lpstr>Cenários</vt:lpstr>
      <vt:lpstr>Revogando permissões</vt:lpstr>
      <vt:lpstr>Exemplo Completo</vt:lpstr>
      <vt:lpstr>Utilizando visões para segurança</vt:lpstr>
      <vt:lpstr>Sintaxe criação de consultas</vt:lpstr>
      <vt:lpstr>Exemplo</vt:lpstr>
      <vt:lpstr>Dado todos os privilégios para um determinado usuário</vt:lpstr>
      <vt:lpstr>Autorização de conexão</vt:lpstr>
      <vt:lpstr>Exemplo</vt:lpstr>
      <vt:lpstr>Apresentação do PowerPoint</vt:lpstr>
      <vt:lpstr>Exercícios - Permissões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tupi</dc:creator>
  <cp:lastModifiedBy>tupi</cp:lastModifiedBy>
  <cp:revision>27</cp:revision>
  <dcterms:created xsi:type="dcterms:W3CDTF">2016-02-10T15:28:07Z</dcterms:created>
  <dcterms:modified xsi:type="dcterms:W3CDTF">2016-04-05T20:40:53Z</dcterms:modified>
</cp:coreProperties>
</file>