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12192000" cy="6858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/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2"/>
            <a:ext cx="9144000" cy="906675"/>
          </a:xfrm>
        </p:spPr>
        <p:txBody>
          <a:bodyPr/>
          <a:lstStyle/>
          <a:p>
            <a:pPr>
              <a:defRPr/>
            </a:pPr>
            <a:r>
              <a:rPr lang="es-ES">
                <a:solidFill>
                  <a:srgbClr val="FF0000"/>
                </a:solidFill>
              </a:rPr>
              <a:t>Apertura de ficheros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s-ES">
                <a:solidFill>
                  <a:srgbClr val="001AFF"/>
                </a:solidFill>
              </a:rPr>
              <a:t>En Python 3</a:t>
            </a:r>
            <a:endParaRPr>
              <a:solidFill>
                <a:srgbClr val="001AFF"/>
              </a:solidFill>
            </a:endParaRPr>
          </a:p>
          <a:p>
            <a:pPr>
              <a:defRPr/>
            </a:pPr>
            <a:endParaRPr>
              <a:solidFill>
                <a:srgbClr val="001AFF"/>
              </a:solidFill>
            </a:endParaRPr>
          </a:p>
          <a:p>
            <a:pPr>
              <a:defRPr/>
            </a:pPr>
            <a:endParaRPr>
              <a:solidFill>
                <a:srgbClr val="001AFF"/>
              </a:solidFill>
            </a:endParaRPr>
          </a:p>
          <a:p>
            <a:pPr>
              <a:defRPr/>
            </a:pPr>
            <a:r>
              <a:rPr lang="es-ES">
                <a:solidFill>
                  <a:srgbClr val="001AFF"/>
                </a:solidFill>
              </a:rPr>
              <a:t>BSP</a:t>
            </a:r>
            <a:endParaRPr>
              <a:solidFill>
                <a:srgbClr val="001A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3454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rgbClr val="001AFF"/>
                </a:solidFill>
              </a:rPr>
              <a:t>Abrir fichero open()</a:t>
            </a:r>
            <a:endParaRPr/>
          </a:p>
        </p:txBody>
      </p:sp>
      <p:sp>
        <p:nvSpPr>
          <p:cNvPr id="4335709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909975"/>
            <a:ext cx="10515600" cy="39671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30000" lnSpcReduction="14000"/>
          </a:bodyPr>
          <a:lstStyle/>
          <a:p>
            <a:pPr marL="0" indent="0">
              <a:buFont typeface="Arial"/>
              <a:buNone/>
              <a:defRPr/>
            </a:pP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Existen todas estas opciones:</a:t>
            </a:r>
            <a:endParaRPr sz="8000"/>
          </a:p>
          <a:p>
            <a:pPr marL="900000" marR="0" indent="-900000">
              <a:buFont typeface="Arial"/>
              <a:buNone/>
              <a:defRPr/>
            </a:pPr>
            <a:r>
              <a:rPr lang="es-ES" sz="8000" b="1" i="0" u="none" strike="noStrike" cap="none" spc="0">
                <a:solidFill>
                  <a:srgbClr val="001AFF"/>
                </a:solidFill>
                <a:latin typeface="Arial"/>
                <a:ea typeface="Arial"/>
                <a:cs typeface="Arial"/>
              </a:rPr>
              <a:t>r</a:t>
            </a: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	</a:t>
            </a: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abre un fichero para su lectura. Cursor al principio.</a:t>
            </a:r>
            <a:endParaRPr sz="8000"/>
          </a:p>
          <a:p>
            <a:pPr marL="900000" marR="0" indent="-900000">
              <a:buFont typeface="Arial"/>
              <a:buNone/>
              <a:defRPr/>
            </a:pPr>
            <a:r>
              <a:rPr lang="es-ES" sz="8000" b="1" i="0" u="none" strike="noStrike" cap="none" spc="0">
                <a:solidFill>
                  <a:srgbClr val="001AFF"/>
                </a:solidFill>
                <a:latin typeface="Arial"/>
                <a:ea typeface="Arial"/>
                <a:cs typeface="Arial"/>
              </a:rPr>
              <a:t>r+</a:t>
            </a: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	abre un fichero para su lectura y escritura. Cursor al principio.</a:t>
            </a:r>
            <a:endParaRPr sz="8000"/>
          </a:p>
          <a:p>
            <a:pPr marL="900000" marR="0" indent="-900000">
              <a:buFont typeface="Arial"/>
              <a:buNone/>
              <a:defRPr/>
            </a:pPr>
            <a:r>
              <a:rPr lang="es-ES" sz="8000" b="1" i="0" u="none" strike="noStrike" cap="none" spc="0">
                <a:solidFill>
                  <a:srgbClr val="001AFF"/>
                </a:solidFill>
                <a:latin typeface="Arial"/>
                <a:ea typeface="Arial"/>
                <a:cs typeface="Arial"/>
              </a:rPr>
              <a:t>w</a:t>
            </a: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	</a:t>
            </a: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trunca o crea el fichero para su escritura. Cursor al principio.</a:t>
            </a:r>
            <a:endParaRPr sz="8000"/>
          </a:p>
          <a:p>
            <a:pPr marL="900000" marR="0" indent="-900000">
              <a:buFont typeface="Arial"/>
              <a:buNone/>
              <a:defRPr/>
            </a:pPr>
            <a:r>
              <a:rPr lang="es-ES" sz="8000" b="1" i="0" u="none" strike="noStrike" cap="none" spc="0">
                <a:solidFill>
                  <a:srgbClr val="001AFF"/>
                </a:solidFill>
                <a:latin typeface="Arial"/>
                <a:ea typeface="Arial"/>
                <a:cs typeface="Arial"/>
              </a:rPr>
              <a:t>w+</a:t>
            </a: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	trunca o crea el fichero para su escritura y lectura. Cursor al principio.</a:t>
            </a:r>
            <a:endParaRPr sz="8000"/>
          </a:p>
          <a:p>
            <a:pPr marL="900000" marR="0" indent="-900000">
              <a:buFont typeface="Arial"/>
              <a:buNone/>
              <a:defRPr/>
            </a:pPr>
            <a:r>
              <a:rPr lang="es-ES" sz="8000" b="1" i="0" u="none" strike="noStrike" cap="none" spc="0">
                <a:solidFill>
                  <a:srgbClr val="001AFF"/>
                </a:solidFill>
                <a:latin typeface="Arial"/>
                <a:ea typeface="Arial"/>
                <a:cs typeface="Arial"/>
              </a:rPr>
              <a:t>a</a:t>
            </a: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	abre un fichero para su escritura, creándolo si no existe. Cursor al final.</a:t>
            </a:r>
            <a:endParaRPr sz="8000"/>
          </a:p>
          <a:p>
            <a:pPr marL="900000" marR="0" indent="-900000">
              <a:buFont typeface="Arial"/>
              <a:buNone/>
              <a:defRPr/>
            </a:pPr>
            <a:r>
              <a:rPr lang="es-ES" sz="8000" b="1" i="0" u="none" strike="noStrike" cap="none" spc="0">
                <a:solidFill>
                  <a:srgbClr val="001AFF"/>
                </a:solidFill>
                <a:latin typeface="Arial"/>
                <a:ea typeface="Arial"/>
                <a:cs typeface="Arial"/>
              </a:rPr>
              <a:t>a+</a:t>
            </a:r>
            <a:r>
              <a:rPr lang="es-ES" sz="8000" b="0" i="0" u="none" strike="noStrike" cap="none" spc="0">
                <a:solidFill>
                  <a:srgbClr val="0C0D0E"/>
                </a:solidFill>
                <a:latin typeface="Arial"/>
                <a:ea typeface="Arial"/>
                <a:cs typeface="Arial"/>
              </a:rPr>
              <a:t>	abre un fichero para su escritura y lectura, creándolo si no existe. Cursor al final.</a:t>
            </a:r>
            <a:endParaRPr sz="8000"/>
          </a:p>
          <a:p>
            <a:pPr>
              <a:defRPr/>
            </a:pPr>
            <a:endParaRPr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94165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836873"/>
          </a:xfrm>
        </p:spPr>
        <p:txBody>
          <a:bodyPr/>
          <a:lstStyle/>
          <a:p>
            <a:pPr>
              <a:defRPr/>
            </a:pPr>
            <a:r>
              <a:rPr b="1" i="1">
                <a:solidFill>
                  <a:srgbClr val="FF0000"/>
                </a:solidFill>
              </a:rPr>
              <a:t>Acciones en la apertura de un fichero</a:t>
            </a:r>
            <a:endParaRPr b="1" i="1">
              <a:solidFill>
                <a:srgbClr val="FF0000"/>
              </a:solidFill>
            </a:endParaRPr>
          </a:p>
        </p:txBody>
      </p:sp>
      <p:graphicFrame>
        <p:nvGraphicFramePr>
          <p:cNvPr id="1746034380" name=""/>
          <p:cNvGraphicFramePr>
            <a:graphicFrameLocks xmlns:a="http://schemas.openxmlformats.org/drawingml/2006/main"/>
          </p:cNvGraphicFramePr>
          <p:nvPr/>
        </p:nvGraphicFramePr>
        <p:xfrm>
          <a:off x="764930" y="1201998"/>
          <a:ext cx="10107986" cy="5440679"/>
        </p:xfrm>
        <a:graphic>
          <a:graphicData uri="http://schemas.openxmlformats.org/drawingml/2006/table">
            <a:tbl>
              <a:tblPr firstRow="1" firstCol="1" lastRow="0" lastCol="0" bandRow="1" bandCol="0"/>
              <a:tblGrid>
                <a:gridCol w="5954235"/>
                <a:gridCol w="442224"/>
                <a:gridCol w="773892"/>
                <a:gridCol w="584367"/>
                <a:gridCol w="1010798"/>
                <a:gridCol w="442224"/>
                <a:gridCol w="900242"/>
              </a:tblGrid>
              <a:tr h="660675"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acción</a:t>
                      </a:r>
                      <a:endParaRPr sz="2600"/>
                    </a:p>
                  </a:txBody>
                  <a:tcPr marL="9524" marR="9524" marT="0" marB="9524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endParaRPr sz="2600"/>
                    </a:p>
                  </a:txBody>
                  <a:tcPr marL="9524" marR="9524" marT="0" marB="9524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r+</a:t>
                      </a:r>
                      <a:endParaRPr sz="2600"/>
                    </a:p>
                  </a:txBody>
                  <a:tcPr marL="9524" marR="9524" marT="0" marB="9524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</a:t>
                      </a:r>
                      <a:endParaRPr sz="2600"/>
                    </a:p>
                  </a:txBody>
                  <a:tcPr marL="9524" marR="9524" marT="0" marB="9524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w+</a:t>
                      </a:r>
                      <a:endParaRPr sz="2600"/>
                    </a:p>
                  </a:txBody>
                  <a:tcPr marL="9524" marR="9524" marT="0" marB="9524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endParaRPr sz="2600"/>
                    </a:p>
                  </a:txBody>
                  <a:tcPr marL="9524" marR="9524" marT="0" marB="9524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1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a+</a:t>
                      </a:r>
                      <a:endParaRPr sz="2600"/>
                    </a:p>
                  </a:txBody>
                  <a:tcPr marL="9524" marR="9524" marT="0" marB="9524" anchor="b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660675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leer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660675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escribir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660675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escribir tras encontrar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660675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crear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660675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truncar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660675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posición al inicio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  <a:tr h="660675">
                <a:tc>
                  <a:txBody>
                    <a:bodyPr/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posición al final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endParaRPr sz="2600"/>
                    </a:p>
                    <a:p>
                      <a:pPr>
                        <a:defRPr/>
                      </a:pPr>
                      <a:r>
                        <a:rPr sz="18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endParaRPr sz="2600"/>
                    </a:p>
                  </a:txBody>
                  <a:tcPr marL="0" marR="9524" marT="0" marB="9524" anchor="ctr">
                    <a:lnL algn="ctr">
                      <a:noFill/>
                    </a:lnL>
                    <a:lnR algn="ctr">
                      <a:noFill/>
                    </a:lnR>
                    <a:lnT algn="ctr">
                      <a:noFill/>
                    </a:lnT>
                    <a:lnB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40916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967855"/>
          </a:xfrm>
        </p:spPr>
        <p:txBody>
          <a:bodyPr/>
          <a:lstStyle/>
          <a:p>
            <a:pPr>
              <a:defRPr/>
            </a:pPr>
            <a:r>
              <a:rPr b="1" i="1">
                <a:solidFill>
                  <a:srgbClr val="FF0000"/>
                </a:solidFill>
              </a:rPr>
              <a:t>Python 3 hay otros modos</a:t>
            </a:r>
            <a:endParaRPr b="1" i="1">
              <a:solidFill>
                <a:srgbClr val="FF0000"/>
              </a:solidFill>
            </a:endParaRPr>
          </a:p>
        </p:txBody>
      </p:sp>
      <p:sp>
        <p:nvSpPr>
          <p:cNvPr id="1197064096" name=""/>
          <p:cNvSpPr/>
          <p:nvPr/>
        </p:nvSpPr>
        <p:spPr bwMode="auto">
          <a:xfrm flipH="0" flipV="0">
            <a:off x="679999" y="1615410"/>
            <a:ext cx="10616024" cy="37493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900000" marR="0" indent="-900000">
              <a:defRPr/>
            </a:pPr>
            <a:r>
              <a:rPr sz="2400" b="1" i="0" u="none">
                <a:solidFill>
                  <a:srgbClr val="001AFF"/>
                </a:solidFill>
                <a:latin typeface="Arial"/>
                <a:ea typeface="Arial"/>
                <a:cs typeface="Arial"/>
              </a:rPr>
              <a:t>r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	abrir para lectura (opción por defecto).</a:t>
            </a:r>
            <a:endParaRPr sz="4800"/>
          </a:p>
          <a:p>
            <a:pPr marL="900000" marR="0" indent="-900000">
              <a:defRPr/>
            </a:pPr>
            <a:r>
              <a:rPr sz="2400" b="1" i="0" u="none">
                <a:solidFill>
                  <a:srgbClr val="001AFF"/>
                </a:solidFill>
                <a:latin typeface="Arial"/>
                <a:ea typeface="Arial"/>
                <a:cs typeface="Arial"/>
              </a:rPr>
              <a:t>w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	abrir para escritura, truncando primero.</a:t>
            </a:r>
            <a:endParaRPr sz="4800"/>
          </a:p>
          <a:p>
            <a:pPr marL="900000" marR="0" indent="-900000">
              <a:defRPr/>
            </a:pPr>
            <a:r>
              <a:rPr sz="2400" b="1" i="0" u="none">
                <a:solidFill>
                  <a:srgbClr val="001AFF"/>
                </a:solidFill>
                <a:latin typeface="Arial"/>
                <a:ea typeface="Arial"/>
                <a:cs typeface="Arial"/>
              </a:rPr>
              <a:t>x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	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abrir exclusivamente para crear, de modo que falla si el fichero ya existe</a:t>
            </a:r>
            <a:endParaRPr sz="4800"/>
          </a:p>
          <a:p>
            <a:pPr marL="900000" marR="0" indent="-900000">
              <a:defRPr/>
            </a:pPr>
            <a:r>
              <a:rPr sz="2400" b="1" i="0" u="none">
                <a:solidFill>
                  <a:srgbClr val="001AFF"/>
                </a:solidFill>
                <a:latin typeface="Arial"/>
                <a:ea typeface="Arial"/>
                <a:cs typeface="Arial"/>
              </a:rPr>
              <a:t>a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	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abrir para escribir, añadiendo al final si el fichero ya existe</a:t>
            </a:r>
            <a:endParaRPr sz="4800"/>
          </a:p>
          <a:p>
            <a:pPr marL="900000" marR="0" indent="-900000">
              <a:defRPr/>
            </a:pPr>
            <a:r>
              <a:rPr sz="2400" b="1" i="0" u="none">
                <a:solidFill>
                  <a:srgbClr val="001AFF"/>
                </a:solidFill>
                <a:latin typeface="Arial"/>
                <a:ea typeface="Arial"/>
                <a:cs typeface="Arial"/>
              </a:rPr>
              <a:t>b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	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modo binario</a:t>
            </a:r>
            <a:endParaRPr sz="4800"/>
          </a:p>
          <a:p>
            <a:pPr marL="900000" marR="0" indent="-900000">
              <a:defRPr/>
            </a:pPr>
            <a:r>
              <a:rPr sz="2400" b="1" i="0" u="none">
                <a:solidFill>
                  <a:srgbClr val="001AFF"/>
                </a:solidFill>
                <a:latin typeface="Arial"/>
                <a:ea typeface="Arial"/>
                <a:cs typeface="Arial"/>
              </a:rPr>
              <a:t>t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	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modo texto (opción por defecto)</a:t>
            </a:r>
            <a:endParaRPr sz="4800"/>
          </a:p>
          <a:p>
            <a:pPr marL="900000" marR="0" indent="-900000">
              <a:defRPr/>
            </a:pPr>
            <a:r>
              <a:rPr sz="2400" b="1" i="0" u="none">
                <a:solidFill>
                  <a:srgbClr val="001AFF"/>
                </a:solidFill>
                <a:latin typeface="Arial"/>
                <a:ea typeface="Arial"/>
                <a:cs typeface="Arial"/>
              </a:rPr>
              <a:t>+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	abrir un fichero de disco para actualizar (leer y escribir)</a:t>
            </a:r>
            <a:endParaRPr sz="4800"/>
          </a:p>
          <a:p>
            <a:pPr marL="900000" marR="0" indent="-900000">
              <a:defRPr/>
            </a:pPr>
            <a:r>
              <a:rPr sz="2400" b="1" i="0" u="none">
                <a:solidFill>
                  <a:srgbClr val="001AFF"/>
                </a:solidFill>
                <a:latin typeface="Arial"/>
                <a:ea typeface="Arial"/>
                <a:cs typeface="Arial"/>
              </a:rPr>
              <a:t>U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	</a:t>
            </a:r>
            <a:r>
              <a:rPr sz="2400" b="0" i="0" u="none">
                <a:solidFill>
                  <a:srgbClr val="0C0D0E"/>
                </a:solidFill>
                <a:latin typeface="Arial"/>
                <a:ea typeface="Arial"/>
                <a:cs typeface="Arial"/>
              </a:rPr>
              <a:t>modo de línea nueva universal (para compatibilidad hacia atrás, no debería usarse en código nuevo)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2023-11-13T18:17:33Z</dcterms:modified>
  <cp:category/>
  <cp:contentStatus/>
  <cp:version/>
</cp:coreProperties>
</file>