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sldIdLst>
    <p:sldId id="256" r:id="rId2"/>
    <p:sldId id="279" r:id="rId3"/>
    <p:sldId id="258" r:id="rId4"/>
    <p:sldId id="263" r:id="rId5"/>
    <p:sldId id="262" r:id="rId6"/>
    <p:sldId id="265" r:id="rId7"/>
    <p:sldId id="274" r:id="rId8"/>
    <p:sldId id="269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FC5D4-8D59-4B28-903A-A536A963729D}" v="18" dt="2023-03-22T01:29:4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CBB6F-00C5-4505-9B5E-EA0BC8A04F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3BB8-7320-48E3-A58F-5314ECE74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5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1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2684444" y="837242"/>
            <a:ext cx="6823113" cy="887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8795" y="2413634"/>
            <a:ext cx="10174412" cy="3096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0423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9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3DCFD2-82A5-4221-A75A-0145799B2D3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0F0C-446F-4417-BA54-45BB3D23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614B-C50F-3A5D-A7CA-FDCDFBE76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US" sz="6000" b="1" spc="450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         ELECTIONS</a:t>
            </a:r>
            <a:br>
              <a:rPr lang="en-US" sz="6000" b="1" spc="450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sz="6000" b="1" spc="450" dirty="0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       FORECASTING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1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9C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CA167A-8301-EE0A-98DC-F59723ACF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1" r="1" b="2949"/>
          <a:stretch/>
        </p:blipFill>
        <p:spPr bwMode="auto">
          <a:xfrm>
            <a:off x="643467" y="1623060"/>
            <a:ext cx="1090506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744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people holding flags">
            <a:extLst>
              <a:ext uri="{FF2B5EF4-FFF2-40B4-BE49-F238E27FC236}">
                <a16:creationId xmlns:a16="http://schemas.microsoft.com/office/drawing/2014/main" id="{62182E49-D3CC-3A02-61D4-21CF243D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0" r="-1" b="25"/>
          <a:stretch/>
        </p:blipFill>
        <p:spPr>
          <a:xfrm>
            <a:off x="0" y="-1"/>
            <a:ext cx="7537490" cy="6696076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FCE4B-42CB-9366-9E5B-C4F2D895E800}"/>
              </a:ext>
            </a:extLst>
          </p:cNvPr>
          <p:cNvSpPr txBox="1"/>
          <p:nvPr/>
        </p:nvSpPr>
        <p:spPr>
          <a:xfrm flipH="1">
            <a:off x="9255033" y="94966"/>
            <a:ext cx="232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Group_8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5B8EB-03ED-CE08-6D6E-8B94106FD723}"/>
              </a:ext>
            </a:extLst>
          </p:cNvPr>
          <p:cNvSpPr txBox="1"/>
          <p:nvPr/>
        </p:nvSpPr>
        <p:spPr>
          <a:xfrm flipH="1">
            <a:off x="8092906" y="3237722"/>
            <a:ext cx="232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Sasidhar</a:t>
            </a:r>
            <a:r>
              <a:rPr lang="en-US" dirty="0"/>
              <a:t> Reddy </a:t>
            </a:r>
            <a:r>
              <a:rPr lang="en-US" dirty="0" err="1"/>
              <a:t>Katikam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92CA6-49F5-2787-73EC-870F6DA625C0}"/>
              </a:ext>
            </a:extLst>
          </p:cNvPr>
          <p:cNvSpPr txBox="1"/>
          <p:nvPr/>
        </p:nvSpPr>
        <p:spPr>
          <a:xfrm flipH="1">
            <a:off x="8098970" y="1145146"/>
            <a:ext cx="138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Anil Kumar</a:t>
            </a:r>
            <a:br>
              <a:rPr lang="en-US" dirty="0"/>
            </a:br>
            <a:r>
              <a:rPr lang="en-US" dirty="0" err="1"/>
              <a:t>Muttineni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28AAB-B569-014A-4E15-E912C0AFDE6C}"/>
              </a:ext>
            </a:extLst>
          </p:cNvPr>
          <p:cNvSpPr txBox="1"/>
          <p:nvPr/>
        </p:nvSpPr>
        <p:spPr>
          <a:xfrm flipH="1">
            <a:off x="7949683" y="5530534"/>
            <a:ext cx="239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Varshitha</a:t>
            </a:r>
            <a:r>
              <a:rPr lang="en-US" dirty="0"/>
              <a:t> </a:t>
            </a:r>
            <a:r>
              <a:rPr lang="en-US" dirty="0" err="1"/>
              <a:t>Jonnalagadda</a:t>
            </a:r>
            <a:r>
              <a:rPr lang="en-US" dirty="0"/>
              <a:t> </a:t>
            </a:r>
          </a:p>
        </p:txBody>
      </p:sp>
      <p:pic>
        <p:nvPicPr>
          <p:cNvPr id="10" name="Picture 9" descr="A person in a dress standing in front of a fountain&#10;&#10;Description automatically generated with low confidence">
            <a:extLst>
              <a:ext uri="{FF2B5EF4-FFF2-40B4-BE49-F238E27FC236}">
                <a16:creationId xmlns:a16="http://schemas.microsoft.com/office/drawing/2014/main" id="{EE16FE47-F307-02EB-BCBE-A49050DD3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11" y="4794096"/>
            <a:ext cx="1714458" cy="1709493"/>
          </a:xfrm>
          <a:prstGeom prst="rect">
            <a:avLst/>
          </a:prstGeom>
        </p:spPr>
      </p:pic>
      <p:pic>
        <p:nvPicPr>
          <p:cNvPr id="12" name="Picture 11" descr="A person standing on a boat&#10;&#10;Description automatically generated with low confidence">
            <a:extLst>
              <a:ext uri="{FF2B5EF4-FFF2-40B4-BE49-F238E27FC236}">
                <a16:creationId xmlns:a16="http://schemas.microsoft.com/office/drawing/2014/main" id="{2E2E631B-4E74-A7C5-846A-91DEF46EE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11" y="2706140"/>
            <a:ext cx="1714458" cy="1709493"/>
          </a:xfrm>
          <a:prstGeom prst="rect">
            <a:avLst/>
          </a:prstGeom>
        </p:spPr>
      </p:pic>
      <p:pic>
        <p:nvPicPr>
          <p:cNvPr id="14" name="Picture 13" descr="A picture containing outdoor, person, sky, road&#10;&#10;Description automatically generated">
            <a:extLst>
              <a:ext uri="{FF2B5EF4-FFF2-40B4-BE49-F238E27FC236}">
                <a16:creationId xmlns:a16="http://schemas.microsoft.com/office/drawing/2014/main" id="{7A456CBF-8FE8-86B5-5B0E-7AA5CC676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11" y="618186"/>
            <a:ext cx="1787297" cy="17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8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3D72-2D9F-1A0B-FC29-99254CA7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Bahnschrift SemiLight" panose="020B0502040204020203" pitchFamily="34" charset="0"/>
              </a:rPr>
              <a:t>                      </a:t>
            </a:r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320E-5EC5-DFD8-331A-A17EE533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  <a:p>
            <a:r>
              <a:rPr lang="en-US" sz="30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create an exit poll that will help in estimating an overall victory as well as the number of seats won by a certain party.</a:t>
            </a:r>
          </a:p>
          <a:p>
            <a:r>
              <a:rPr lang="en-US" sz="30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develop accurate, reliable, and transparent methods and models for predicting election outcomes, while accounting for uncertainty and potential biases</a:t>
            </a:r>
            <a:r>
              <a:rPr lang="en-US" sz="3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30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0EC3-39A2-DF69-2640-2F4B3C8B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852C-BB04-094E-8A52-7E3F3DDD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help companies, organizations, and individuals to understand and anticipate the potential outcome of an election, as well as the political landscape that may emerge after the election.</a:t>
            </a:r>
          </a:p>
          <a:p>
            <a:r>
              <a:rPr lang="en-US" sz="2400" dirty="0"/>
              <a:t>To anticipate potential changes in policy or regulations that may affect Election result.</a:t>
            </a:r>
          </a:p>
        </p:txBody>
      </p:sp>
    </p:spTree>
    <p:extLst>
      <p:ext uri="{BB962C8B-B14F-4D97-AF65-F5344CB8AC3E}">
        <p14:creationId xmlns:p14="http://schemas.microsoft.com/office/powerpoint/2010/main" val="352875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 txBox="1">
            <a:spLocks noGrp="1"/>
          </p:cNvSpPr>
          <p:nvPr>
            <p:ph type="title"/>
          </p:nvPr>
        </p:nvSpPr>
        <p:spPr>
          <a:xfrm>
            <a:off x="2973390" y="580931"/>
            <a:ext cx="5983997" cy="1390651"/>
          </a:xfrm>
          <a:prstGeom prst="rect">
            <a:avLst/>
          </a:prstGeom>
        </p:spPr>
        <p:txBody>
          <a:bodyPr>
            <a:noAutofit/>
          </a:bodyPr>
          <a:lstStyle>
            <a:lvl1pPr marR="4216" indent="10540" defTabSz="758951">
              <a:tabLst>
                <a:tab pos="1549400" algn="l"/>
              </a:tabLst>
              <a:defRPr sz="4980"/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Approach</a:t>
            </a:r>
            <a:endParaRPr sz="48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object 4"/>
          <p:cNvSpPr txBox="1"/>
          <p:nvPr/>
        </p:nvSpPr>
        <p:spPr>
          <a:xfrm>
            <a:off x="1879912" y="1904586"/>
            <a:ext cx="2699541" cy="697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600" dirty="0">
                <a:latin typeface="Arial Unicode MS" charset="0"/>
                <a:ea typeface="Arial Unicode MS" charset="0"/>
                <a:cs typeface="Arial Unicode MS" charset="0"/>
              </a:rPr>
              <a:t>SEEKING OUR DATASET FROM KAGGLE</a:t>
            </a:r>
            <a:endParaRPr sz="1600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86" name="object 7"/>
          <p:cNvSpPr/>
          <p:nvPr/>
        </p:nvSpPr>
        <p:spPr>
          <a:xfrm>
            <a:off x="2773493" y="2743582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04936A8-B2EB-EA47-B9CC-0DA1F2DAC1B1}"/>
              </a:ext>
            </a:extLst>
          </p:cNvPr>
          <p:cNvSpPr/>
          <p:nvPr/>
        </p:nvSpPr>
        <p:spPr>
          <a:xfrm>
            <a:off x="5904162" y="2756451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9F8A3BB-AFAE-8749-9D20-C303180F5976}"/>
              </a:ext>
            </a:extLst>
          </p:cNvPr>
          <p:cNvSpPr/>
          <p:nvPr/>
        </p:nvSpPr>
        <p:spPr>
          <a:xfrm>
            <a:off x="8844822" y="2743582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9AAE3B6-5BAC-FD4B-BB9E-F8A1896DD963}"/>
              </a:ext>
            </a:extLst>
          </p:cNvPr>
          <p:cNvSpPr txBox="1"/>
          <p:nvPr/>
        </p:nvSpPr>
        <p:spPr>
          <a:xfrm>
            <a:off x="5005755" y="1904586"/>
            <a:ext cx="2478027" cy="697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600" dirty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rPr>
              <a:t>PREPROCESSISNG DATA FOR THE MODEL</a:t>
            </a:r>
            <a:endParaRPr sz="1600" dirty="0">
              <a:solidFill>
                <a:schemeClr val="bg1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BC4D479-0727-C84E-B512-9E9217AB4D31}"/>
              </a:ext>
            </a:extLst>
          </p:cNvPr>
          <p:cNvSpPr txBox="1"/>
          <p:nvPr/>
        </p:nvSpPr>
        <p:spPr>
          <a:xfrm>
            <a:off x="7795847" y="1904586"/>
            <a:ext cx="2724212" cy="61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400" dirty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rPr>
              <a:t>DESCRIPTIVE STATISTICS FOR THE DATASET</a:t>
            </a:r>
            <a:endParaRPr sz="1400" dirty="0">
              <a:solidFill>
                <a:schemeClr val="bg1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6D3C448-83A6-2141-AACF-33CA3716C15F}"/>
              </a:ext>
            </a:extLst>
          </p:cNvPr>
          <p:cNvSpPr txBox="1"/>
          <p:nvPr/>
        </p:nvSpPr>
        <p:spPr>
          <a:xfrm>
            <a:off x="3148505" y="4026463"/>
            <a:ext cx="2861895" cy="697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600" dirty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rPr>
              <a:t>DATACLEANING BY ENCODING AND SCALING</a:t>
            </a:r>
            <a:endParaRPr sz="1600" dirty="0">
              <a:solidFill>
                <a:schemeClr val="bg1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0500C9B-AC87-534B-82BB-334FBFD42023}"/>
              </a:ext>
            </a:extLst>
          </p:cNvPr>
          <p:cNvSpPr txBox="1"/>
          <p:nvPr/>
        </p:nvSpPr>
        <p:spPr>
          <a:xfrm>
            <a:off x="6851660" y="4026463"/>
            <a:ext cx="2264625" cy="697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9525" marR="200501" algn="ctr">
              <a:lnSpc>
                <a:spcPct val="151000"/>
              </a:lnSpc>
              <a:spcBef>
                <a:spcPts val="75"/>
              </a:spcBef>
              <a:buSzPct val="100000"/>
              <a:tabLst>
                <a:tab pos="180975" algn="l"/>
              </a:tabLst>
              <a:defRPr sz="1600">
                <a:solidFill>
                  <a:srgbClr val="001B2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en-US" sz="1600" dirty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rPr>
              <a:t>CONCLUSION AND FUTURE SCOPE</a:t>
            </a:r>
            <a:endParaRPr sz="1600" dirty="0">
              <a:solidFill>
                <a:schemeClr val="bg1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2094D33-BFE2-E247-8A4E-F30621563C15}"/>
              </a:ext>
            </a:extLst>
          </p:cNvPr>
          <p:cNvSpPr/>
          <p:nvPr/>
        </p:nvSpPr>
        <p:spPr>
          <a:xfrm>
            <a:off x="7615730" y="4859729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3D64E90-51FA-8B45-A3BB-90A3387C0849}"/>
              </a:ext>
            </a:extLst>
          </p:cNvPr>
          <p:cNvSpPr/>
          <p:nvPr/>
        </p:nvSpPr>
        <p:spPr>
          <a:xfrm>
            <a:off x="4189177" y="4867250"/>
            <a:ext cx="542925" cy="0"/>
          </a:xfrm>
          <a:prstGeom prst="line">
            <a:avLst/>
          </a:prstGeom>
          <a:ln w="76200">
            <a:solidFill>
              <a:srgbClr val="8BB7B4"/>
            </a:solidFill>
          </a:ln>
        </p:spPr>
        <p:txBody>
          <a:bodyPr lIns="34289" rIns="34289"/>
          <a:lstStyle/>
          <a:p>
            <a:endParaRPr sz="1086"/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04FB23EF-4BB5-824B-87ED-0744DF8FC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4669" y="2919252"/>
            <a:ext cx="700570" cy="681311"/>
          </a:xfrm>
          <a:prstGeom prst="rect">
            <a:avLst/>
          </a:prstGeom>
        </p:spPr>
      </p:pic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7B873355-0115-AD4E-BA27-18C2ADDFE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2874" y="2877078"/>
            <a:ext cx="730159" cy="730159"/>
          </a:xfrm>
          <a:prstGeom prst="rect">
            <a:avLst/>
          </a:prstGeom>
        </p:spPr>
      </p:pic>
      <p:pic>
        <p:nvPicPr>
          <p:cNvPr id="15" name="Graphic 14" descr="Filter">
            <a:extLst>
              <a:ext uri="{FF2B5EF4-FFF2-40B4-BE49-F238E27FC236}">
                <a16:creationId xmlns:a16="http://schemas.microsoft.com/office/drawing/2014/main" id="{897EAC2D-82DB-704D-AE9B-CF9A38D78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1480" y="2838013"/>
            <a:ext cx="808286" cy="808286"/>
          </a:xfrm>
          <a:prstGeom prst="rect">
            <a:avLst/>
          </a:prstGeom>
        </p:spPr>
      </p:pic>
      <p:pic>
        <p:nvPicPr>
          <p:cNvPr id="17" name="Graphic 16" descr="Stopwatch">
            <a:extLst>
              <a:ext uri="{FF2B5EF4-FFF2-40B4-BE49-F238E27FC236}">
                <a16:creationId xmlns:a16="http://schemas.microsoft.com/office/drawing/2014/main" id="{F848B92C-CBA0-4D48-81E5-2474C6117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3781" y="5036342"/>
            <a:ext cx="808286" cy="808286"/>
          </a:xfrm>
          <a:prstGeom prst="rect">
            <a:avLst/>
          </a:prstGeom>
        </p:spPr>
      </p:pic>
      <p:pic>
        <p:nvPicPr>
          <p:cNvPr id="21" name="Graphic 20" descr="Braille">
            <a:extLst>
              <a:ext uri="{FF2B5EF4-FFF2-40B4-BE49-F238E27FC236}">
                <a16:creationId xmlns:a16="http://schemas.microsoft.com/office/drawing/2014/main" id="{1A7F9676-AB1F-4449-B84A-D323EAA99B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03438" y="4930228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F095B-5A86-79F6-CA3A-CB54A1203470}"/>
              </a:ext>
            </a:extLst>
          </p:cNvPr>
          <p:cNvSpPr txBox="1"/>
          <p:nvPr/>
        </p:nvSpPr>
        <p:spPr>
          <a:xfrm>
            <a:off x="3153749" y="391886"/>
            <a:ext cx="688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149F4-57A1-CAF9-E806-E104700C8CD5}"/>
              </a:ext>
            </a:extLst>
          </p:cNvPr>
          <p:cNvSpPr txBox="1"/>
          <p:nvPr/>
        </p:nvSpPr>
        <p:spPr>
          <a:xfrm>
            <a:off x="438540" y="1373363"/>
            <a:ext cx="1092521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</a:t>
            </a:r>
            <a:r>
              <a:rPr lang="en-US" sz="2500" dirty="0">
                <a:solidFill>
                  <a:schemeClr val="accent3">
                    <a:lumMod val="75000"/>
                  </a:schemeClr>
                </a:solidFill>
              </a:rPr>
              <a:t>Data Collection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>
                <a:highlight>
                  <a:srgbClr val="00FF00"/>
                </a:highlight>
              </a:rPr>
            </a:br>
            <a:r>
              <a:rPr lang="en-US" dirty="0"/>
              <a:t>                          Data select will collect from Kaggle and can be utilized for the Data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57643-8CDB-8E6B-FCB5-D20376D02680}"/>
              </a:ext>
            </a:extLst>
          </p:cNvPr>
          <p:cNvSpPr txBox="1"/>
          <p:nvPr/>
        </p:nvSpPr>
        <p:spPr>
          <a:xfrm>
            <a:off x="587830" y="2670878"/>
            <a:ext cx="1077592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								 </a:t>
            </a:r>
            <a:r>
              <a:rPr lang="en-US" sz="2500" dirty="0">
                <a:solidFill>
                  <a:schemeClr val="accent3">
                    <a:lumMod val="75000"/>
                  </a:schemeClr>
                </a:solidFill>
              </a:rPr>
              <a:t>Data Exploration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                    To identify any patterns, trends or outliers that are relevant to the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EC11-56B2-F644-A143-CDB34332780F}"/>
              </a:ext>
            </a:extLst>
          </p:cNvPr>
          <p:cNvSpPr txBox="1"/>
          <p:nvPr/>
        </p:nvSpPr>
        <p:spPr>
          <a:xfrm>
            <a:off x="513185" y="3968393"/>
            <a:ext cx="1139267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								 </a:t>
            </a:r>
            <a:r>
              <a:rPr lang="en-US" sz="2500" dirty="0">
                <a:solidFill>
                  <a:schemeClr val="accent3">
                    <a:lumMod val="75000"/>
                  </a:schemeClr>
                </a:solidFill>
              </a:rPr>
              <a:t>Data Cleaning 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 To  remove any errors, inconsistencies, or missing values that effect the accuracy of the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63C02-0933-EF21-C52E-1B49FEDC58BA}"/>
              </a:ext>
            </a:extLst>
          </p:cNvPr>
          <p:cNvSpPr txBox="1"/>
          <p:nvPr/>
        </p:nvSpPr>
        <p:spPr>
          <a:xfrm>
            <a:off x="690467" y="5290458"/>
            <a:ext cx="1139267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3"/>
                </a:solidFill>
              </a:rPr>
              <a:t>                                             Data Validation </a:t>
            </a:r>
            <a:br>
              <a:rPr lang="en-US" sz="2500" dirty="0">
                <a:solidFill>
                  <a:schemeClr val="accent3"/>
                </a:solidFill>
              </a:rPr>
            </a:br>
            <a:r>
              <a:rPr lang="en-US" dirty="0"/>
              <a:t> To ensure that it is accurate, consistent and complete the requirements of the modeling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63432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89"/>
          <p:cNvSpPr txBox="1"/>
          <p:nvPr/>
        </p:nvSpPr>
        <p:spPr>
          <a:xfrm>
            <a:off x="2070441" y="201458"/>
            <a:ext cx="8077200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5200" b="1">
                <a:solidFill>
                  <a:srgbClr val="F1452F"/>
                </a:solidFill>
                <a:latin typeface="Poppins-ExtraBold"/>
                <a:ea typeface="Poppins-ExtraBold"/>
                <a:cs typeface="Poppins-ExtraBold"/>
                <a:sym typeface="Poppins-ExtraBold"/>
              </a:defRPr>
            </a:lvl1pPr>
          </a:lstStyle>
          <a:p>
            <a:pPr algn="ctr"/>
            <a:r>
              <a:rPr lang="en-US" sz="4500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DESCRIPTIVE STATISTICS</a:t>
            </a:r>
            <a:endParaRPr sz="45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object 189">
            <a:extLst>
              <a:ext uri="{FF2B5EF4-FFF2-40B4-BE49-F238E27FC236}">
                <a16:creationId xmlns:a16="http://schemas.microsoft.com/office/drawing/2014/main" id="{58207423-0A11-C340-9C3F-2E9327031E23}"/>
              </a:ext>
            </a:extLst>
          </p:cNvPr>
          <p:cNvSpPr txBox="1"/>
          <p:nvPr/>
        </p:nvSpPr>
        <p:spPr>
          <a:xfrm>
            <a:off x="2239290" y="1022074"/>
            <a:ext cx="77395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15200" b="1">
                <a:solidFill>
                  <a:srgbClr val="F1452F"/>
                </a:solidFill>
                <a:latin typeface="Poppins-ExtraBold"/>
                <a:ea typeface="Poppins-ExtraBold"/>
                <a:cs typeface="Poppins-ExtraBold"/>
                <a:sym typeface="Poppins-ExtraBold"/>
              </a:defRPr>
            </a:lvl1pPr>
          </a:lstStyle>
          <a:p>
            <a:pPr algn="ctr"/>
            <a:r>
              <a:rPr lang="en-US" sz="2000" dirty="0">
                <a:solidFill>
                  <a:schemeClr val="accent2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UNIVARIATE ANALYSIS</a:t>
            </a:r>
            <a:endParaRPr sz="2000" dirty="0">
              <a:solidFill>
                <a:schemeClr val="accent2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E0601-7F50-024A-8772-F85147C286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0442" y="1783740"/>
            <a:ext cx="3167185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46A6C-495E-C64D-8389-66C58FCABC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11606" y="1783740"/>
            <a:ext cx="3167185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DC2D36-3397-0443-A6EE-269A8C1472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70442" y="4324648"/>
            <a:ext cx="3167185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F275ED-1BD3-F648-B60F-4474458A1A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11605" y="4324648"/>
            <a:ext cx="3167186" cy="1651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41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274" y="375928"/>
            <a:ext cx="7445727" cy="683474"/>
          </a:xfrm>
        </p:spPr>
        <p:txBody>
          <a:bodyPr rtlCol="0">
            <a:normAutofit fontScale="90000"/>
          </a:bodyPr>
          <a:lstStyle/>
          <a:p>
            <a:pPr algn="ctr" defTabSz="457242">
              <a:defRPr/>
            </a:pPr>
            <a:r>
              <a:rPr lang="en-US" sz="3601" spc="225" dirty="0">
                <a:solidFill>
                  <a:srgbClr val="FFC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BIVARIATE ANALYSIS</a:t>
            </a:r>
            <a:br>
              <a:rPr lang="en-US" sz="3601" spc="225" dirty="0">
                <a:solidFill>
                  <a:srgbClr val="FFC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sz="3601" spc="225" dirty="0">
                <a:solidFill>
                  <a:srgbClr val="FFC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AND CORRELATIONS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722017" y="6558799"/>
            <a:ext cx="4698238" cy="0"/>
          </a:xfrm>
          <a:prstGeom prst="line">
            <a:avLst/>
          </a:prstGeom>
          <a:ln>
            <a:solidFill>
              <a:srgbClr val="8BB7B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6A3840A-06CF-BA4E-A0F2-C40F4A4D5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9265" y="1733673"/>
            <a:ext cx="7651102" cy="449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47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627919" y="1251389"/>
            <a:ext cx="6859786" cy="915836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4000" b="1" spc="450" dirty="0">
                <a:solidFill>
                  <a:srgbClr val="00B0F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FUTURE SCOPE</a:t>
            </a:r>
          </a:p>
        </p:txBody>
      </p:sp>
      <p:sp>
        <p:nvSpPr>
          <p:cNvPr id="9" name="object 7"/>
          <p:cNvSpPr/>
          <p:nvPr/>
        </p:nvSpPr>
        <p:spPr>
          <a:xfrm flipV="1">
            <a:off x="4688908" y="2167225"/>
            <a:ext cx="2884200" cy="13455"/>
          </a:xfrm>
          <a:prstGeom prst="line">
            <a:avLst/>
          </a:prstGeom>
          <a:ln w="76200">
            <a:solidFill>
              <a:schemeClr val="bg1"/>
            </a:solidFill>
          </a:ln>
        </p:spPr>
        <p:txBody>
          <a:bodyPr lIns="34289" rIns="34289"/>
          <a:lstStyle/>
          <a:p>
            <a:endParaRPr sz="1086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67D367-6DD2-4E48-B983-C0CD5710B729}"/>
              </a:ext>
            </a:extLst>
          </p:cNvPr>
          <p:cNvSpPr txBox="1">
            <a:spLocks/>
          </p:cNvSpPr>
          <p:nvPr/>
        </p:nvSpPr>
        <p:spPr bwMode="auto">
          <a:xfrm>
            <a:off x="1852029" y="2973089"/>
            <a:ext cx="7221297" cy="2547686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Further analysis on this data 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Using </a:t>
            </a:r>
            <a:r>
              <a:rPr lang="en-IN" sz="2800" b="1" dirty="0">
                <a:solidFill>
                  <a:schemeClr val="bg1"/>
                </a:solidFill>
                <a:latin typeface="Avenir Next" panose="020B0503020202020204" pitchFamily="34" charset="0"/>
              </a:rPr>
              <a:t>logistic regression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IN" sz="2800" b="1" dirty="0">
                <a:solidFill>
                  <a:schemeClr val="bg1"/>
                </a:solidFill>
                <a:latin typeface="Avenir Next" panose="020B0503020202020204" pitchFamily="34" charset="0"/>
              </a:rPr>
              <a:t>Linear discriminant analysis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IN" sz="2800" b="1" dirty="0">
                <a:solidFill>
                  <a:schemeClr val="bg1"/>
                </a:solidFill>
                <a:latin typeface="Avenir Next" panose="020B0503020202020204" pitchFamily="34" charset="0"/>
              </a:rPr>
              <a:t>KNN models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IN" sz="2800" b="1" dirty="0">
                <a:solidFill>
                  <a:schemeClr val="bg1"/>
                </a:solidFill>
                <a:latin typeface="Avenir Next" panose="020B0503020202020204" pitchFamily="34" charset="0"/>
              </a:rPr>
              <a:t>Naïve Bayer’s Models</a:t>
            </a:r>
            <a:r>
              <a:rPr lang="en-US" sz="2800" b="1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Predict out election results and the winner!</a:t>
            </a:r>
            <a:br>
              <a:rPr lang="en-US" altLang="en-US" sz="28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lang="en-US" sz="2800" b="1" spc="45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6EDBDD-79E5-1342-A92A-E7FD3F0B441B}"/>
              </a:ext>
            </a:extLst>
          </p:cNvPr>
          <p:cNvSpPr txBox="1">
            <a:spLocks/>
          </p:cNvSpPr>
          <p:nvPr/>
        </p:nvSpPr>
        <p:spPr bwMode="auto">
          <a:xfrm>
            <a:off x="4688908" y="5927400"/>
            <a:ext cx="6859786" cy="1557865"/>
          </a:xfrm>
          <a:prstGeom prst="rect">
            <a:avLst/>
          </a:prstGeom>
        </p:spPr>
        <p:txBody>
          <a:bodyPr lIns="91448" tIns="45724" rIns="91448" bIns="45724" anchor="ctr"/>
          <a:lstStyle>
            <a:lvl1pPr algn="ctr" defTabSz="609493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See you in the final project!</a:t>
            </a:r>
            <a:b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</a:br>
            <a:endParaRPr lang="en-US" sz="2800" b="1" spc="450" dirty="0">
              <a:solidFill>
                <a:schemeClr val="bg1">
                  <a:lumMod val="9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52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297</TotalTime>
  <Words>296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Rounded MT Bold</vt:lpstr>
      <vt:lpstr>Arial Unicode MS</vt:lpstr>
      <vt:lpstr>Avenir Next</vt:lpstr>
      <vt:lpstr>Bahnschrift SemiLight</vt:lpstr>
      <vt:lpstr>Calibri</vt:lpstr>
      <vt:lpstr>Century Gothic</vt:lpstr>
      <vt:lpstr>Times New Roman</vt:lpstr>
      <vt:lpstr>Wingdings</vt:lpstr>
      <vt:lpstr>Wingdings 3</vt:lpstr>
      <vt:lpstr>Ion</vt:lpstr>
      <vt:lpstr>          ELECTIONS         FORECASTING</vt:lpstr>
      <vt:lpstr>PowerPoint Presentation</vt:lpstr>
      <vt:lpstr>                      ABSTRACT</vt:lpstr>
      <vt:lpstr>          BUSINESS UNDERSTANDING</vt:lpstr>
      <vt:lpstr>Approach</vt:lpstr>
      <vt:lpstr>PowerPoint Presentation</vt:lpstr>
      <vt:lpstr>PowerPoint Presentation</vt:lpstr>
      <vt:lpstr>BIVARIATE ANALYSIS AND CORRELATIONS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ELECTIONS         FORECASTING</dc:title>
  <dc:creator>divya soma</dc:creator>
  <cp:lastModifiedBy>Sasidhar Katikam</cp:lastModifiedBy>
  <cp:revision>3</cp:revision>
  <dcterms:created xsi:type="dcterms:W3CDTF">2023-03-21T20:32:53Z</dcterms:created>
  <dcterms:modified xsi:type="dcterms:W3CDTF">2023-03-22T15:41:44Z</dcterms:modified>
</cp:coreProperties>
</file>