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7"/>
  </p:notesMasterIdLst>
  <p:sldIdLst>
    <p:sldId id="256" r:id="rId2"/>
    <p:sldId id="279" r:id="rId3"/>
    <p:sldId id="258" r:id="rId4"/>
    <p:sldId id="280" r:id="rId5"/>
    <p:sldId id="262" r:id="rId6"/>
    <p:sldId id="281" r:id="rId7"/>
    <p:sldId id="282" r:id="rId8"/>
    <p:sldId id="283" r:id="rId9"/>
    <p:sldId id="284" r:id="rId10"/>
    <p:sldId id="285" r:id="rId11"/>
    <p:sldId id="286" r:id="rId12"/>
    <p:sldId id="287" r:id="rId13"/>
    <p:sldId id="288" r:id="rId14"/>
    <p:sldId id="289" r:id="rId15"/>
    <p:sldId id="29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8FC5D4-8D59-4B28-903A-A536A963729D}" v="18" dt="2023-03-22T01:29:44.1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21" autoAdjust="0"/>
    <p:restoredTop sz="94660"/>
  </p:normalViewPr>
  <p:slideViewPr>
    <p:cSldViewPr snapToGrid="0">
      <p:cViewPr varScale="1">
        <p:scale>
          <a:sx n="83" d="100"/>
          <a:sy n="83" d="100"/>
        </p:scale>
        <p:origin x="5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9CBB6F-00C5-4505-9B5E-EA0BC8A04F44}" type="datetimeFigureOut">
              <a:rPr lang="en-US" smtClean="0"/>
              <a:t>4/30/2023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83BB8-7320-48E3-A58F-5314ECE7483A}" type="slidenum">
              <a:rPr lang="en-US" smtClean="0"/>
              <a:t>‹#›</a:t>
            </a:fld>
            <a:endParaRPr lang="en-US"/>
          </a:p>
        </p:txBody>
      </p:sp>
    </p:spTree>
    <p:extLst>
      <p:ext uri="{BB962C8B-B14F-4D97-AF65-F5344CB8AC3E}">
        <p14:creationId xmlns:p14="http://schemas.microsoft.com/office/powerpoint/2010/main" val="1880319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7864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3DCFD2-82A5-4221-A75A-0145799B2D3D}"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10F0C-446F-4417-BA54-45BB3D23BD6D}" type="slidenum">
              <a:rPr lang="en-US" smtClean="0"/>
              <a:t>‹#›</a:t>
            </a:fld>
            <a:endParaRPr lang="en-US"/>
          </a:p>
        </p:txBody>
      </p:sp>
    </p:spTree>
    <p:extLst>
      <p:ext uri="{BB962C8B-B14F-4D97-AF65-F5344CB8AC3E}">
        <p14:creationId xmlns:p14="http://schemas.microsoft.com/office/powerpoint/2010/main" val="3301019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3DCFD2-82A5-4221-A75A-0145799B2D3D}"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10F0C-446F-4417-BA54-45BB3D23BD6D}" type="slidenum">
              <a:rPr lang="en-US" smtClean="0"/>
              <a:t>‹#›</a:t>
            </a:fld>
            <a:endParaRPr lang="en-US"/>
          </a:p>
        </p:txBody>
      </p:sp>
    </p:spTree>
    <p:extLst>
      <p:ext uri="{BB962C8B-B14F-4D97-AF65-F5344CB8AC3E}">
        <p14:creationId xmlns:p14="http://schemas.microsoft.com/office/powerpoint/2010/main" val="2030322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3DCFD2-82A5-4221-A75A-0145799B2D3D}"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10F0C-446F-4417-BA54-45BB3D23BD6D}" type="slidenum">
              <a:rPr lang="en-US" smtClean="0"/>
              <a:t>‹#›</a:t>
            </a:fld>
            <a:endParaRPr lang="en-US"/>
          </a:p>
        </p:txBody>
      </p:sp>
    </p:spTree>
    <p:extLst>
      <p:ext uri="{BB962C8B-B14F-4D97-AF65-F5344CB8AC3E}">
        <p14:creationId xmlns:p14="http://schemas.microsoft.com/office/powerpoint/2010/main" val="178938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3DCFD2-82A5-4221-A75A-0145799B2D3D}"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10F0C-446F-4417-BA54-45BB3D23BD6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71543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DCFD2-82A5-4221-A75A-0145799B2D3D}"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10F0C-446F-4417-BA54-45BB3D23BD6D}" type="slidenum">
              <a:rPr lang="en-US" smtClean="0"/>
              <a:t>‹#›</a:t>
            </a:fld>
            <a:endParaRPr lang="en-US"/>
          </a:p>
        </p:txBody>
      </p:sp>
    </p:spTree>
    <p:extLst>
      <p:ext uri="{BB962C8B-B14F-4D97-AF65-F5344CB8AC3E}">
        <p14:creationId xmlns:p14="http://schemas.microsoft.com/office/powerpoint/2010/main" val="4106565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3DCFD2-82A5-4221-A75A-0145799B2D3D}" type="datetimeFigureOut">
              <a:rPr lang="en-US" smtClean="0"/>
              <a:t>4/30/2023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10F0C-446F-4417-BA54-45BB3D23BD6D}" type="slidenum">
              <a:rPr lang="en-US" smtClean="0"/>
              <a:t>‹#›</a:t>
            </a:fld>
            <a:endParaRPr lang="en-US"/>
          </a:p>
        </p:txBody>
      </p:sp>
    </p:spTree>
    <p:extLst>
      <p:ext uri="{BB962C8B-B14F-4D97-AF65-F5344CB8AC3E}">
        <p14:creationId xmlns:p14="http://schemas.microsoft.com/office/powerpoint/2010/main" val="4279480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3DCFD2-82A5-4221-A75A-0145799B2D3D}" type="datetimeFigureOut">
              <a:rPr lang="en-US" smtClean="0"/>
              <a:t>4/30/2023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10F0C-446F-4417-BA54-45BB3D23BD6D}" type="slidenum">
              <a:rPr lang="en-US" smtClean="0"/>
              <a:t>‹#›</a:t>
            </a:fld>
            <a:endParaRPr lang="en-US"/>
          </a:p>
        </p:txBody>
      </p:sp>
    </p:spTree>
    <p:extLst>
      <p:ext uri="{BB962C8B-B14F-4D97-AF65-F5344CB8AC3E}">
        <p14:creationId xmlns:p14="http://schemas.microsoft.com/office/powerpoint/2010/main" val="3068733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DCFD2-82A5-4221-A75A-0145799B2D3D}"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10F0C-446F-4417-BA54-45BB3D23BD6D}" type="slidenum">
              <a:rPr lang="en-US" smtClean="0"/>
              <a:t>‹#›</a:t>
            </a:fld>
            <a:endParaRPr lang="en-US"/>
          </a:p>
        </p:txBody>
      </p:sp>
    </p:spTree>
    <p:extLst>
      <p:ext uri="{BB962C8B-B14F-4D97-AF65-F5344CB8AC3E}">
        <p14:creationId xmlns:p14="http://schemas.microsoft.com/office/powerpoint/2010/main" val="278994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DCFD2-82A5-4221-A75A-0145799B2D3D}"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10F0C-446F-4417-BA54-45BB3D23BD6D}" type="slidenum">
              <a:rPr lang="en-US" smtClean="0"/>
              <a:t>‹#›</a:t>
            </a:fld>
            <a:endParaRPr lang="en-US"/>
          </a:p>
        </p:txBody>
      </p:sp>
    </p:spTree>
    <p:extLst>
      <p:ext uri="{BB962C8B-B14F-4D97-AF65-F5344CB8AC3E}">
        <p14:creationId xmlns:p14="http://schemas.microsoft.com/office/powerpoint/2010/main" val="28409912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Content 0">
    <p:spTree>
      <p:nvGrpSpPr>
        <p:cNvPr id="1" name=""/>
        <p:cNvGrpSpPr/>
        <p:nvPr/>
      </p:nvGrpSpPr>
      <p:grpSpPr>
        <a:xfrm>
          <a:off x="0" y="0"/>
          <a:ext cx="0" cy="0"/>
          <a:chOff x="0" y="0"/>
          <a:chExt cx="0" cy="0"/>
        </a:xfrm>
      </p:grpSpPr>
      <p:sp>
        <p:nvSpPr>
          <p:cNvPr id="29" name="Title Text"/>
          <p:cNvSpPr txBox="1">
            <a:spLocks noGrp="1"/>
          </p:cNvSpPr>
          <p:nvPr>
            <p:ph type="title"/>
          </p:nvPr>
        </p:nvSpPr>
        <p:spPr>
          <a:xfrm>
            <a:off x="2684444" y="837242"/>
            <a:ext cx="6823113" cy="887730"/>
          </a:xfrm>
          <a:prstGeom prst="rect">
            <a:avLst/>
          </a:prstGeom>
        </p:spPr>
        <p:txBody>
          <a:bodyPr>
            <a:normAutofit/>
          </a:bodyPr>
          <a:lstStyle/>
          <a:p>
            <a:r>
              <a:t>Title Text</a:t>
            </a:r>
          </a:p>
        </p:txBody>
      </p:sp>
      <p:sp>
        <p:nvSpPr>
          <p:cNvPr id="30" name="Body Level One…"/>
          <p:cNvSpPr txBox="1">
            <a:spLocks noGrp="1"/>
          </p:cNvSpPr>
          <p:nvPr>
            <p:ph type="body" sz="half" idx="1"/>
          </p:nvPr>
        </p:nvSpPr>
        <p:spPr>
          <a:xfrm>
            <a:off x="1008795" y="2413634"/>
            <a:ext cx="10174412" cy="30961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38904237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83DCFD2-82A5-4221-A75A-0145799B2D3D}"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10F0C-446F-4417-BA54-45BB3D23BD6D}" type="slidenum">
              <a:rPr lang="en-US" smtClean="0"/>
              <a:t>‹#›</a:t>
            </a:fld>
            <a:endParaRPr lang="en-US"/>
          </a:p>
        </p:txBody>
      </p:sp>
    </p:spTree>
    <p:extLst>
      <p:ext uri="{BB962C8B-B14F-4D97-AF65-F5344CB8AC3E}">
        <p14:creationId xmlns:p14="http://schemas.microsoft.com/office/powerpoint/2010/main" val="882612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DCFD2-82A5-4221-A75A-0145799B2D3D}"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10F0C-446F-4417-BA54-45BB3D23BD6D}" type="slidenum">
              <a:rPr lang="en-US" smtClean="0"/>
              <a:t>‹#›</a:t>
            </a:fld>
            <a:endParaRPr lang="en-US"/>
          </a:p>
        </p:txBody>
      </p:sp>
    </p:spTree>
    <p:extLst>
      <p:ext uri="{BB962C8B-B14F-4D97-AF65-F5344CB8AC3E}">
        <p14:creationId xmlns:p14="http://schemas.microsoft.com/office/powerpoint/2010/main" val="3929047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3DCFD2-82A5-4221-A75A-0145799B2D3D}"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10F0C-446F-4417-BA54-45BB3D23BD6D}" type="slidenum">
              <a:rPr lang="en-US" smtClean="0"/>
              <a:t>‹#›</a:t>
            </a:fld>
            <a:endParaRPr lang="en-US"/>
          </a:p>
        </p:txBody>
      </p:sp>
    </p:spTree>
    <p:extLst>
      <p:ext uri="{BB962C8B-B14F-4D97-AF65-F5344CB8AC3E}">
        <p14:creationId xmlns:p14="http://schemas.microsoft.com/office/powerpoint/2010/main" val="323229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3DCFD2-82A5-4221-A75A-0145799B2D3D}" type="datetimeFigureOut">
              <a:rPr lang="en-US" smtClean="0"/>
              <a:t>4/30/2023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110F0C-446F-4417-BA54-45BB3D23BD6D}" type="slidenum">
              <a:rPr lang="en-US" smtClean="0"/>
              <a:t>‹#›</a:t>
            </a:fld>
            <a:endParaRPr lang="en-US"/>
          </a:p>
        </p:txBody>
      </p:sp>
    </p:spTree>
    <p:extLst>
      <p:ext uri="{BB962C8B-B14F-4D97-AF65-F5344CB8AC3E}">
        <p14:creationId xmlns:p14="http://schemas.microsoft.com/office/powerpoint/2010/main" val="2210991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83DCFD2-82A5-4221-A75A-0145799B2D3D}" type="datetimeFigureOut">
              <a:rPr lang="en-US" smtClean="0"/>
              <a:t>4/30/2023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2110F0C-446F-4417-BA54-45BB3D23BD6D}" type="slidenum">
              <a:rPr lang="en-US" smtClean="0"/>
              <a:t>‹#›</a:t>
            </a:fld>
            <a:endParaRPr lang="en-US"/>
          </a:p>
        </p:txBody>
      </p:sp>
    </p:spTree>
    <p:extLst>
      <p:ext uri="{BB962C8B-B14F-4D97-AF65-F5344CB8AC3E}">
        <p14:creationId xmlns:p14="http://schemas.microsoft.com/office/powerpoint/2010/main" val="388359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83DCFD2-82A5-4221-A75A-0145799B2D3D}" type="datetimeFigureOut">
              <a:rPr lang="en-US" smtClean="0"/>
              <a:t>4/30/2023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2110F0C-446F-4417-BA54-45BB3D23BD6D}" type="slidenum">
              <a:rPr lang="en-US" smtClean="0"/>
              <a:t>‹#›</a:t>
            </a:fld>
            <a:endParaRPr lang="en-US"/>
          </a:p>
        </p:txBody>
      </p:sp>
    </p:spTree>
    <p:extLst>
      <p:ext uri="{BB962C8B-B14F-4D97-AF65-F5344CB8AC3E}">
        <p14:creationId xmlns:p14="http://schemas.microsoft.com/office/powerpoint/2010/main" val="647099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83DCFD2-82A5-4221-A75A-0145799B2D3D}" type="datetimeFigureOut">
              <a:rPr lang="en-US" smtClean="0"/>
              <a:t>4/30/2023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2110F0C-446F-4417-BA54-45BB3D23BD6D}" type="slidenum">
              <a:rPr lang="en-US" smtClean="0"/>
              <a:t>‹#›</a:t>
            </a:fld>
            <a:endParaRPr lang="en-US"/>
          </a:p>
        </p:txBody>
      </p:sp>
    </p:spTree>
    <p:extLst>
      <p:ext uri="{BB962C8B-B14F-4D97-AF65-F5344CB8AC3E}">
        <p14:creationId xmlns:p14="http://schemas.microsoft.com/office/powerpoint/2010/main" val="4045957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3DCFD2-82A5-4221-A75A-0145799B2D3D}"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10F0C-446F-4417-BA54-45BB3D23BD6D}" type="slidenum">
              <a:rPr lang="en-US" smtClean="0"/>
              <a:t>‹#›</a:t>
            </a:fld>
            <a:endParaRPr lang="en-US"/>
          </a:p>
        </p:txBody>
      </p:sp>
    </p:spTree>
    <p:extLst>
      <p:ext uri="{BB962C8B-B14F-4D97-AF65-F5344CB8AC3E}">
        <p14:creationId xmlns:p14="http://schemas.microsoft.com/office/powerpoint/2010/main" val="603335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83DCFD2-82A5-4221-A75A-0145799B2D3D}" type="datetimeFigureOut">
              <a:rPr lang="en-US" smtClean="0"/>
              <a:t>4/30/2023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2110F0C-446F-4417-BA54-45BB3D23BD6D}" type="slidenum">
              <a:rPr lang="en-US" smtClean="0"/>
              <a:t>‹#›</a:t>
            </a:fld>
            <a:endParaRPr lang="en-US"/>
          </a:p>
        </p:txBody>
      </p:sp>
    </p:spTree>
    <p:extLst>
      <p:ext uri="{BB962C8B-B14F-4D97-AF65-F5344CB8AC3E}">
        <p14:creationId xmlns:p14="http://schemas.microsoft.com/office/powerpoint/2010/main" val="3501757106"/>
      </p:ext>
    </p:extLst>
  </p:cSld>
  <p:clrMap bg1="dk1" tx1="lt1" bg2="dk2" tx2="lt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793"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hyperlink" Target="https://github.com/MrKatikam/FP-Group8" TargetMode="External"/><Relationship Id="rId1" Type="http://schemas.openxmlformats.org/officeDocument/2006/relationships/slideLayout" Target="../slideLayouts/slideLayout18.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0614B-C50F-3A5D-A7CA-FDCDFBE76874}"/>
              </a:ext>
            </a:extLst>
          </p:cNvPr>
          <p:cNvSpPr>
            <a:spLocks noGrp="1"/>
          </p:cNvSpPr>
          <p:nvPr>
            <p:ph type="ctrTitle"/>
          </p:nvPr>
        </p:nvSpPr>
        <p:spPr>
          <a:xfrm>
            <a:off x="1524000" y="1122363"/>
            <a:ext cx="9144000" cy="849312"/>
          </a:xfrm>
        </p:spPr>
        <p:txBody>
          <a:bodyPr>
            <a:normAutofit fontScale="90000"/>
          </a:bodyPr>
          <a:lstStyle/>
          <a:p>
            <a:r>
              <a:rPr lang="en-US" sz="6000" b="1" spc="450" dirty="0">
                <a:solidFill>
                  <a:srgbClr val="C00000"/>
                </a:solidFill>
                <a:latin typeface="Arial Rounded MT Bold" charset="0"/>
                <a:ea typeface="Arial Rounded MT Bold" charset="0"/>
                <a:cs typeface="Arial Rounded MT Bold" charset="0"/>
              </a:rPr>
              <a:t>          ELECTIONS</a:t>
            </a:r>
            <a:br>
              <a:rPr lang="en-US" sz="6000" b="1" spc="450" dirty="0">
                <a:solidFill>
                  <a:srgbClr val="C00000"/>
                </a:solidFill>
                <a:latin typeface="Arial Rounded MT Bold" charset="0"/>
                <a:ea typeface="Arial Rounded MT Bold" charset="0"/>
                <a:cs typeface="Arial Rounded MT Bold" charset="0"/>
              </a:rPr>
            </a:br>
            <a:r>
              <a:rPr lang="en-US" sz="6000" b="1" spc="450" dirty="0">
                <a:solidFill>
                  <a:srgbClr val="C00000"/>
                </a:solidFill>
                <a:latin typeface="Arial Rounded MT Bold" charset="0"/>
                <a:ea typeface="Arial Rounded MT Bold" charset="0"/>
                <a:cs typeface="Arial Rounded MT Bold" charset="0"/>
              </a:rPr>
              <a:t>        FORECASTING</a:t>
            </a:r>
            <a:endParaRPr lang="en-US" dirty="0">
              <a:solidFill>
                <a:srgbClr val="C00000"/>
              </a:solidFill>
            </a:endParaRPr>
          </a:p>
        </p:txBody>
      </p:sp>
    </p:spTree>
    <p:extLst>
      <p:ext uri="{BB962C8B-B14F-4D97-AF65-F5344CB8AC3E}">
        <p14:creationId xmlns:p14="http://schemas.microsoft.com/office/powerpoint/2010/main" val="2842715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1F8E-49FA-C845-21D0-94BBF76D94B9}"/>
              </a:ext>
            </a:extLst>
          </p:cNvPr>
          <p:cNvSpPr>
            <a:spLocks noGrp="1"/>
          </p:cNvSpPr>
          <p:nvPr>
            <p:ph type="title"/>
          </p:nvPr>
        </p:nvSpPr>
        <p:spPr/>
        <p:txBody>
          <a:bodyPr/>
          <a:lstStyle/>
          <a:p>
            <a:pPr algn="ctr"/>
            <a:r>
              <a:rPr lang="en-US" sz="4000" b="1" i="0" dirty="0">
                <a:solidFill>
                  <a:srgbClr val="000000"/>
                </a:solidFill>
                <a:effectLst/>
                <a:latin typeface="Times New Roman" panose="02020603050405020304" pitchFamily="18" charset="0"/>
                <a:cs typeface="Times New Roman" panose="02020603050405020304" pitchFamily="18" charset="0"/>
              </a:rPr>
              <a:t>3. Test Trained Models With The 2020 Dataset</a:t>
            </a:r>
            <a:br>
              <a:rPr lang="en-US" sz="4000" b="1" i="0" dirty="0">
                <a:solidFill>
                  <a:srgbClr val="000000"/>
                </a:solidFill>
                <a:effectLst/>
                <a:latin typeface="Times New Roman" panose="02020603050405020304" pitchFamily="18"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1BDFF75-E18F-F27B-0B9D-842FE458E960}"/>
              </a:ext>
            </a:extLst>
          </p:cNvPr>
          <p:cNvSpPr>
            <a:spLocks noGrp="1"/>
          </p:cNvSpPr>
          <p:nvPr>
            <p:ph type="body" idx="1"/>
          </p:nvPr>
        </p:nvSpPr>
        <p:spPr>
          <a:xfrm>
            <a:off x="1103313" y="1904999"/>
            <a:ext cx="4396338" cy="1134035"/>
          </a:xfrm>
        </p:spPr>
        <p:txBody>
          <a:bodyPr/>
          <a:lstStyle/>
          <a:p>
            <a:r>
              <a:rPr lang="en-IN" b="1" i="0" dirty="0">
                <a:solidFill>
                  <a:srgbClr val="000000"/>
                </a:solidFill>
                <a:effectLst/>
                <a:latin typeface="Times New Roman" panose="02020603050405020304" pitchFamily="18" charset="0"/>
                <a:cs typeface="Times New Roman" panose="02020603050405020304" pitchFamily="18" charset="0"/>
              </a:rPr>
              <a:t>3.1. Decision Tree With Gini Criterion</a:t>
            </a:r>
          </a:p>
          <a:p>
            <a:endParaRPr lang="en-IN" dirty="0"/>
          </a:p>
        </p:txBody>
      </p:sp>
      <p:pic>
        <p:nvPicPr>
          <p:cNvPr id="8" name="Content Placeholder 7">
            <a:extLst>
              <a:ext uri="{FF2B5EF4-FFF2-40B4-BE49-F238E27FC236}">
                <a16:creationId xmlns:a16="http://schemas.microsoft.com/office/drawing/2014/main" id="{ED3A7FF5-DF1A-4C7E-1062-51C58C8FAFD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03313" y="3109499"/>
            <a:ext cx="4395787" cy="2551940"/>
          </a:xfrm>
        </p:spPr>
      </p:pic>
      <p:sp>
        <p:nvSpPr>
          <p:cNvPr id="5" name="Text Placeholder 4">
            <a:extLst>
              <a:ext uri="{FF2B5EF4-FFF2-40B4-BE49-F238E27FC236}">
                <a16:creationId xmlns:a16="http://schemas.microsoft.com/office/drawing/2014/main" id="{41F9589E-8D19-12D3-D611-DCCCB152E4DC}"/>
              </a:ext>
            </a:extLst>
          </p:cNvPr>
          <p:cNvSpPr>
            <a:spLocks noGrp="1"/>
          </p:cNvSpPr>
          <p:nvPr>
            <p:ph type="body" sz="quarter" idx="3"/>
          </p:nvPr>
        </p:nvSpPr>
        <p:spPr>
          <a:xfrm>
            <a:off x="5654495" y="1905000"/>
            <a:ext cx="4396339" cy="1134034"/>
          </a:xfrm>
        </p:spPr>
        <p:txBody>
          <a:bodyPr/>
          <a:lstStyle/>
          <a:p>
            <a:r>
              <a:rPr lang="en-US" b="1" i="0" dirty="0">
                <a:solidFill>
                  <a:srgbClr val="000000"/>
                </a:solidFill>
                <a:effectLst/>
                <a:latin typeface="Times New Roman" panose="02020603050405020304" pitchFamily="18" charset="0"/>
                <a:cs typeface="Times New Roman" panose="02020603050405020304" pitchFamily="18" charset="0"/>
              </a:rPr>
              <a:t>3.2. Decision Tree With Entropy Criterion</a:t>
            </a:r>
          </a:p>
          <a:p>
            <a:endParaRPr lang="en-IN" dirty="0"/>
          </a:p>
        </p:txBody>
      </p:sp>
      <p:pic>
        <p:nvPicPr>
          <p:cNvPr id="10" name="Content Placeholder 9">
            <a:extLst>
              <a:ext uri="{FF2B5EF4-FFF2-40B4-BE49-F238E27FC236}">
                <a16:creationId xmlns:a16="http://schemas.microsoft.com/office/drawing/2014/main" id="{B8604097-AE50-1A1E-33C6-02DEECA44F8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654675" y="3095943"/>
            <a:ext cx="4395788" cy="2579052"/>
          </a:xfrm>
        </p:spPr>
      </p:pic>
    </p:spTree>
    <p:extLst>
      <p:ext uri="{BB962C8B-B14F-4D97-AF65-F5344CB8AC3E}">
        <p14:creationId xmlns:p14="http://schemas.microsoft.com/office/powerpoint/2010/main" val="2468380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79D95-404F-8BDA-4301-4BFCE962299F}"/>
              </a:ext>
            </a:extLst>
          </p:cNvPr>
          <p:cNvSpPr>
            <a:spLocks noGrp="1"/>
          </p:cNvSpPr>
          <p:nvPr>
            <p:ph type="title"/>
          </p:nvPr>
        </p:nvSpPr>
        <p:spPr/>
        <p:txBody>
          <a:bodyPr/>
          <a:lstStyle/>
          <a:p>
            <a:pPr algn="ctr"/>
            <a:r>
              <a:rPr lang="en-US" sz="4000" b="1" i="0" dirty="0">
                <a:solidFill>
                  <a:srgbClr val="000000"/>
                </a:solidFill>
                <a:effectLst/>
                <a:latin typeface="Times New Roman" panose="02020603050405020304" pitchFamily="18" charset="0"/>
                <a:cs typeface="Times New Roman" panose="02020603050405020304" pitchFamily="18" charset="0"/>
              </a:rPr>
              <a:t>4. Plot Performance Of 2 Decision Tree Models</a:t>
            </a:r>
          </a:p>
        </p:txBody>
      </p:sp>
      <p:pic>
        <p:nvPicPr>
          <p:cNvPr id="5" name="Content Placeholder 4">
            <a:extLst>
              <a:ext uri="{FF2B5EF4-FFF2-40B4-BE49-F238E27FC236}">
                <a16:creationId xmlns:a16="http://schemas.microsoft.com/office/drawing/2014/main" id="{F024F5E9-5485-D474-2414-8F6E5F013D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1778" y="2240490"/>
            <a:ext cx="6230219" cy="3820058"/>
          </a:xfrm>
        </p:spPr>
      </p:pic>
    </p:spTree>
    <p:extLst>
      <p:ext uri="{BB962C8B-B14F-4D97-AF65-F5344CB8AC3E}">
        <p14:creationId xmlns:p14="http://schemas.microsoft.com/office/powerpoint/2010/main" val="526307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1289-9FC6-F633-35EB-AD7A8A8E2AC5}"/>
              </a:ext>
            </a:extLst>
          </p:cNvPr>
          <p:cNvSpPr>
            <a:spLocks noGrp="1"/>
          </p:cNvSpPr>
          <p:nvPr>
            <p:ph type="title"/>
          </p:nvPr>
        </p:nvSpPr>
        <p:spPr/>
        <p:txBody>
          <a:bodyPr>
            <a:normAutofit/>
          </a:bodyPr>
          <a:lstStyle/>
          <a:p>
            <a:r>
              <a:rPr lang="en-US" sz="4000" b="1" dirty="0">
                <a:solidFill>
                  <a:schemeClr val="bg1"/>
                </a:solidFill>
                <a:latin typeface="Times New Roman" panose="02020603050405020304" pitchFamily="18" charset="0"/>
                <a:ea typeface="Fira Sans Extra Condensed Medium"/>
                <a:cs typeface="Times New Roman" panose="02020603050405020304" pitchFamily="18" charset="0"/>
                <a:sym typeface="Fira Sans Extra Condensed Medium"/>
              </a:rPr>
              <a:t>Model Deployment in Cloud</a:t>
            </a:r>
            <a:endParaRPr lang="en-IN" sz="4000" b="1"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5DE0580-F4BB-BB9C-CFC7-27EEF3A1B7C2}"/>
              </a:ext>
            </a:extLst>
          </p:cNvPr>
          <p:cNvSpPr>
            <a:spLocks noGrp="1"/>
          </p:cNvSpPr>
          <p:nvPr>
            <p:ph type="body" sz="half" idx="1"/>
          </p:nvPr>
        </p:nvSpPr>
        <p:spPr>
          <a:xfrm>
            <a:off x="1008795" y="2413634"/>
            <a:ext cx="7583876" cy="3096101"/>
          </a:xfrm>
        </p:spPr>
        <p:txBody>
          <a:bodyPr/>
          <a:lstStyle/>
          <a:p>
            <a:pPr algn="just">
              <a:lnSpc>
                <a:spcPct val="200000"/>
              </a:lnSpc>
              <a:buClr>
                <a:schemeClr val="tx1">
                  <a:lumMod val="65000"/>
                  <a:lumOff val="35000"/>
                </a:schemeClr>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For model deployment, we are using AWS platform that we have learnt in this course.</a:t>
            </a:r>
          </a:p>
          <a:p>
            <a:pPr algn="just">
              <a:lnSpc>
                <a:spcPct val="200000"/>
              </a:lnSpc>
              <a:buClr>
                <a:schemeClr val="tx1">
                  <a:lumMod val="65000"/>
                  <a:lumOff val="35000"/>
                </a:schemeClr>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We first write a code for the model in the backend and then deploy the best algorithm in cloud.</a:t>
            </a:r>
          </a:p>
          <a:p>
            <a:endParaRPr lang="en-IN" dirty="0"/>
          </a:p>
        </p:txBody>
      </p:sp>
      <p:pic>
        <p:nvPicPr>
          <p:cNvPr id="4" name="Picture 3">
            <a:extLst>
              <a:ext uri="{FF2B5EF4-FFF2-40B4-BE49-F238E27FC236}">
                <a16:creationId xmlns:a16="http://schemas.microsoft.com/office/drawing/2014/main" id="{FFA294B7-63EB-49A2-A5F5-2F76E1453D42}"/>
              </a:ext>
            </a:extLst>
          </p:cNvPr>
          <p:cNvPicPr>
            <a:picLocks noChangeAspect="1"/>
          </p:cNvPicPr>
          <p:nvPr/>
        </p:nvPicPr>
        <p:blipFill>
          <a:blip r:embed="rId2"/>
          <a:stretch>
            <a:fillRect/>
          </a:stretch>
        </p:blipFill>
        <p:spPr>
          <a:xfrm>
            <a:off x="8341235" y="2090700"/>
            <a:ext cx="3281931" cy="2461448"/>
          </a:xfrm>
          <a:prstGeom prst="rect">
            <a:avLst/>
          </a:prstGeom>
        </p:spPr>
      </p:pic>
    </p:spTree>
    <p:extLst>
      <p:ext uri="{BB962C8B-B14F-4D97-AF65-F5344CB8AC3E}">
        <p14:creationId xmlns:p14="http://schemas.microsoft.com/office/powerpoint/2010/main" val="90921919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1BF44-A6BD-7B2E-B953-77E633BC6152}"/>
              </a:ext>
            </a:extLst>
          </p:cNvPr>
          <p:cNvSpPr>
            <a:spLocks noGrp="1"/>
          </p:cNvSpPr>
          <p:nvPr>
            <p:ph type="title"/>
          </p:nvPr>
        </p:nvSpPr>
        <p:spPr/>
        <p:txBody>
          <a:bodyPr>
            <a:normAutofit/>
          </a:bodyPr>
          <a:lstStyle/>
          <a:p>
            <a:pPr algn="ctr"/>
            <a:r>
              <a:rPr lang="en-IN" sz="4000" b="1" dirty="0">
                <a:solidFill>
                  <a:schemeClr val="bg1"/>
                </a:solidFill>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2E7A5096-2917-189E-FC55-12AD8640260E}"/>
              </a:ext>
            </a:extLst>
          </p:cNvPr>
          <p:cNvSpPr>
            <a:spLocks noGrp="1"/>
          </p:cNvSpPr>
          <p:nvPr>
            <p:ph type="body" sz="half" idx="1"/>
          </p:nvPr>
        </p:nvSpPr>
        <p:spPr>
          <a:xfrm>
            <a:off x="1008794" y="1724972"/>
            <a:ext cx="10174412" cy="4227593"/>
          </a:xfrm>
        </p:spPr>
        <p:txBody>
          <a:bodyPr>
            <a:normAutofit fontScale="47500" lnSpcReduction="20000"/>
          </a:bodyPr>
          <a:lstStyle/>
          <a:p>
            <a:pPr algn="just">
              <a:lnSpc>
                <a:spcPct val="200000"/>
              </a:lnSpc>
              <a:buClr>
                <a:schemeClr val="tx1">
                  <a:lumMod val="65000"/>
                  <a:lumOff val="35000"/>
                </a:schemeClr>
              </a:buClr>
              <a:buFont typeface="Wingdings" panose="05000000000000000000" pitchFamily="2" charset="2"/>
              <a:buChar char="§"/>
            </a:pPr>
            <a:r>
              <a:rPr lang="en-US" sz="3600" dirty="0">
                <a:latin typeface="Times New Roman" panose="02020603050405020304" pitchFamily="18" charset="0"/>
                <a:cs typeface="Times New Roman" panose="02020603050405020304" pitchFamily="18" charset="0"/>
              </a:rPr>
              <a:t>Decision tree Algorithm is used for both classification and regression</a:t>
            </a:r>
          </a:p>
          <a:p>
            <a:pPr algn="just">
              <a:lnSpc>
                <a:spcPct val="200000"/>
              </a:lnSpc>
              <a:buClr>
                <a:schemeClr val="tx1">
                  <a:lumMod val="65000"/>
                  <a:lumOff val="35000"/>
                </a:schemeClr>
              </a:buClr>
              <a:buFont typeface="Wingdings" panose="05000000000000000000" pitchFamily="2" charset="2"/>
              <a:buChar char="§"/>
            </a:pPr>
            <a:r>
              <a:rPr lang="en-US" sz="3600" dirty="0">
                <a:latin typeface="Times New Roman" panose="02020603050405020304" pitchFamily="18" charset="0"/>
                <a:cs typeface="Times New Roman" panose="02020603050405020304" pitchFamily="18" charset="0"/>
              </a:rPr>
              <a:t>It can be used to classify data into multiple classes based on their features </a:t>
            </a:r>
          </a:p>
          <a:p>
            <a:pPr algn="just">
              <a:lnSpc>
                <a:spcPct val="200000"/>
              </a:lnSpc>
              <a:buClr>
                <a:schemeClr val="tx1">
                  <a:lumMod val="65000"/>
                  <a:lumOff val="35000"/>
                </a:schemeClr>
              </a:buClr>
              <a:buFont typeface="Wingdings" panose="05000000000000000000" pitchFamily="2" charset="2"/>
              <a:buChar char="§"/>
            </a:pPr>
            <a:r>
              <a:rPr lang="en-US" sz="3600" dirty="0">
                <a:latin typeface="Times New Roman" panose="02020603050405020304" pitchFamily="18" charset="0"/>
                <a:cs typeface="Times New Roman" panose="02020603050405020304" pitchFamily="18" charset="0"/>
              </a:rPr>
              <a:t>In our project we need to classify data and need to predict, hence algorithm is best fit</a:t>
            </a:r>
          </a:p>
          <a:p>
            <a:pPr algn="just">
              <a:lnSpc>
                <a:spcPct val="200000"/>
              </a:lnSpc>
              <a:buClr>
                <a:schemeClr val="tx1">
                  <a:lumMod val="65000"/>
                  <a:lumOff val="35000"/>
                </a:schemeClr>
              </a:buClr>
              <a:buFont typeface="Wingdings" panose="05000000000000000000" pitchFamily="2" charset="2"/>
              <a:buChar char="§"/>
            </a:pPr>
            <a:r>
              <a:rPr lang="en-US" sz="3600" dirty="0">
                <a:latin typeface="Times New Roman" panose="02020603050405020304" pitchFamily="18" charset="0"/>
                <a:cs typeface="Times New Roman" panose="02020603050405020304" pitchFamily="18" charset="0"/>
              </a:rPr>
              <a:t>Using Gini and Entropy methods we predicted accuracy and obtained the Election Result Prediction</a:t>
            </a:r>
          </a:p>
          <a:p>
            <a:pPr algn="just">
              <a:lnSpc>
                <a:spcPct val="200000"/>
              </a:lnSpc>
              <a:buClr>
                <a:schemeClr val="tx1">
                  <a:lumMod val="65000"/>
                  <a:lumOff val="35000"/>
                </a:schemeClr>
              </a:buClr>
              <a:buFont typeface="Wingdings" panose="05000000000000000000" pitchFamily="2" charset="2"/>
              <a:buChar char="§"/>
            </a:pPr>
            <a:r>
              <a:rPr lang="en-US" sz="3600" dirty="0">
                <a:latin typeface="Times New Roman" panose="02020603050405020304" pitchFamily="18" charset="0"/>
                <a:cs typeface="Times New Roman" panose="02020603050405020304" pitchFamily="18" charset="0"/>
              </a:rPr>
              <a:t>By following this model after running for all categories we got the prediction as “ Democrat’s “ are going to win the elections</a:t>
            </a:r>
          </a:p>
          <a:p>
            <a:pPr algn="just">
              <a:lnSpc>
                <a:spcPct val="200000"/>
              </a:lnSpc>
              <a:buClr>
                <a:schemeClr val="tx1">
                  <a:lumMod val="65000"/>
                  <a:lumOff val="35000"/>
                </a:schemeClr>
              </a:buClr>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860068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1469C-845A-5F62-80B3-3879E96B891A}"/>
              </a:ext>
            </a:extLst>
          </p:cNvPr>
          <p:cNvSpPr>
            <a:spLocks noGrp="1"/>
          </p:cNvSpPr>
          <p:nvPr>
            <p:ph type="title"/>
          </p:nvPr>
        </p:nvSpPr>
        <p:spPr/>
        <p:txBody>
          <a:bodyPr>
            <a:normAutofit/>
          </a:bodyPr>
          <a:lstStyle/>
          <a:p>
            <a:pPr algn="ctr"/>
            <a:r>
              <a:rPr lang="en-IN" sz="4000" b="1" dirty="0">
                <a:solidFill>
                  <a:schemeClr val="bg1"/>
                </a:solidFill>
                <a:latin typeface="Times New Roman" panose="02020603050405020304" pitchFamily="18" charset="0"/>
                <a:cs typeface="Times New Roman" panose="02020603050405020304" pitchFamily="18" charset="0"/>
              </a:rPr>
              <a:t>Submissions</a:t>
            </a:r>
          </a:p>
        </p:txBody>
      </p:sp>
      <p:sp>
        <p:nvSpPr>
          <p:cNvPr id="3" name="Text Placeholder 2">
            <a:extLst>
              <a:ext uri="{FF2B5EF4-FFF2-40B4-BE49-F238E27FC236}">
                <a16:creationId xmlns:a16="http://schemas.microsoft.com/office/drawing/2014/main" id="{46C1D34E-6C5E-1D11-10F7-FA3C14385A28}"/>
              </a:ext>
            </a:extLst>
          </p:cNvPr>
          <p:cNvSpPr>
            <a:spLocks noGrp="1"/>
          </p:cNvSpPr>
          <p:nvPr>
            <p:ph type="body" sz="half" idx="1"/>
          </p:nvPr>
        </p:nvSpPr>
        <p:spPr/>
        <p:txBody>
          <a:bodyPr>
            <a:normAutofit fontScale="62500" lnSpcReduction="20000"/>
          </a:bodyPr>
          <a:lstStyle/>
          <a:p>
            <a:pPr marL="171450" indent="-171450" algn="just">
              <a:lnSpc>
                <a:spcPct val="250000"/>
              </a:lnSpc>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sym typeface="Fira Sans"/>
              </a:rPr>
              <a:t>Final Project Report</a:t>
            </a:r>
          </a:p>
          <a:p>
            <a:pPr marL="171450" indent="-171450" algn="just">
              <a:lnSpc>
                <a:spcPct val="250000"/>
              </a:lnSpc>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sym typeface="Fira Sans"/>
              </a:rPr>
              <a:t> Presentation Video</a:t>
            </a:r>
          </a:p>
          <a:p>
            <a:pPr marL="171450" indent="-171450" algn="just">
              <a:lnSpc>
                <a:spcPct val="250000"/>
              </a:lnSpc>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sym typeface="Fira Sans"/>
              </a:rPr>
              <a:t> </a:t>
            </a:r>
            <a:r>
              <a:rPr lang="en-US" sz="2900" dirty="0" err="1">
                <a:latin typeface="Times New Roman" panose="02020603050405020304" pitchFamily="18" charset="0"/>
                <a:cs typeface="Times New Roman" panose="02020603050405020304" pitchFamily="18" charset="0"/>
                <a:sym typeface="Fira Sans"/>
              </a:rPr>
              <a:t>Jupyter</a:t>
            </a:r>
            <a:r>
              <a:rPr lang="en-US" sz="2900" dirty="0">
                <a:latin typeface="Times New Roman" panose="02020603050405020304" pitchFamily="18" charset="0"/>
                <a:cs typeface="Times New Roman" panose="02020603050405020304" pitchFamily="18" charset="0"/>
                <a:sym typeface="Fira Sans"/>
              </a:rPr>
              <a:t> File</a:t>
            </a:r>
          </a:p>
          <a:p>
            <a:pPr marL="171450" indent="-171450" algn="just">
              <a:lnSpc>
                <a:spcPct val="250000"/>
              </a:lnSpc>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sym typeface="Fira Sans"/>
                <a:hlinkClick r:id="rId2"/>
              </a:rPr>
              <a:t>Team08_GithubLink</a:t>
            </a:r>
            <a:endParaRPr lang="en-US" sz="2900" dirty="0">
              <a:latin typeface="Times New Roman" panose="02020603050405020304" pitchFamily="18" charset="0"/>
              <a:cs typeface="Times New Roman" panose="02020603050405020304" pitchFamily="18" charset="0"/>
              <a:sym typeface="Fira Sans"/>
            </a:endParaRPr>
          </a:p>
          <a:p>
            <a:pPr marL="171450" indent="-171450" algn="just">
              <a:lnSpc>
                <a:spcPct val="250000"/>
              </a:lnSpc>
              <a:buFont typeface="Arial" panose="020B0604020202020204" pitchFamily="34" charset="0"/>
              <a:buChar char="•"/>
            </a:pPr>
            <a:endParaRPr lang="en-US" sz="2000" dirty="0">
              <a:latin typeface="Fira Sans"/>
              <a:sym typeface="Fira Sans"/>
            </a:endParaRPr>
          </a:p>
          <a:p>
            <a:endParaRPr lang="en-IN" dirty="0"/>
          </a:p>
        </p:txBody>
      </p:sp>
      <mc:AlternateContent xmlns:mc="http://schemas.openxmlformats.org/markup-compatibility/2006">
        <mc:Choice xmlns:am3d="http://schemas.microsoft.com/office/drawing/2017/model3d" Requires="am3d">
          <p:graphicFrame>
            <p:nvGraphicFramePr>
              <p:cNvPr id="4" name="3D Model 3" descr="File folder with contents">
                <a:extLst>
                  <a:ext uri="{FF2B5EF4-FFF2-40B4-BE49-F238E27FC236}">
                    <a16:creationId xmlns:a16="http://schemas.microsoft.com/office/drawing/2014/main" id="{86F5E51F-A6EB-4524-BF2C-283DC57DAEB1}"/>
                  </a:ext>
                </a:extLst>
              </p:cNvPr>
              <p:cNvGraphicFramePr>
                <a:graphicFrameLocks noChangeAspect="1"/>
              </p:cNvGraphicFramePr>
              <p:nvPr>
                <p:extLst>
                  <p:ext uri="{D42A27DB-BD31-4B8C-83A1-F6EECF244321}">
                    <p14:modId xmlns:p14="http://schemas.microsoft.com/office/powerpoint/2010/main" val="480622708"/>
                  </p:ext>
                </p:extLst>
              </p:nvPr>
            </p:nvGraphicFramePr>
            <p:xfrm>
              <a:off x="7914293" y="2760822"/>
              <a:ext cx="2307014" cy="2035601"/>
            </p:xfrm>
            <a:graphic>
              <a:graphicData uri="http://schemas.microsoft.com/office/drawing/2017/model3d">
                <am3d:model3d r:embed="rId3">
                  <am3d:spPr>
                    <a:xfrm>
                      <a:off x="0" y="0"/>
                      <a:ext cx="2307014" cy="2035601"/>
                    </a:xfrm>
                    <a:prstGeom prst="rect">
                      <a:avLst/>
                    </a:prstGeom>
                  </am3d:spPr>
                  <am3d:camera>
                    <am3d:pos x="0" y="0" z="61547015"/>
                    <am3d:up dx="0" dy="36000000" dz="0"/>
                    <am3d:lookAt x="0" y="0" z="0"/>
                    <am3d:perspective fov="2700000"/>
                  </am3d:camera>
                  <am3d:trans>
                    <am3d:meterPerModelUnit n="5746901" d="1000000"/>
                    <am3d:preTrans dx="0" dy="-13710234" dz="362805"/>
                    <am3d:scale>
                      <am3d:sx n="1000000" d="1000000"/>
                      <am3d:sy n="1000000" d="1000000"/>
                      <am3d:sz n="1000000" d="1000000"/>
                    </am3d:scale>
                    <am3d:rot ax="2090841" ay="1940940" az="1225924"/>
                    <am3d:postTrans dx="0" dy="0" dz="0"/>
                  </am3d:trans>
                  <am3d:raster rName="Office3DRenderer" rVer="16.0.8326">
                    <am3d:blip r:embed="rId4"/>
                  </am3d:raster>
                  <am3d:objViewport viewportSz="264847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descr="File folder with contents">
                <a:extLst>
                  <a:ext uri="{FF2B5EF4-FFF2-40B4-BE49-F238E27FC236}">
                    <a16:creationId xmlns:a16="http://schemas.microsoft.com/office/drawing/2014/main" id="{86F5E51F-A6EB-4524-BF2C-283DC57DAEB1}"/>
                  </a:ext>
                </a:extLst>
              </p:cNvPr>
              <p:cNvPicPr>
                <a:picLocks noGrp="1" noRot="1" noChangeAspect="1" noMove="1" noResize="1" noEditPoints="1" noAdjustHandles="1" noChangeArrowheads="1" noChangeShapeType="1" noCrop="1"/>
              </p:cNvPicPr>
              <p:nvPr/>
            </p:nvPicPr>
            <p:blipFill>
              <a:blip r:embed="rId4"/>
              <a:stretch>
                <a:fillRect/>
              </a:stretch>
            </p:blipFill>
            <p:spPr>
              <a:xfrm>
                <a:off x="7914293" y="2760822"/>
                <a:ext cx="2307014" cy="2035601"/>
              </a:xfrm>
              <a:prstGeom prst="rect">
                <a:avLst/>
              </a:prstGeom>
            </p:spPr>
          </p:pic>
        </mc:Fallback>
      </mc:AlternateContent>
    </p:spTree>
    <p:extLst>
      <p:ext uri="{BB962C8B-B14F-4D97-AF65-F5344CB8AC3E}">
        <p14:creationId xmlns:p14="http://schemas.microsoft.com/office/powerpoint/2010/main" val="427603964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4" descr="Handshake">
            <a:extLst>
              <a:ext uri="{FF2B5EF4-FFF2-40B4-BE49-F238E27FC236}">
                <a16:creationId xmlns:a16="http://schemas.microsoft.com/office/drawing/2014/main" id="{19D83215-4719-43C9-9915-CF61C3531D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92668" y="1801632"/>
            <a:ext cx="2582382" cy="2582382"/>
          </a:xfrm>
          <a:prstGeom prst="rect">
            <a:avLst/>
          </a:prstGeom>
        </p:spPr>
      </p:pic>
      <p:sp>
        <p:nvSpPr>
          <p:cNvPr id="3" name="Google Shape;1445;p17">
            <a:extLst>
              <a:ext uri="{FF2B5EF4-FFF2-40B4-BE49-F238E27FC236}">
                <a16:creationId xmlns:a16="http://schemas.microsoft.com/office/drawing/2014/main" id="{AB7B5431-6D47-4C95-9706-B0D272BE0522}"/>
              </a:ext>
            </a:extLst>
          </p:cNvPr>
          <p:cNvSpPr txBox="1">
            <a:spLocks/>
          </p:cNvSpPr>
          <p:nvPr/>
        </p:nvSpPr>
        <p:spPr>
          <a:xfrm>
            <a:off x="5841692" y="2137809"/>
            <a:ext cx="5752970" cy="25823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1500" b="0" dirty="0">
                <a:solidFill>
                  <a:schemeClr val="tx1"/>
                </a:solidFill>
                <a:latin typeface="Freestyle Script" panose="030804020302050B0404" pitchFamily="66" charset="0"/>
              </a:rPr>
              <a:t>Thank</a:t>
            </a:r>
            <a:r>
              <a:rPr lang="en-US" sz="11500" b="0" dirty="0">
                <a:solidFill>
                  <a:schemeClr val="dk2"/>
                </a:solidFill>
                <a:latin typeface="Freestyle Script" panose="030804020302050B0404" pitchFamily="66" charset="0"/>
              </a:rPr>
              <a:t> </a:t>
            </a:r>
            <a:r>
              <a:rPr lang="en-US" sz="11500" b="0" dirty="0">
                <a:solidFill>
                  <a:schemeClr val="tx1"/>
                </a:solidFill>
                <a:latin typeface="Freestyle Script" panose="030804020302050B0404" pitchFamily="66" charset="0"/>
              </a:rPr>
              <a:t>You</a:t>
            </a:r>
          </a:p>
        </p:txBody>
      </p:sp>
    </p:spTree>
    <p:extLst>
      <p:ext uri="{BB962C8B-B14F-4D97-AF65-F5344CB8AC3E}">
        <p14:creationId xmlns:p14="http://schemas.microsoft.com/office/powerpoint/2010/main" val="2585568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roup of people holding flags">
            <a:extLst>
              <a:ext uri="{FF2B5EF4-FFF2-40B4-BE49-F238E27FC236}">
                <a16:creationId xmlns:a16="http://schemas.microsoft.com/office/drawing/2014/main" id="{62182E49-D3CC-3A02-61D4-21CF243D440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6770" r="-1" b="25"/>
          <a:stretch/>
        </p:blipFill>
        <p:spPr>
          <a:xfrm>
            <a:off x="0" y="-1"/>
            <a:ext cx="7537490" cy="6696076"/>
          </a:xfrm>
          <a:prstGeom prst="rect">
            <a:avLst/>
          </a:prstGeom>
          <a:effectLst/>
        </p:spPr>
      </p:pic>
      <p:sp>
        <p:nvSpPr>
          <p:cNvPr id="2" name="TextBox 1">
            <a:extLst>
              <a:ext uri="{FF2B5EF4-FFF2-40B4-BE49-F238E27FC236}">
                <a16:creationId xmlns:a16="http://schemas.microsoft.com/office/drawing/2014/main" id="{619FCE4B-42CB-9366-9E5B-C4F2D895E800}"/>
              </a:ext>
            </a:extLst>
          </p:cNvPr>
          <p:cNvSpPr txBox="1"/>
          <p:nvPr/>
        </p:nvSpPr>
        <p:spPr>
          <a:xfrm flipH="1">
            <a:off x="9255033" y="94966"/>
            <a:ext cx="2324256" cy="523220"/>
          </a:xfrm>
          <a:prstGeom prst="rect">
            <a:avLst/>
          </a:prstGeom>
          <a:noFill/>
        </p:spPr>
        <p:txBody>
          <a:bodyPr wrap="square" rtlCol="0">
            <a:spAutoFit/>
          </a:bodyPr>
          <a:lstStyle/>
          <a:p>
            <a:r>
              <a:rPr lang="en-US" sz="2800" dirty="0"/>
              <a:t>Group_8</a:t>
            </a:r>
          </a:p>
        </p:txBody>
      </p:sp>
      <p:sp>
        <p:nvSpPr>
          <p:cNvPr id="3" name="TextBox 2">
            <a:extLst>
              <a:ext uri="{FF2B5EF4-FFF2-40B4-BE49-F238E27FC236}">
                <a16:creationId xmlns:a16="http://schemas.microsoft.com/office/drawing/2014/main" id="{4FC5B8EB-03ED-CE08-6D6E-8B94106FD723}"/>
              </a:ext>
            </a:extLst>
          </p:cNvPr>
          <p:cNvSpPr txBox="1"/>
          <p:nvPr/>
        </p:nvSpPr>
        <p:spPr>
          <a:xfrm flipH="1">
            <a:off x="8092906" y="3237722"/>
            <a:ext cx="2324254" cy="923330"/>
          </a:xfrm>
          <a:prstGeom prst="rect">
            <a:avLst/>
          </a:prstGeom>
          <a:noFill/>
        </p:spPr>
        <p:txBody>
          <a:bodyPr wrap="square" rtlCol="0">
            <a:spAutoFit/>
          </a:bodyPr>
          <a:lstStyle/>
          <a:p>
            <a:r>
              <a:rPr lang="en-US" dirty="0" err="1"/>
              <a:t>Sasidhar</a:t>
            </a:r>
            <a:r>
              <a:rPr lang="en-US" dirty="0"/>
              <a:t> Reddy </a:t>
            </a:r>
            <a:r>
              <a:rPr lang="en-US" dirty="0" err="1"/>
              <a:t>Katikam</a:t>
            </a:r>
            <a:endParaRPr lang="en-US" dirty="0"/>
          </a:p>
          <a:p>
            <a:r>
              <a:rPr lang="en-US" sz="1800" dirty="0">
                <a:solidFill>
                  <a:schemeClr val="tx1">
                    <a:lumMod val="95000"/>
                  </a:schemeClr>
                </a:solidFill>
                <a:latin typeface="Fira Sans Extra Condensed Medium"/>
                <a:sym typeface="Fira Sans"/>
              </a:rPr>
              <a:t>(Data Scientist)</a:t>
            </a:r>
            <a:r>
              <a:rPr lang="en-US" dirty="0">
                <a:solidFill>
                  <a:schemeClr val="tx1">
                    <a:lumMod val="95000"/>
                  </a:schemeClr>
                </a:solidFill>
              </a:rPr>
              <a:t> </a:t>
            </a:r>
          </a:p>
        </p:txBody>
      </p:sp>
      <p:sp>
        <p:nvSpPr>
          <p:cNvPr id="4" name="TextBox 3">
            <a:extLst>
              <a:ext uri="{FF2B5EF4-FFF2-40B4-BE49-F238E27FC236}">
                <a16:creationId xmlns:a16="http://schemas.microsoft.com/office/drawing/2014/main" id="{95492CA6-49F5-2787-73EC-870F6DA625C0}"/>
              </a:ext>
            </a:extLst>
          </p:cNvPr>
          <p:cNvSpPr txBox="1"/>
          <p:nvPr/>
        </p:nvSpPr>
        <p:spPr>
          <a:xfrm flipH="1">
            <a:off x="8098970" y="1145146"/>
            <a:ext cx="1380928" cy="1477328"/>
          </a:xfrm>
          <a:prstGeom prst="rect">
            <a:avLst/>
          </a:prstGeom>
          <a:noFill/>
        </p:spPr>
        <p:txBody>
          <a:bodyPr wrap="square" rtlCol="0">
            <a:spAutoFit/>
          </a:bodyPr>
          <a:lstStyle/>
          <a:p>
            <a:r>
              <a:rPr lang="en-US" dirty="0"/>
              <a:t>Anil Kumar</a:t>
            </a:r>
            <a:br>
              <a:rPr lang="en-US" dirty="0"/>
            </a:br>
            <a:r>
              <a:rPr lang="en-US" dirty="0" err="1"/>
              <a:t>Muttineni</a:t>
            </a:r>
            <a:endParaRPr lang="en-US" dirty="0"/>
          </a:p>
          <a:p>
            <a:r>
              <a:rPr lang="en-US" sz="1800" dirty="0">
                <a:solidFill>
                  <a:schemeClr val="tx1">
                    <a:lumMod val="95000"/>
                  </a:schemeClr>
                </a:solidFill>
                <a:latin typeface="Fira Sans Extra Condensed Medium"/>
              </a:rPr>
              <a:t>(Business Analyst)</a:t>
            </a:r>
            <a:endParaRPr lang="en-US" dirty="0">
              <a:solidFill>
                <a:schemeClr val="tx1">
                  <a:lumMod val="95000"/>
                </a:schemeClr>
              </a:solidFill>
            </a:endParaRPr>
          </a:p>
          <a:p>
            <a:r>
              <a:rPr lang="en-US" dirty="0"/>
              <a:t> </a:t>
            </a:r>
          </a:p>
        </p:txBody>
      </p:sp>
      <p:sp>
        <p:nvSpPr>
          <p:cNvPr id="5" name="TextBox 4">
            <a:extLst>
              <a:ext uri="{FF2B5EF4-FFF2-40B4-BE49-F238E27FC236}">
                <a16:creationId xmlns:a16="http://schemas.microsoft.com/office/drawing/2014/main" id="{55F28AAB-B569-014A-4E15-E912C0AFDE6C}"/>
              </a:ext>
            </a:extLst>
          </p:cNvPr>
          <p:cNvSpPr txBox="1"/>
          <p:nvPr/>
        </p:nvSpPr>
        <p:spPr>
          <a:xfrm flipH="1">
            <a:off x="7949683" y="5530534"/>
            <a:ext cx="2398897" cy="1200329"/>
          </a:xfrm>
          <a:prstGeom prst="rect">
            <a:avLst/>
          </a:prstGeom>
          <a:noFill/>
        </p:spPr>
        <p:txBody>
          <a:bodyPr wrap="square" rtlCol="0">
            <a:spAutoFit/>
          </a:bodyPr>
          <a:lstStyle/>
          <a:p>
            <a:r>
              <a:rPr lang="en-US" dirty="0" err="1"/>
              <a:t>Varshitha</a:t>
            </a:r>
            <a:r>
              <a:rPr lang="en-US" dirty="0"/>
              <a:t> </a:t>
            </a:r>
            <a:r>
              <a:rPr lang="en-US" dirty="0" err="1"/>
              <a:t>Jonnalagadda</a:t>
            </a:r>
            <a:endParaRPr lang="en-US" dirty="0"/>
          </a:p>
          <a:p>
            <a:r>
              <a:rPr lang="en-US" sz="1800" dirty="0">
                <a:solidFill>
                  <a:schemeClr val="tx1">
                    <a:lumMod val="95000"/>
                  </a:schemeClr>
                </a:solidFill>
                <a:latin typeface="Fira Sans Extra Condensed Medium"/>
              </a:rPr>
              <a:t>(Data Engineer)</a:t>
            </a:r>
          </a:p>
          <a:p>
            <a:r>
              <a:rPr lang="en-US" dirty="0"/>
              <a:t> </a:t>
            </a:r>
          </a:p>
        </p:txBody>
      </p:sp>
      <p:pic>
        <p:nvPicPr>
          <p:cNvPr id="10" name="Picture 9" descr="A person in a dress standing in front of a fountain&#10;&#10;Description automatically generated with low confidence">
            <a:extLst>
              <a:ext uri="{FF2B5EF4-FFF2-40B4-BE49-F238E27FC236}">
                <a16:creationId xmlns:a16="http://schemas.microsoft.com/office/drawing/2014/main" id="{EE16FE47-F307-02EB-BCBE-A49050DD3E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3711" y="4794096"/>
            <a:ext cx="1714458" cy="1709493"/>
          </a:xfrm>
          <a:prstGeom prst="rect">
            <a:avLst/>
          </a:prstGeom>
        </p:spPr>
      </p:pic>
      <p:pic>
        <p:nvPicPr>
          <p:cNvPr id="12" name="Picture 11" descr="A person standing on a boat&#10;&#10;Description automatically generated with low confidence">
            <a:extLst>
              <a:ext uri="{FF2B5EF4-FFF2-40B4-BE49-F238E27FC236}">
                <a16:creationId xmlns:a16="http://schemas.microsoft.com/office/drawing/2014/main" id="{2E2E631B-4E74-A7C5-846A-91DEF46EE8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3711" y="2706140"/>
            <a:ext cx="1714458" cy="1709493"/>
          </a:xfrm>
          <a:prstGeom prst="rect">
            <a:avLst/>
          </a:prstGeom>
        </p:spPr>
      </p:pic>
      <p:pic>
        <p:nvPicPr>
          <p:cNvPr id="14" name="Picture 13" descr="A picture containing outdoor, person, sky, road&#10;&#10;Description automatically generated">
            <a:extLst>
              <a:ext uri="{FF2B5EF4-FFF2-40B4-BE49-F238E27FC236}">
                <a16:creationId xmlns:a16="http://schemas.microsoft.com/office/drawing/2014/main" id="{7A456CBF-8FE8-86B5-5B0E-7AA5CC6766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43711" y="618186"/>
            <a:ext cx="1787297" cy="1790795"/>
          </a:xfrm>
          <a:prstGeom prst="rect">
            <a:avLst/>
          </a:prstGeom>
        </p:spPr>
      </p:pic>
    </p:spTree>
    <p:extLst>
      <p:ext uri="{BB962C8B-B14F-4D97-AF65-F5344CB8AC3E}">
        <p14:creationId xmlns:p14="http://schemas.microsoft.com/office/powerpoint/2010/main" val="702182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63D72-2D9F-1A0B-FC29-99254CA7DB7F}"/>
              </a:ext>
            </a:extLst>
          </p:cNvPr>
          <p:cNvSpPr>
            <a:spLocks noGrp="1"/>
          </p:cNvSpPr>
          <p:nvPr>
            <p:ph type="title"/>
          </p:nvPr>
        </p:nvSpPr>
        <p:spPr/>
        <p:txBody>
          <a:bodyPr/>
          <a:lstStyle/>
          <a:p>
            <a:r>
              <a:rPr lang="en-US" sz="4800" b="1" dirty="0">
                <a:latin typeface="Bahnschrift SemiLight" panose="020B0502040204020203" pitchFamily="34" charset="0"/>
              </a:rPr>
              <a:t>                      </a:t>
            </a:r>
            <a:r>
              <a:rPr lang="en-US" sz="40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553B320E-5EC5-DFD8-331A-A17EE533FE16}"/>
              </a:ext>
            </a:extLst>
          </p:cNvPr>
          <p:cNvSpPr>
            <a:spLocks noGrp="1"/>
          </p:cNvSpPr>
          <p:nvPr>
            <p:ph idx="1"/>
          </p:nvPr>
        </p:nvSpPr>
        <p:spPr/>
        <p:txBody>
          <a:bodyPr>
            <a:normAutofit/>
          </a:bodyPr>
          <a:lstStyle/>
          <a:p>
            <a:pPr>
              <a:buFont typeface="Wingdings" panose="05000000000000000000" pitchFamily="2" charset="2"/>
              <a:buChar char="Ø"/>
            </a:pPr>
            <a:r>
              <a:rPr lang="en-US" sz="3000" b="1" dirty="0">
                <a:effectLst/>
                <a:latin typeface="Times New Roman" panose="02020603050405020304" pitchFamily="18" charset="0"/>
                <a:ea typeface="MS Mincho" panose="02020609040205080304" pitchFamily="49" charset="-128"/>
                <a:cs typeface="Times New Roman" panose="02020603050405020304" pitchFamily="18" charset="0"/>
              </a:rPr>
              <a:t>In our project, we  predict the presidential election using a decision tree and </a:t>
            </a:r>
            <a:r>
              <a:rPr lang="en-US" sz="3000" b="1" dirty="0" err="1">
                <a:effectLst/>
                <a:latin typeface="Times New Roman" panose="02020603050405020304" pitchFamily="18" charset="0"/>
                <a:ea typeface="MS Mincho" panose="02020609040205080304" pitchFamily="49" charset="-128"/>
                <a:cs typeface="Times New Roman" panose="02020603050405020304" pitchFamily="18" charset="0"/>
              </a:rPr>
              <a:t>Sklearn</a:t>
            </a:r>
            <a:r>
              <a:rPr lang="en-US" sz="3000" b="1" dirty="0">
                <a:effectLst/>
                <a:latin typeface="Times New Roman" panose="02020603050405020304" pitchFamily="18" charset="0"/>
                <a:ea typeface="MS Mincho" panose="02020609040205080304" pitchFamily="49" charset="-128"/>
                <a:cs typeface="Times New Roman" panose="02020603050405020304" pitchFamily="18" charset="0"/>
              </a:rPr>
              <a:t>.</a:t>
            </a:r>
          </a:p>
          <a:p>
            <a:pPr>
              <a:buFont typeface="Wingdings" panose="05000000000000000000" pitchFamily="2" charset="2"/>
              <a:buChar char="Ø"/>
            </a:pPr>
            <a:r>
              <a:rPr lang="en-US" sz="3000" b="1" dirty="0">
                <a:effectLst/>
                <a:latin typeface="Times New Roman" panose="02020603050405020304" pitchFamily="18" charset="0"/>
                <a:ea typeface="MS Mincho" panose="02020609040205080304" pitchFamily="49" charset="-128"/>
                <a:cs typeface="Times New Roman" panose="02020603050405020304" pitchFamily="18" charset="0"/>
              </a:rPr>
              <a:t>Only the Democrats and Republicans, the two most powerful parties in US election history, have consistently won elections every four years. So, we’ll do </a:t>
            </a:r>
            <a:r>
              <a:rPr lang="en-US" sz="3000" b="1" dirty="0">
                <a:latin typeface="Times New Roman" panose="02020603050405020304" pitchFamily="18" charset="0"/>
                <a:ea typeface="MS Mincho" panose="02020609040205080304" pitchFamily="49" charset="-128"/>
                <a:cs typeface="Times New Roman" panose="02020603050405020304" pitchFamily="18" charset="0"/>
              </a:rPr>
              <a:t>binary classification</a:t>
            </a:r>
            <a:r>
              <a:rPr lang="en-US" sz="3000" b="1" dirty="0">
                <a:effectLst/>
                <a:latin typeface="Times New Roman" panose="02020603050405020304" pitchFamily="18" charset="0"/>
                <a:ea typeface="MS Mincho" panose="02020609040205080304" pitchFamily="49" charset="-128"/>
                <a:cs typeface="Times New Roman" panose="02020603050405020304" pitchFamily="18" charset="0"/>
              </a:rPr>
              <a:t>.</a:t>
            </a:r>
          </a:p>
        </p:txBody>
      </p:sp>
    </p:spTree>
    <p:extLst>
      <p:ext uri="{BB962C8B-B14F-4D97-AF65-F5344CB8AC3E}">
        <p14:creationId xmlns:p14="http://schemas.microsoft.com/office/powerpoint/2010/main" val="1235444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17361-EE0E-197D-2421-DF5A8979A7AB}"/>
              </a:ext>
            </a:extLst>
          </p:cNvPr>
          <p:cNvSpPr>
            <a:spLocks noGrp="1"/>
          </p:cNvSpPr>
          <p:nvPr>
            <p:ph type="title"/>
          </p:nvPr>
        </p:nvSpPr>
        <p:spPr>
          <a:xfrm>
            <a:off x="1103312" y="358589"/>
            <a:ext cx="9404723" cy="1400530"/>
          </a:xfrm>
        </p:spPr>
        <p:txBody>
          <a:bodyPr/>
          <a:lstStyle/>
          <a:p>
            <a:pPr algn="ctr"/>
            <a:r>
              <a:rPr lang="en-IN" b="1" dirty="0">
                <a:solidFill>
                  <a:schemeClr val="bg1"/>
                </a:solidFill>
                <a:latin typeface="Times New Roman" panose="02020603050405020304" pitchFamily="18" charset="0"/>
                <a:cs typeface="Times New Roman" panose="02020603050405020304" pitchFamily="18" charset="0"/>
              </a:rPr>
              <a:t>BUSINESS UNDERSTANDING</a:t>
            </a:r>
          </a:p>
        </p:txBody>
      </p:sp>
      <p:sp>
        <p:nvSpPr>
          <p:cNvPr id="3" name="Content Placeholder 2">
            <a:extLst>
              <a:ext uri="{FF2B5EF4-FFF2-40B4-BE49-F238E27FC236}">
                <a16:creationId xmlns:a16="http://schemas.microsoft.com/office/drawing/2014/main" id="{AA1EB877-0091-F0C7-8BAC-1CB9319CA693}"/>
              </a:ext>
            </a:extLst>
          </p:cNvPr>
          <p:cNvSpPr>
            <a:spLocks noGrp="1"/>
          </p:cNvSpPr>
          <p:nvPr>
            <p:ph idx="1"/>
          </p:nvPr>
        </p:nvSpPr>
        <p:spPr>
          <a:xfrm>
            <a:off x="1103312" y="2052918"/>
            <a:ext cx="9546759" cy="4195481"/>
          </a:xfrm>
        </p:spPr>
        <p:txBody>
          <a:bodyPr/>
          <a:lstStyle/>
          <a:p>
            <a:pPr algn="just"/>
            <a:r>
              <a:rPr lang="en-US" dirty="0">
                <a:latin typeface="Times New Roman" panose="02020603050405020304" pitchFamily="18" charset="0"/>
                <a:cs typeface="Times New Roman" panose="02020603050405020304" pitchFamily="18" charset="0"/>
              </a:rPr>
              <a:t>A</a:t>
            </a:r>
            <a:r>
              <a:rPr lang="en-US" b="0" i="0" dirty="0">
                <a:effectLst/>
                <a:latin typeface="Times New Roman" panose="02020603050405020304" pitchFamily="18" charset="0"/>
                <a:cs typeface="Times New Roman" panose="02020603050405020304" pitchFamily="18" charset="0"/>
              </a:rPr>
              <a:t> decision tree is a machine learning algorithm that can be used to understand and analyze the factors that contribute to a presidential election's outcome. The process involves collecting relevant data, cleaning and preprocessing it, building a decision tree model using Scikit-Learn library, evaluating the model's performance, and interpreting the results. By using this approach, we can gain insights into which variables are the most important predictors of the election outcome, which can inform political campaigns and help them make data-driven decisions</a:t>
            </a:r>
            <a:r>
              <a:rPr lang="en-US" dirty="0">
                <a:solidFill>
                  <a:srgbClr val="374151"/>
                </a:solidFill>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438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object 2"/>
          <p:cNvSpPr txBox="1">
            <a:spLocks noGrp="1"/>
          </p:cNvSpPr>
          <p:nvPr>
            <p:ph type="title"/>
          </p:nvPr>
        </p:nvSpPr>
        <p:spPr>
          <a:xfrm>
            <a:off x="3007305" y="122177"/>
            <a:ext cx="5983997" cy="1390651"/>
          </a:xfrm>
          <a:prstGeom prst="rect">
            <a:avLst/>
          </a:prstGeom>
        </p:spPr>
        <p:txBody>
          <a:bodyPr>
            <a:noAutofit/>
          </a:bodyPr>
          <a:lstStyle>
            <a:lvl1pPr marR="4216" indent="10540" defTabSz="758951">
              <a:tabLst>
                <a:tab pos="1549400" algn="l"/>
              </a:tabLst>
              <a:defRPr sz="4980"/>
            </a:lvl1pPr>
          </a:lstStyle>
          <a:p>
            <a:pPr algn="ctr"/>
            <a:r>
              <a:rPr lang="en-US" sz="4000" b="1" dirty="0">
                <a:solidFill>
                  <a:schemeClr val="bg1"/>
                </a:solidFill>
                <a:latin typeface="Times New Roman" panose="02020603050405020304" pitchFamily="18" charset="0"/>
                <a:ea typeface="Arial Rounded MT Bold" charset="0"/>
                <a:cs typeface="Times New Roman" panose="02020603050405020304" pitchFamily="18" charset="0"/>
              </a:rPr>
              <a:t>Approach</a:t>
            </a:r>
            <a:endParaRPr sz="4000" b="1" dirty="0">
              <a:solidFill>
                <a:schemeClr val="bg1"/>
              </a:solidFill>
              <a:latin typeface="Times New Roman" panose="02020603050405020304" pitchFamily="18" charset="0"/>
              <a:ea typeface="Arial Rounded MT Bold" charset="0"/>
              <a:cs typeface="Times New Roman" panose="02020603050405020304" pitchFamily="18" charset="0"/>
            </a:endParaRPr>
          </a:p>
        </p:txBody>
      </p:sp>
      <p:sp>
        <p:nvSpPr>
          <p:cNvPr id="83" name="object 4"/>
          <p:cNvSpPr txBox="1"/>
          <p:nvPr/>
        </p:nvSpPr>
        <p:spPr>
          <a:xfrm>
            <a:off x="1858936" y="1768587"/>
            <a:ext cx="2699541" cy="803105"/>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9525" marR="200501" algn="ctr">
              <a:lnSpc>
                <a:spcPct val="151000"/>
              </a:lnSpc>
              <a:spcBef>
                <a:spcPts val="75"/>
              </a:spcBef>
              <a:buSzPct val="100000"/>
              <a:tabLst>
                <a:tab pos="180975" algn="l"/>
              </a:tabLst>
              <a:defRPr sz="1600">
                <a:solidFill>
                  <a:srgbClr val="001B2F"/>
                </a:solidFill>
                <a:latin typeface="Poppins Light"/>
                <a:ea typeface="Poppins Light"/>
                <a:cs typeface="Poppins Light"/>
                <a:sym typeface="Poppins Light"/>
              </a:defRPr>
            </a:pPr>
            <a:r>
              <a:rPr lang="en-IN" sz="2000" b="0" i="0" dirty="0">
                <a:solidFill>
                  <a:srgbClr val="000000"/>
                </a:solidFill>
                <a:effectLst/>
                <a:latin typeface="Calibri" panose="020F0502020204030204" pitchFamily="34" charset="0"/>
                <a:cs typeface="Calibri" panose="020F0502020204030204" pitchFamily="34" charset="0"/>
              </a:rPr>
              <a:t>DATA PROCESSING</a:t>
            </a:r>
          </a:p>
          <a:p>
            <a:pPr marL="9525" marR="200501" algn="ctr">
              <a:lnSpc>
                <a:spcPct val="151000"/>
              </a:lnSpc>
              <a:spcBef>
                <a:spcPts val="75"/>
              </a:spcBef>
              <a:buSzPct val="100000"/>
              <a:tabLst>
                <a:tab pos="180975" algn="l"/>
              </a:tabLst>
              <a:defRPr sz="1600">
                <a:solidFill>
                  <a:srgbClr val="001B2F"/>
                </a:solidFill>
                <a:latin typeface="Poppins Light"/>
                <a:ea typeface="Poppins Light"/>
                <a:cs typeface="Poppins Light"/>
                <a:sym typeface="Poppins Light"/>
              </a:defRPr>
            </a:pPr>
            <a:endParaRPr sz="1600" dirty="0">
              <a:latin typeface="Arial Unicode MS" charset="0"/>
              <a:ea typeface="Arial Unicode MS" charset="0"/>
              <a:cs typeface="Arial Unicode MS" charset="0"/>
            </a:endParaRPr>
          </a:p>
        </p:txBody>
      </p:sp>
      <p:sp>
        <p:nvSpPr>
          <p:cNvPr id="86" name="object 7"/>
          <p:cNvSpPr/>
          <p:nvPr/>
        </p:nvSpPr>
        <p:spPr>
          <a:xfrm>
            <a:off x="2773493" y="2743582"/>
            <a:ext cx="542925" cy="0"/>
          </a:xfrm>
          <a:prstGeom prst="line">
            <a:avLst/>
          </a:prstGeom>
          <a:ln w="76200">
            <a:solidFill>
              <a:srgbClr val="8BB7B4"/>
            </a:solidFill>
          </a:ln>
        </p:spPr>
        <p:txBody>
          <a:bodyPr lIns="34289" rIns="34289"/>
          <a:lstStyle/>
          <a:p>
            <a:endParaRPr sz="1086" dirty="0"/>
          </a:p>
        </p:txBody>
      </p:sp>
      <p:sp>
        <p:nvSpPr>
          <p:cNvPr id="5" name="object 7">
            <a:extLst>
              <a:ext uri="{FF2B5EF4-FFF2-40B4-BE49-F238E27FC236}">
                <a16:creationId xmlns:a16="http://schemas.microsoft.com/office/drawing/2014/main" id="{B04936A8-B2EB-EA47-B9CC-0DA1F2DAC1B1}"/>
              </a:ext>
            </a:extLst>
          </p:cNvPr>
          <p:cNvSpPr/>
          <p:nvPr/>
        </p:nvSpPr>
        <p:spPr>
          <a:xfrm>
            <a:off x="5904162" y="2756451"/>
            <a:ext cx="542925" cy="0"/>
          </a:xfrm>
          <a:prstGeom prst="line">
            <a:avLst/>
          </a:prstGeom>
          <a:ln w="76200">
            <a:solidFill>
              <a:srgbClr val="8BB7B4"/>
            </a:solidFill>
          </a:ln>
        </p:spPr>
        <p:txBody>
          <a:bodyPr lIns="34289" rIns="34289"/>
          <a:lstStyle/>
          <a:p>
            <a:endParaRPr sz="1086"/>
          </a:p>
        </p:txBody>
      </p:sp>
      <p:sp>
        <p:nvSpPr>
          <p:cNvPr id="6" name="object 7">
            <a:extLst>
              <a:ext uri="{FF2B5EF4-FFF2-40B4-BE49-F238E27FC236}">
                <a16:creationId xmlns:a16="http://schemas.microsoft.com/office/drawing/2014/main" id="{89F8A3BB-AFAE-8749-9D20-C303180F5976}"/>
              </a:ext>
            </a:extLst>
          </p:cNvPr>
          <p:cNvSpPr/>
          <p:nvPr/>
        </p:nvSpPr>
        <p:spPr>
          <a:xfrm>
            <a:off x="8844822" y="2743582"/>
            <a:ext cx="542925" cy="0"/>
          </a:xfrm>
          <a:prstGeom prst="line">
            <a:avLst/>
          </a:prstGeom>
          <a:ln w="76200">
            <a:solidFill>
              <a:srgbClr val="8BB7B4"/>
            </a:solidFill>
          </a:ln>
        </p:spPr>
        <p:txBody>
          <a:bodyPr lIns="34289" rIns="34289"/>
          <a:lstStyle/>
          <a:p>
            <a:endParaRPr sz="1086"/>
          </a:p>
        </p:txBody>
      </p:sp>
      <p:sp>
        <p:nvSpPr>
          <p:cNvPr id="7" name="object 4">
            <a:extLst>
              <a:ext uri="{FF2B5EF4-FFF2-40B4-BE49-F238E27FC236}">
                <a16:creationId xmlns:a16="http://schemas.microsoft.com/office/drawing/2014/main" id="{29AAE3B6-5BAC-FD4B-BB9E-F8A1896DD963}"/>
              </a:ext>
            </a:extLst>
          </p:cNvPr>
          <p:cNvSpPr txBox="1"/>
          <p:nvPr/>
        </p:nvSpPr>
        <p:spPr>
          <a:xfrm>
            <a:off x="4994161" y="1767155"/>
            <a:ext cx="2478027" cy="1275286"/>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9525" marR="200501" algn="ctr">
              <a:lnSpc>
                <a:spcPct val="151000"/>
              </a:lnSpc>
              <a:spcBef>
                <a:spcPts val="75"/>
              </a:spcBef>
              <a:buSzPct val="100000"/>
              <a:tabLst>
                <a:tab pos="180975" algn="l"/>
              </a:tabLst>
              <a:defRPr sz="1600">
                <a:solidFill>
                  <a:srgbClr val="001B2F"/>
                </a:solidFill>
                <a:latin typeface="Poppins Light"/>
                <a:ea typeface="Poppins Light"/>
                <a:cs typeface="Poppins Light"/>
                <a:sym typeface="Poppins Light"/>
              </a:defRPr>
            </a:pPr>
            <a:r>
              <a:rPr lang="en-IN" sz="2000" b="0" i="0" dirty="0">
                <a:solidFill>
                  <a:srgbClr val="000000"/>
                </a:solidFill>
                <a:effectLst/>
                <a:latin typeface="Calibri" panose="020F0502020204030204" pitchFamily="34" charset="0"/>
                <a:cs typeface="Calibri" panose="020F0502020204030204" pitchFamily="34" charset="0"/>
              </a:rPr>
              <a:t>MACHINE LEARNING MODELING</a:t>
            </a:r>
          </a:p>
          <a:p>
            <a:pPr marL="9525" marR="200501" algn="ctr">
              <a:lnSpc>
                <a:spcPct val="151000"/>
              </a:lnSpc>
              <a:spcBef>
                <a:spcPts val="75"/>
              </a:spcBef>
              <a:buSzPct val="100000"/>
              <a:tabLst>
                <a:tab pos="180975" algn="l"/>
              </a:tabLst>
              <a:defRPr sz="1600">
                <a:solidFill>
                  <a:srgbClr val="001B2F"/>
                </a:solidFill>
                <a:latin typeface="Poppins Light"/>
                <a:ea typeface="Poppins Light"/>
                <a:cs typeface="Poppins Light"/>
                <a:sym typeface="Poppins Light"/>
              </a:defRPr>
            </a:pPr>
            <a:endParaRPr lang="en-IN" b="0" i="0" dirty="0">
              <a:solidFill>
                <a:srgbClr val="000000"/>
              </a:solidFill>
              <a:effectLst/>
              <a:latin typeface="Inter"/>
            </a:endParaRPr>
          </a:p>
        </p:txBody>
      </p:sp>
      <p:sp>
        <p:nvSpPr>
          <p:cNvPr id="8" name="object 4">
            <a:extLst>
              <a:ext uri="{FF2B5EF4-FFF2-40B4-BE49-F238E27FC236}">
                <a16:creationId xmlns:a16="http://schemas.microsoft.com/office/drawing/2014/main" id="{5BC4D479-0727-C84E-B512-9E9217AB4D31}"/>
              </a:ext>
            </a:extLst>
          </p:cNvPr>
          <p:cNvSpPr txBox="1"/>
          <p:nvPr/>
        </p:nvSpPr>
        <p:spPr>
          <a:xfrm>
            <a:off x="7710816" y="1785625"/>
            <a:ext cx="3015588" cy="1227195"/>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9525" marR="200501" algn="ctr">
              <a:lnSpc>
                <a:spcPct val="151000"/>
              </a:lnSpc>
              <a:spcBef>
                <a:spcPts val="75"/>
              </a:spcBef>
              <a:buSzPct val="100000"/>
              <a:tabLst>
                <a:tab pos="180975" algn="l"/>
              </a:tabLst>
              <a:defRPr sz="1600">
                <a:solidFill>
                  <a:srgbClr val="001B2F"/>
                </a:solidFill>
                <a:latin typeface="Poppins Light"/>
                <a:ea typeface="Poppins Light"/>
                <a:cs typeface="Poppins Light"/>
                <a:sym typeface="Poppins Light"/>
              </a:defRPr>
            </a:pPr>
            <a:r>
              <a:rPr lang="en-US" sz="1600" b="0" i="0" dirty="0">
                <a:solidFill>
                  <a:srgbClr val="000000"/>
                </a:solidFill>
                <a:effectLst/>
                <a:latin typeface="Inter"/>
              </a:rPr>
              <a:t> </a:t>
            </a:r>
            <a:r>
              <a:rPr lang="en-US" sz="2000" b="0" i="0" dirty="0">
                <a:solidFill>
                  <a:srgbClr val="000000"/>
                </a:solidFill>
                <a:effectLst/>
                <a:latin typeface="Calibri" panose="020F0502020204030204" pitchFamily="34" charset="0"/>
                <a:cs typeface="Calibri" panose="020F0502020204030204" pitchFamily="34" charset="0"/>
              </a:rPr>
              <a:t>TEST TRAINED MODELS WITH THE 2020 DATASET</a:t>
            </a:r>
          </a:p>
          <a:p>
            <a:pPr marL="9525" marR="200501" algn="ctr">
              <a:lnSpc>
                <a:spcPct val="151000"/>
              </a:lnSpc>
              <a:spcBef>
                <a:spcPts val="75"/>
              </a:spcBef>
              <a:buSzPct val="100000"/>
              <a:tabLst>
                <a:tab pos="180975" algn="l"/>
              </a:tabLst>
              <a:defRPr sz="1600">
                <a:solidFill>
                  <a:srgbClr val="001B2F"/>
                </a:solidFill>
                <a:latin typeface="Poppins Light"/>
                <a:ea typeface="Poppins Light"/>
                <a:cs typeface="Poppins Light"/>
                <a:sym typeface="Poppins Light"/>
              </a:defRPr>
            </a:pPr>
            <a:endParaRPr sz="1400" dirty="0">
              <a:solidFill>
                <a:schemeClr val="bg1"/>
              </a:solidFill>
              <a:latin typeface="Arial Unicode MS" charset="0"/>
              <a:ea typeface="Arial Unicode MS" charset="0"/>
              <a:cs typeface="Arial Unicode MS" charset="0"/>
            </a:endParaRPr>
          </a:p>
        </p:txBody>
      </p:sp>
      <p:sp>
        <p:nvSpPr>
          <p:cNvPr id="9" name="object 4">
            <a:extLst>
              <a:ext uri="{FF2B5EF4-FFF2-40B4-BE49-F238E27FC236}">
                <a16:creationId xmlns:a16="http://schemas.microsoft.com/office/drawing/2014/main" id="{86D3C448-83A6-2141-AACF-33CA3716C15F}"/>
              </a:ext>
            </a:extLst>
          </p:cNvPr>
          <p:cNvSpPr txBox="1"/>
          <p:nvPr/>
        </p:nvSpPr>
        <p:spPr>
          <a:xfrm>
            <a:off x="1744194" y="3815560"/>
            <a:ext cx="3885097" cy="126784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9525" marR="200501" algn="ctr">
              <a:lnSpc>
                <a:spcPct val="151000"/>
              </a:lnSpc>
              <a:spcBef>
                <a:spcPts val="75"/>
              </a:spcBef>
              <a:buSzPct val="100000"/>
              <a:tabLst>
                <a:tab pos="180975" algn="l"/>
              </a:tabLst>
              <a:defRPr sz="1600">
                <a:solidFill>
                  <a:srgbClr val="001B2F"/>
                </a:solidFill>
                <a:latin typeface="Poppins Light"/>
                <a:ea typeface="Poppins Light"/>
                <a:cs typeface="Poppins Light"/>
                <a:sym typeface="Poppins Light"/>
              </a:defRPr>
            </a:pPr>
            <a:r>
              <a:rPr lang="en-US" sz="2000" b="0" i="0" dirty="0">
                <a:solidFill>
                  <a:srgbClr val="000000"/>
                </a:solidFill>
                <a:effectLst/>
                <a:latin typeface="Inter"/>
              </a:rPr>
              <a:t>PLOT PERFORMANCE OF 2 DECISION TREE MODELS</a:t>
            </a:r>
          </a:p>
          <a:p>
            <a:pPr marL="9525" marR="200501" algn="ctr">
              <a:lnSpc>
                <a:spcPct val="151000"/>
              </a:lnSpc>
              <a:spcBef>
                <a:spcPts val="75"/>
              </a:spcBef>
              <a:buSzPct val="100000"/>
              <a:tabLst>
                <a:tab pos="180975" algn="l"/>
              </a:tabLst>
              <a:defRPr sz="1600">
                <a:solidFill>
                  <a:srgbClr val="001B2F"/>
                </a:solidFill>
                <a:latin typeface="Poppins Light"/>
                <a:ea typeface="Poppins Light"/>
                <a:cs typeface="Poppins Light"/>
                <a:sym typeface="Poppins Light"/>
              </a:defRPr>
            </a:pPr>
            <a:endParaRPr sz="1600" dirty="0">
              <a:solidFill>
                <a:schemeClr val="bg1"/>
              </a:solidFill>
              <a:latin typeface="Arial Unicode MS" charset="0"/>
              <a:ea typeface="Arial Unicode MS" charset="0"/>
              <a:cs typeface="Arial Unicode MS" charset="0"/>
            </a:endParaRPr>
          </a:p>
        </p:txBody>
      </p:sp>
      <p:sp>
        <p:nvSpPr>
          <p:cNvPr id="10" name="object 4">
            <a:extLst>
              <a:ext uri="{FF2B5EF4-FFF2-40B4-BE49-F238E27FC236}">
                <a16:creationId xmlns:a16="http://schemas.microsoft.com/office/drawing/2014/main" id="{70500C9B-AC87-534B-82BB-334FBFD42023}"/>
              </a:ext>
            </a:extLst>
          </p:cNvPr>
          <p:cNvSpPr txBox="1"/>
          <p:nvPr/>
        </p:nvSpPr>
        <p:spPr>
          <a:xfrm>
            <a:off x="5207563" y="3744201"/>
            <a:ext cx="2264625" cy="41626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9525" marR="200501" algn="ctr">
              <a:lnSpc>
                <a:spcPct val="151000"/>
              </a:lnSpc>
              <a:spcBef>
                <a:spcPts val="75"/>
              </a:spcBef>
              <a:buSzPct val="100000"/>
              <a:tabLst>
                <a:tab pos="180975" algn="l"/>
              </a:tabLst>
              <a:defRPr sz="1600">
                <a:solidFill>
                  <a:srgbClr val="001B2F"/>
                </a:solidFill>
                <a:latin typeface="Poppins Light"/>
                <a:ea typeface="Poppins Light"/>
                <a:cs typeface="Poppins Light"/>
                <a:sym typeface="Poppins Light"/>
              </a:defRPr>
            </a:pPr>
            <a:r>
              <a:rPr lang="en-IN" sz="2000" dirty="0">
                <a:solidFill>
                  <a:schemeClr val="bg1"/>
                </a:solidFill>
                <a:latin typeface="Calibri" panose="020F0502020204030204" pitchFamily="34" charset="0"/>
                <a:ea typeface="Arial Unicode MS" charset="0"/>
                <a:cs typeface="Calibri" panose="020F0502020204030204" pitchFamily="34" charset="0"/>
              </a:rPr>
              <a:t>DEPLOYMENT</a:t>
            </a:r>
            <a:endParaRPr sz="2000" dirty="0">
              <a:solidFill>
                <a:schemeClr val="bg1"/>
              </a:solidFill>
              <a:latin typeface="Calibri" panose="020F0502020204030204" pitchFamily="34" charset="0"/>
              <a:ea typeface="Arial Unicode MS" charset="0"/>
              <a:cs typeface="Calibri" panose="020F0502020204030204" pitchFamily="34" charset="0"/>
            </a:endParaRPr>
          </a:p>
        </p:txBody>
      </p:sp>
      <p:sp>
        <p:nvSpPr>
          <p:cNvPr id="11" name="object 7">
            <a:extLst>
              <a:ext uri="{FF2B5EF4-FFF2-40B4-BE49-F238E27FC236}">
                <a16:creationId xmlns:a16="http://schemas.microsoft.com/office/drawing/2014/main" id="{82094D33-BFE2-E247-8A4E-F30621563C15}"/>
              </a:ext>
            </a:extLst>
          </p:cNvPr>
          <p:cNvSpPr/>
          <p:nvPr/>
        </p:nvSpPr>
        <p:spPr>
          <a:xfrm>
            <a:off x="5922815" y="4859729"/>
            <a:ext cx="542925" cy="0"/>
          </a:xfrm>
          <a:prstGeom prst="line">
            <a:avLst/>
          </a:prstGeom>
          <a:ln w="76200">
            <a:solidFill>
              <a:srgbClr val="8BB7B4"/>
            </a:solidFill>
          </a:ln>
        </p:spPr>
        <p:txBody>
          <a:bodyPr lIns="34289" rIns="34289"/>
          <a:lstStyle/>
          <a:p>
            <a:endParaRPr sz="1086"/>
          </a:p>
        </p:txBody>
      </p:sp>
      <p:sp>
        <p:nvSpPr>
          <p:cNvPr id="12" name="object 7">
            <a:extLst>
              <a:ext uri="{FF2B5EF4-FFF2-40B4-BE49-F238E27FC236}">
                <a16:creationId xmlns:a16="http://schemas.microsoft.com/office/drawing/2014/main" id="{83D64E90-51FA-8B45-A3BB-90A3387C0849}"/>
              </a:ext>
            </a:extLst>
          </p:cNvPr>
          <p:cNvSpPr/>
          <p:nvPr/>
        </p:nvSpPr>
        <p:spPr>
          <a:xfrm>
            <a:off x="2729366" y="4886038"/>
            <a:ext cx="542925" cy="0"/>
          </a:xfrm>
          <a:prstGeom prst="line">
            <a:avLst/>
          </a:prstGeom>
          <a:ln w="76200">
            <a:solidFill>
              <a:srgbClr val="8BB7B4"/>
            </a:solidFill>
          </a:ln>
        </p:spPr>
        <p:txBody>
          <a:bodyPr lIns="34289" rIns="34289"/>
          <a:lstStyle/>
          <a:p>
            <a:endParaRPr sz="1086"/>
          </a:p>
        </p:txBody>
      </p:sp>
      <p:pic>
        <p:nvPicPr>
          <p:cNvPr id="3" name="Graphic 2" descr="Document">
            <a:extLst>
              <a:ext uri="{FF2B5EF4-FFF2-40B4-BE49-F238E27FC236}">
                <a16:creationId xmlns:a16="http://schemas.microsoft.com/office/drawing/2014/main" id="{04FB23EF-4BB5-824B-87ED-0744DF8FC9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94669" y="2919252"/>
            <a:ext cx="700570" cy="681311"/>
          </a:xfrm>
          <a:prstGeom prst="rect">
            <a:avLst/>
          </a:prstGeom>
        </p:spPr>
      </p:pic>
      <p:pic>
        <p:nvPicPr>
          <p:cNvPr id="13" name="Graphic 12" descr="Bar chart">
            <a:extLst>
              <a:ext uri="{FF2B5EF4-FFF2-40B4-BE49-F238E27FC236}">
                <a16:creationId xmlns:a16="http://schemas.microsoft.com/office/drawing/2014/main" id="{7B873355-0115-AD4E-BA27-18C2ADDFE3E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65080" y="5126368"/>
            <a:ext cx="730159" cy="730159"/>
          </a:xfrm>
          <a:prstGeom prst="rect">
            <a:avLst/>
          </a:prstGeom>
        </p:spPr>
      </p:pic>
      <p:pic>
        <p:nvPicPr>
          <p:cNvPr id="15" name="Graphic 14" descr="Filter">
            <a:extLst>
              <a:ext uri="{FF2B5EF4-FFF2-40B4-BE49-F238E27FC236}">
                <a16:creationId xmlns:a16="http://schemas.microsoft.com/office/drawing/2014/main" id="{897EAC2D-82DB-704D-AE9B-CF9A38D7872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71480" y="2838013"/>
            <a:ext cx="808286" cy="808286"/>
          </a:xfrm>
          <a:prstGeom prst="rect">
            <a:avLst/>
          </a:prstGeom>
        </p:spPr>
      </p:pic>
      <p:pic>
        <p:nvPicPr>
          <p:cNvPr id="17" name="Graphic 16" descr="Stopwatch">
            <a:extLst>
              <a:ext uri="{FF2B5EF4-FFF2-40B4-BE49-F238E27FC236}">
                <a16:creationId xmlns:a16="http://schemas.microsoft.com/office/drawing/2014/main" id="{F848B92C-CBA0-4D48-81E5-2474C61179D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11350" y="4886038"/>
            <a:ext cx="808286" cy="808286"/>
          </a:xfrm>
          <a:prstGeom prst="rect">
            <a:avLst/>
          </a:prstGeom>
        </p:spPr>
      </p:pic>
      <p:pic>
        <p:nvPicPr>
          <p:cNvPr id="21" name="Graphic 20" descr="Braille">
            <a:extLst>
              <a:ext uri="{FF2B5EF4-FFF2-40B4-BE49-F238E27FC236}">
                <a16:creationId xmlns:a16="http://schemas.microsoft.com/office/drawing/2014/main" id="{1A7F9676-AB1F-4449-B84A-D323EAA99B9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92731" y="2756451"/>
            <a:ext cx="914400" cy="914400"/>
          </a:xfrm>
          <a:prstGeom prst="rect">
            <a:avLst/>
          </a:prstGeom>
        </p:spPr>
      </p:pic>
      <p:sp>
        <p:nvSpPr>
          <p:cNvPr id="2" name="object 7">
            <a:extLst>
              <a:ext uri="{FF2B5EF4-FFF2-40B4-BE49-F238E27FC236}">
                <a16:creationId xmlns:a16="http://schemas.microsoft.com/office/drawing/2014/main" id="{56280D17-F27E-2131-7BAE-9B13A62079A9}"/>
              </a:ext>
            </a:extLst>
          </p:cNvPr>
          <p:cNvSpPr/>
          <p:nvPr/>
        </p:nvSpPr>
        <p:spPr>
          <a:xfrm>
            <a:off x="8985384" y="4824729"/>
            <a:ext cx="542925" cy="0"/>
          </a:xfrm>
          <a:prstGeom prst="line">
            <a:avLst/>
          </a:prstGeom>
          <a:ln w="76200">
            <a:solidFill>
              <a:srgbClr val="8BB7B4"/>
            </a:solidFill>
          </a:ln>
        </p:spPr>
        <p:txBody>
          <a:bodyPr lIns="34289" rIns="34289"/>
          <a:lstStyle/>
          <a:p>
            <a:endParaRPr sz="1086"/>
          </a:p>
        </p:txBody>
      </p:sp>
      <p:sp>
        <p:nvSpPr>
          <p:cNvPr id="25" name="Oval 24">
            <a:extLst>
              <a:ext uri="{FF2B5EF4-FFF2-40B4-BE49-F238E27FC236}">
                <a16:creationId xmlns:a16="http://schemas.microsoft.com/office/drawing/2014/main" id="{BE5100DE-56B3-8445-C3B0-41A51EABB4D9}"/>
              </a:ext>
            </a:extLst>
          </p:cNvPr>
          <p:cNvSpPr/>
          <p:nvPr/>
        </p:nvSpPr>
        <p:spPr>
          <a:xfrm>
            <a:off x="5922815" y="5126368"/>
            <a:ext cx="656951" cy="548277"/>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a:p>
        </p:txBody>
      </p:sp>
      <p:cxnSp>
        <p:nvCxnSpPr>
          <p:cNvPr id="27" name="Straight Arrow Connector 26">
            <a:extLst>
              <a:ext uri="{FF2B5EF4-FFF2-40B4-BE49-F238E27FC236}">
                <a16:creationId xmlns:a16="http://schemas.microsoft.com/office/drawing/2014/main" id="{82CA718E-3096-FBE1-F204-7E64780D2FC2}"/>
              </a:ext>
            </a:extLst>
          </p:cNvPr>
          <p:cNvCxnSpPr>
            <a:cxnSpLocks/>
          </p:cNvCxnSpPr>
          <p:nvPr/>
        </p:nvCxnSpPr>
        <p:spPr>
          <a:xfrm flipV="1">
            <a:off x="6233174" y="5196557"/>
            <a:ext cx="7481" cy="3624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2" name="object 4">
            <a:extLst>
              <a:ext uri="{FF2B5EF4-FFF2-40B4-BE49-F238E27FC236}">
                <a16:creationId xmlns:a16="http://schemas.microsoft.com/office/drawing/2014/main" id="{BBFAFC05-C409-ADFD-1F15-9354818403DA}"/>
              </a:ext>
            </a:extLst>
          </p:cNvPr>
          <p:cNvSpPr txBox="1"/>
          <p:nvPr/>
        </p:nvSpPr>
        <p:spPr>
          <a:xfrm>
            <a:off x="8183181" y="3733775"/>
            <a:ext cx="2264625" cy="41626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9525" marR="200501" algn="ctr">
              <a:lnSpc>
                <a:spcPct val="151000"/>
              </a:lnSpc>
              <a:spcBef>
                <a:spcPts val="75"/>
              </a:spcBef>
              <a:buSzPct val="100000"/>
              <a:tabLst>
                <a:tab pos="180975" algn="l"/>
              </a:tabLst>
              <a:defRPr sz="1600">
                <a:solidFill>
                  <a:srgbClr val="001B2F"/>
                </a:solidFill>
                <a:latin typeface="Poppins Light"/>
                <a:ea typeface="Poppins Light"/>
                <a:cs typeface="Poppins Light"/>
                <a:sym typeface="Poppins Light"/>
              </a:defRPr>
            </a:pPr>
            <a:r>
              <a:rPr lang="en-IN" sz="2000" dirty="0">
                <a:solidFill>
                  <a:schemeClr val="bg1"/>
                </a:solidFill>
                <a:latin typeface="Calibri" panose="020F0502020204030204" pitchFamily="34" charset="0"/>
                <a:ea typeface="Arial Unicode MS" charset="0"/>
                <a:cs typeface="Calibri" panose="020F0502020204030204" pitchFamily="34" charset="0"/>
              </a:rPr>
              <a:t>CONCLUSION</a:t>
            </a:r>
            <a:endParaRPr sz="2000" dirty="0">
              <a:solidFill>
                <a:schemeClr val="bg1"/>
              </a:solidFill>
              <a:latin typeface="Calibri" panose="020F0502020204030204" pitchFamily="34" charset="0"/>
              <a:ea typeface="Arial Unicode MS" charset="0"/>
              <a:cs typeface="Calibri" panose="020F0502020204030204" pitchFamily="34" charset="0"/>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AC286-4975-3944-5371-A49250B91AC0}"/>
              </a:ext>
            </a:extLst>
          </p:cNvPr>
          <p:cNvSpPr>
            <a:spLocks noGrp="1"/>
          </p:cNvSpPr>
          <p:nvPr>
            <p:ph type="title"/>
          </p:nvPr>
        </p:nvSpPr>
        <p:spPr>
          <a:xfrm>
            <a:off x="1593802" y="475130"/>
            <a:ext cx="9404723" cy="1400530"/>
          </a:xfrm>
        </p:spPr>
        <p:txBody>
          <a:bodyPr/>
          <a:lstStyle/>
          <a:p>
            <a:pPr algn="ctr"/>
            <a:r>
              <a:rPr lang="en-IN" sz="4000" b="1" dirty="0">
                <a:solidFill>
                  <a:schemeClr val="bg1"/>
                </a:solidFill>
                <a:latin typeface="Times New Roman" panose="02020603050405020304" pitchFamily="18" charset="0"/>
                <a:cs typeface="Times New Roman" panose="02020603050405020304" pitchFamily="18" charset="0"/>
              </a:rPr>
              <a:t>1.DATA PROCESSING</a:t>
            </a:r>
          </a:p>
        </p:txBody>
      </p:sp>
      <p:pic>
        <p:nvPicPr>
          <p:cNvPr id="5" name="Content Placeholder 4">
            <a:extLst>
              <a:ext uri="{FF2B5EF4-FFF2-40B4-BE49-F238E27FC236}">
                <a16:creationId xmlns:a16="http://schemas.microsoft.com/office/drawing/2014/main" id="{B7340773-0242-EC35-AF2C-8946B9D3693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151526" y="3275750"/>
            <a:ext cx="8235481" cy="2517242"/>
          </a:xfrm>
        </p:spPr>
      </p:pic>
      <p:sp>
        <p:nvSpPr>
          <p:cNvPr id="7" name="TextBox 6">
            <a:extLst>
              <a:ext uri="{FF2B5EF4-FFF2-40B4-BE49-F238E27FC236}">
                <a16:creationId xmlns:a16="http://schemas.microsoft.com/office/drawing/2014/main" id="{3DEE80BB-3D6F-7A70-37CD-3E6B90FE39A0}"/>
              </a:ext>
            </a:extLst>
          </p:cNvPr>
          <p:cNvSpPr txBox="1"/>
          <p:nvPr/>
        </p:nvSpPr>
        <p:spPr>
          <a:xfrm flipH="1">
            <a:off x="2151526" y="1992308"/>
            <a:ext cx="8337179" cy="707886"/>
          </a:xfrm>
          <a:prstGeom prst="rect">
            <a:avLst/>
          </a:prstGeom>
          <a:noFill/>
        </p:spPr>
        <p:txBody>
          <a:bodyPr wrap="square" rtlCol="0">
            <a:spAutoFit/>
          </a:bodyPr>
          <a:lstStyle/>
          <a:p>
            <a:r>
              <a:rPr lang="en-US" dirty="0"/>
              <a:t> </a:t>
            </a:r>
            <a:r>
              <a:rPr lang="en-US" sz="2000" dirty="0">
                <a:latin typeface="Times New Roman" panose="02020603050405020304" pitchFamily="18" charset="0"/>
                <a:cs typeface="Times New Roman" panose="02020603050405020304" pitchFamily="18" charset="0"/>
              </a:rPr>
              <a:t>In Data Processing ,First we imported the data from Kaggle and then  further we processed the data in respective steps</a:t>
            </a:r>
          </a:p>
        </p:txBody>
      </p:sp>
    </p:spTree>
    <p:extLst>
      <p:ext uri="{BB962C8B-B14F-4D97-AF65-F5344CB8AC3E}">
        <p14:creationId xmlns:p14="http://schemas.microsoft.com/office/powerpoint/2010/main" val="461780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85536-307F-B2FA-D0A0-70A2AFDF5738}"/>
              </a:ext>
            </a:extLst>
          </p:cNvPr>
          <p:cNvSpPr>
            <a:spLocks noGrp="1"/>
          </p:cNvSpPr>
          <p:nvPr>
            <p:ph type="title"/>
          </p:nvPr>
        </p:nvSpPr>
        <p:spPr>
          <a:xfrm>
            <a:off x="1383552" y="109221"/>
            <a:ext cx="9306860" cy="1060673"/>
          </a:xfrm>
        </p:spPr>
        <p:txBody>
          <a:bodyPr/>
          <a:lstStyle/>
          <a:p>
            <a:pPr algn="ctr"/>
            <a:r>
              <a:rPr lang="en-IN" sz="4000" b="1" i="0">
                <a:solidFill>
                  <a:srgbClr val="000000"/>
                </a:solidFill>
                <a:effectLst/>
                <a:latin typeface="Times New Roman" panose="02020603050405020304" pitchFamily="18" charset="0"/>
                <a:cs typeface="Times New Roman" panose="02020603050405020304" pitchFamily="18" charset="0"/>
              </a:rPr>
              <a:t>1.1. Process Original Dataset</a:t>
            </a:r>
            <a:br>
              <a:rPr lang="en-IN" b="0" i="0" dirty="0">
                <a:solidFill>
                  <a:srgbClr val="000000"/>
                </a:solidFill>
                <a:effectLst/>
                <a:latin typeface="Inter"/>
              </a:rPr>
            </a:br>
            <a:endParaRPr lang="en-IN" dirty="0"/>
          </a:p>
        </p:txBody>
      </p:sp>
      <p:pic>
        <p:nvPicPr>
          <p:cNvPr id="6" name="Content Placeholder 5">
            <a:extLst>
              <a:ext uri="{FF2B5EF4-FFF2-40B4-BE49-F238E27FC236}">
                <a16:creationId xmlns:a16="http://schemas.microsoft.com/office/drawing/2014/main" id="{8070DA25-A248-0D99-DD9F-4561B18DC0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4338" y="1694329"/>
            <a:ext cx="5195887" cy="4007224"/>
          </a:xfrm>
        </p:spPr>
      </p:pic>
      <p:sp>
        <p:nvSpPr>
          <p:cNvPr id="4" name="Text Placeholder 3">
            <a:extLst>
              <a:ext uri="{FF2B5EF4-FFF2-40B4-BE49-F238E27FC236}">
                <a16:creationId xmlns:a16="http://schemas.microsoft.com/office/drawing/2014/main" id="{E422FDCC-0E68-8FAC-8927-38E229C3EB94}"/>
              </a:ext>
            </a:extLst>
          </p:cNvPr>
          <p:cNvSpPr>
            <a:spLocks noGrp="1"/>
          </p:cNvSpPr>
          <p:nvPr>
            <p:ph type="body" sz="half" idx="2"/>
          </p:nvPr>
        </p:nvSpPr>
        <p:spPr>
          <a:xfrm>
            <a:off x="1383552" y="1694329"/>
            <a:ext cx="3645648" cy="3913095"/>
          </a:xfrm>
        </p:spPr>
        <p:txBody>
          <a:bodyPr>
            <a:noAutofit/>
          </a:bodyPr>
          <a:lstStyle/>
          <a:p>
            <a:pPr algn="just"/>
            <a:r>
              <a:rPr lang="en-US" sz="2000" b="0" i="0" dirty="0">
                <a:effectLst/>
                <a:latin typeface="Times New Roman" panose="02020603050405020304" pitchFamily="18" charset="0"/>
                <a:cs typeface="Times New Roman" panose="02020603050405020304" pitchFamily="18" charset="0"/>
              </a:rPr>
              <a:t>As we consider each row as a data point to our ML model, we will drop the categorical state names and abbreviation. We will also drop the all the number of votes labels except for "winner" columns (0 for democrats and 1 for republican). We don't concern other parties as they do not have a history of winning anyway.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07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9DF7E-FFF2-B276-4D3C-2FA5160C544D}"/>
              </a:ext>
            </a:extLst>
          </p:cNvPr>
          <p:cNvSpPr>
            <a:spLocks noGrp="1"/>
          </p:cNvSpPr>
          <p:nvPr>
            <p:ph type="title"/>
          </p:nvPr>
        </p:nvSpPr>
        <p:spPr>
          <a:xfrm>
            <a:off x="646111" y="452717"/>
            <a:ext cx="10442576" cy="1080247"/>
          </a:xfrm>
        </p:spPr>
        <p:txBody>
          <a:bodyPr/>
          <a:lstStyle/>
          <a:p>
            <a:pPr algn="just"/>
            <a:r>
              <a:rPr lang="en-US" sz="2000" dirty="0">
                <a:latin typeface="Times New Roman" panose="02020603050405020304" pitchFamily="18" charset="0"/>
                <a:cs typeface="Times New Roman" panose="02020603050405020304" pitchFamily="18" charset="0"/>
              </a:rPr>
              <a:t>D</a:t>
            </a:r>
            <a:r>
              <a:rPr lang="en-US" sz="2000" b="0" i="0" dirty="0">
                <a:effectLst/>
                <a:latin typeface="Times New Roman" panose="02020603050405020304" pitchFamily="18" charset="0"/>
                <a:cs typeface="Times New Roman" panose="02020603050405020304" pitchFamily="18" charset="0"/>
              </a:rPr>
              <a:t>ivide the dataset into 2 datasets. Dataset 1 is within 2008, 2012, 2016 for machine learning modeling. Dataset 2 is of 2020 for testing the prediction power of the trained and validated data</a:t>
            </a:r>
            <a:endParaRPr lang="en-IN" sz="2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AE82F67-7336-6E5E-01D4-80677BABF106}"/>
              </a:ext>
            </a:extLst>
          </p:cNvPr>
          <p:cNvSpPr>
            <a:spLocks noGrp="1"/>
          </p:cNvSpPr>
          <p:nvPr>
            <p:ph type="body" idx="1"/>
          </p:nvPr>
        </p:nvSpPr>
        <p:spPr>
          <a:xfrm>
            <a:off x="1103313" y="1116106"/>
            <a:ext cx="4396338" cy="1748118"/>
          </a:xfrm>
        </p:spPr>
        <p:txBody>
          <a:bodyPr/>
          <a:lstStyle/>
          <a:p>
            <a:r>
              <a:rPr lang="en-US" b="1" i="0" dirty="0">
                <a:solidFill>
                  <a:srgbClr val="000000"/>
                </a:solidFill>
                <a:effectLst/>
                <a:latin typeface="Times New Roman" panose="02020603050405020304" pitchFamily="18" charset="0"/>
                <a:cs typeface="Times New Roman" panose="02020603050405020304" pitchFamily="18" charset="0"/>
              </a:rPr>
              <a:t>1.2. Process The Dataset Of 2008, 2012, 2016 Election Years</a:t>
            </a:r>
          </a:p>
          <a:p>
            <a:r>
              <a:rPr lang="en-IN" dirty="0"/>
              <a:t>   </a:t>
            </a:r>
          </a:p>
        </p:txBody>
      </p:sp>
      <p:pic>
        <p:nvPicPr>
          <p:cNvPr id="8" name="Content Placeholder 7">
            <a:extLst>
              <a:ext uri="{FF2B5EF4-FFF2-40B4-BE49-F238E27FC236}">
                <a16:creationId xmlns:a16="http://schemas.microsoft.com/office/drawing/2014/main" id="{1DD798DD-366B-F74D-59DB-0DFD9B2D151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03313" y="2973432"/>
            <a:ext cx="4395787" cy="2824074"/>
          </a:xfrm>
        </p:spPr>
      </p:pic>
      <p:sp>
        <p:nvSpPr>
          <p:cNvPr id="5" name="Text Placeholder 4">
            <a:extLst>
              <a:ext uri="{FF2B5EF4-FFF2-40B4-BE49-F238E27FC236}">
                <a16:creationId xmlns:a16="http://schemas.microsoft.com/office/drawing/2014/main" id="{12074D9D-9DF5-031F-D691-C6C936C4E75A}"/>
              </a:ext>
            </a:extLst>
          </p:cNvPr>
          <p:cNvSpPr>
            <a:spLocks noGrp="1"/>
          </p:cNvSpPr>
          <p:nvPr>
            <p:ph type="body" sz="quarter" idx="3"/>
          </p:nvPr>
        </p:nvSpPr>
        <p:spPr>
          <a:xfrm>
            <a:off x="5654495" y="1905000"/>
            <a:ext cx="4396339" cy="959224"/>
          </a:xfrm>
        </p:spPr>
        <p:txBody>
          <a:bodyPr/>
          <a:lstStyle/>
          <a:p>
            <a:r>
              <a:rPr lang="en-IN" dirty="0"/>
              <a:t> </a:t>
            </a:r>
            <a:r>
              <a:rPr lang="en-US" b="1" i="0" dirty="0">
                <a:solidFill>
                  <a:srgbClr val="000000"/>
                </a:solidFill>
                <a:effectLst/>
                <a:latin typeface="Times New Roman" panose="02020603050405020304" pitchFamily="18" charset="0"/>
                <a:cs typeface="Times New Roman" panose="02020603050405020304" pitchFamily="18" charset="0"/>
              </a:rPr>
              <a:t>1.3. Process The Dataset Of                                                                       2020 Election Year</a:t>
            </a:r>
          </a:p>
          <a:p>
            <a:endParaRPr lang="en-IN" dirty="0"/>
          </a:p>
        </p:txBody>
      </p:sp>
      <p:pic>
        <p:nvPicPr>
          <p:cNvPr id="10" name="Content Placeholder 9">
            <a:extLst>
              <a:ext uri="{FF2B5EF4-FFF2-40B4-BE49-F238E27FC236}">
                <a16:creationId xmlns:a16="http://schemas.microsoft.com/office/drawing/2014/main" id="{086685EF-668B-5A35-01F1-761BB2E857D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654675" y="2973432"/>
            <a:ext cx="4395788" cy="2824074"/>
          </a:xfrm>
        </p:spPr>
      </p:pic>
    </p:spTree>
    <p:extLst>
      <p:ext uri="{BB962C8B-B14F-4D97-AF65-F5344CB8AC3E}">
        <p14:creationId xmlns:p14="http://schemas.microsoft.com/office/powerpoint/2010/main" val="1751203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9C3AC-343C-0887-AECB-094C85F00CFF}"/>
              </a:ext>
            </a:extLst>
          </p:cNvPr>
          <p:cNvSpPr>
            <a:spLocks noGrp="1"/>
          </p:cNvSpPr>
          <p:nvPr>
            <p:ph type="title"/>
          </p:nvPr>
        </p:nvSpPr>
        <p:spPr/>
        <p:txBody>
          <a:bodyPr/>
          <a:lstStyle/>
          <a:p>
            <a:pPr algn="ctr"/>
            <a:r>
              <a:rPr lang="en-IN" sz="4000" b="1" i="0" dirty="0">
                <a:solidFill>
                  <a:srgbClr val="000000"/>
                </a:solidFill>
                <a:effectLst/>
                <a:latin typeface="Times New Roman" panose="02020603050405020304" pitchFamily="18" charset="0"/>
                <a:cs typeface="Times New Roman" panose="02020603050405020304" pitchFamily="18" charset="0"/>
              </a:rPr>
              <a:t>2.Machine Learning </a:t>
            </a:r>
            <a:r>
              <a:rPr lang="en-IN" sz="4000" b="1" i="0" dirty="0" err="1">
                <a:solidFill>
                  <a:srgbClr val="000000"/>
                </a:solidFill>
                <a:effectLst/>
                <a:latin typeface="Times New Roman" panose="02020603050405020304" pitchFamily="18" charset="0"/>
                <a:cs typeface="Times New Roman" panose="02020603050405020304" pitchFamily="18" charset="0"/>
              </a:rPr>
              <a:t>Modeling</a:t>
            </a:r>
            <a:br>
              <a:rPr lang="en-IN" b="0" i="0" dirty="0">
                <a:solidFill>
                  <a:srgbClr val="000000"/>
                </a:solidFill>
                <a:effectLst/>
                <a:latin typeface="Inter"/>
              </a:rPr>
            </a:br>
            <a:endParaRPr lang="en-IN" dirty="0"/>
          </a:p>
        </p:txBody>
      </p:sp>
      <p:sp>
        <p:nvSpPr>
          <p:cNvPr id="3" name="Text Placeholder 2">
            <a:extLst>
              <a:ext uri="{FF2B5EF4-FFF2-40B4-BE49-F238E27FC236}">
                <a16:creationId xmlns:a16="http://schemas.microsoft.com/office/drawing/2014/main" id="{56EEAA09-91BE-C5EE-C7C3-775B6965E7C6}"/>
              </a:ext>
            </a:extLst>
          </p:cNvPr>
          <p:cNvSpPr>
            <a:spLocks noGrp="1"/>
          </p:cNvSpPr>
          <p:nvPr>
            <p:ph type="body" idx="1"/>
          </p:nvPr>
        </p:nvSpPr>
        <p:spPr>
          <a:xfrm>
            <a:off x="1103313" y="1904999"/>
            <a:ext cx="4396338" cy="1026459"/>
          </a:xfrm>
        </p:spPr>
        <p:txBody>
          <a:bodyPr/>
          <a:lstStyle/>
          <a:p>
            <a:r>
              <a:rPr lang="en-IN" b="1" i="0" dirty="0">
                <a:solidFill>
                  <a:srgbClr val="000000"/>
                </a:solidFill>
                <a:effectLst/>
                <a:latin typeface="Times New Roman" panose="02020603050405020304" pitchFamily="18" charset="0"/>
                <a:cs typeface="Times New Roman" panose="02020603050405020304" pitchFamily="18" charset="0"/>
              </a:rPr>
              <a:t>2.1. Decision Tree With Gini Criterion</a:t>
            </a:r>
          </a:p>
          <a:p>
            <a:endParaRPr lang="en-IN" dirty="0"/>
          </a:p>
        </p:txBody>
      </p:sp>
      <p:pic>
        <p:nvPicPr>
          <p:cNvPr id="8" name="Content Placeholder 7">
            <a:extLst>
              <a:ext uri="{FF2B5EF4-FFF2-40B4-BE49-F238E27FC236}">
                <a16:creationId xmlns:a16="http://schemas.microsoft.com/office/drawing/2014/main" id="{CB0F3DE0-1FFB-6A67-3B66-F1944D6D994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03313" y="2710376"/>
            <a:ext cx="4395787" cy="3350186"/>
          </a:xfrm>
        </p:spPr>
      </p:pic>
      <p:sp>
        <p:nvSpPr>
          <p:cNvPr id="5" name="Text Placeholder 4">
            <a:extLst>
              <a:ext uri="{FF2B5EF4-FFF2-40B4-BE49-F238E27FC236}">
                <a16:creationId xmlns:a16="http://schemas.microsoft.com/office/drawing/2014/main" id="{6EC36420-8C60-D050-28C8-2A243F1E2838}"/>
              </a:ext>
            </a:extLst>
          </p:cNvPr>
          <p:cNvSpPr>
            <a:spLocks noGrp="1"/>
          </p:cNvSpPr>
          <p:nvPr>
            <p:ph type="body" sz="quarter" idx="3"/>
          </p:nvPr>
        </p:nvSpPr>
        <p:spPr>
          <a:xfrm>
            <a:off x="5654495" y="1905000"/>
            <a:ext cx="4396339" cy="1026458"/>
          </a:xfrm>
        </p:spPr>
        <p:txBody>
          <a:bodyPr/>
          <a:lstStyle/>
          <a:p>
            <a:r>
              <a:rPr lang="en-US" b="1" i="0" dirty="0">
                <a:solidFill>
                  <a:srgbClr val="000000"/>
                </a:solidFill>
                <a:effectLst/>
                <a:latin typeface="Times New Roman" panose="02020603050405020304" pitchFamily="18" charset="0"/>
                <a:cs typeface="Times New Roman" panose="02020603050405020304" pitchFamily="18" charset="0"/>
              </a:rPr>
              <a:t>2.2. Decision Tree With Entropy Criterion</a:t>
            </a:r>
          </a:p>
          <a:p>
            <a:endParaRPr lang="en-IN" dirty="0"/>
          </a:p>
        </p:txBody>
      </p:sp>
      <p:pic>
        <p:nvPicPr>
          <p:cNvPr id="10" name="Content Placeholder 9">
            <a:extLst>
              <a:ext uri="{FF2B5EF4-FFF2-40B4-BE49-F238E27FC236}">
                <a16:creationId xmlns:a16="http://schemas.microsoft.com/office/drawing/2014/main" id="{8E5BA8A2-F162-EA37-AB29-6C4FB26D8E6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654675" y="2683990"/>
            <a:ext cx="4395788" cy="3402958"/>
          </a:xfrm>
        </p:spPr>
      </p:pic>
    </p:spTree>
    <p:extLst>
      <p:ext uri="{BB962C8B-B14F-4D97-AF65-F5344CB8AC3E}">
        <p14:creationId xmlns:p14="http://schemas.microsoft.com/office/powerpoint/2010/main" val="3432046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503</TotalTime>
  <Words>545</Words>
  <Application>Microsoft Office PowerPoint</Application>
  <PresentationFormat>Widescreen</PresentationFormat>
  <Paragraphs>52</Paragraphs>
  <Slides>15</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15</vt:i4>
      </vt:variant>
    </vt:vector>
  </HeadingPairs>
  <TitlesOfParts>
    <vt:vector size="29" baseType="lpstr">
      <vt:lpstr>Arial</vt:lpstr>
      <vt:lpstr>Arial Rounded MT Bold</vt:lpstr>
      <vt:lpstr>Arial Unicode MS</vt:lpstr>
      <vt:lpstr>Bahnschrift SemiLight</vt:lpstr>
      <vt:lpstr>Calibri</vt:lpstr>
      <vt:lpstr>Century Gothic</vt:lpstr>
      <vt:lpstr>Fira Sans</vt:lpstr>
      <vt:lpstr>Fira Sans Extra Condensed Medium</vt:lpstr>
      <vt:lpstr>Freestyle Script</vt:lpstr>
      <vt:lpstr>Inter</vt:lpstr>
      <vt:lpstr>Times New Roman</vt:lpstr>
      <vt:lpstr>Wingdings</vt:lpstr>
      <vt:lpstr>Wingdings 3</vt:lpstr>
      <vt:lpstr>Ion</vt:lpstr>
      <vt:lpstr>          ELECTIONS         FORECASTING</vt:lpstr>
      <vt:lpstr>PowerPoint Presentation</vt:lpstr>
      <vt:lpstr>                      ABSTRACT</vt:lpstr>
      <vt:lpstr>BUSINESS UNDERSTANDING</vt:lpstr>
      <vt:lpstr>Approach</vt:lpstr>
      <vt:lpstr>1.DATA PROCESSING</vt:lpstr>
      <vt:lpstr>1.1. Process Original Dataset </vt:lpstr>
      <vt:lpstr>Divide the dataset into 2 datasets. Dataset 1 is within 2008, 2012, 2016 for machine learning modeling. Dataset 2 is of 2020 for testing the prediction power of the trained and validated data</vt:lpstr>
      <vt:lpstr>2.Machine Learning Modeling </vt:lpstr>
      <vt:lpstr>3. Test Trained Models With The 2020 Dataset </vt:lpstr>
      <vt:lpstr>4. Plot Performance Of 2 Decision Tree Models</vt:lpstr>
      <vt:lpstr>Model Deployment in Cloud</vt:lpstr>
      <vt:lpstr>Conclusion</vt:lpstr>
      <vt:lpstr>Submissions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ELECTIONS         FORECASTING</dc:title>
  <dc:creator>divya soma</dc:creator>
  <cp:lastModifiedBy>Sasidhar Katikam</cp:lastModifiedBy>
  <cp:revision>4</cp:revision>
  <dcterms:created xsi:type="dcterms:W3CDTF">2023-03-21T20:32:53Z</dcterms:created>
  <dcterms:modified xsi:type="dcterms:W3CDTF">2023-05-01T01:43:48Z</dcterms:modified>
</cp:coreProperties>
</file>