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handoutMasterIdLst>
    <p:handoutMasterId r:id="rId22"/>
  </p:handout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6" autoAdjust="0"/>
    <p:restoredTop sz="80776" autoAdjust="0"/>
  </p:normalViewPr>
  <p:slideViewPr>
    <p:cSldViewPr snapToGrid="0" snapToObjects="1">
      <p:cViewPr varScale="1">
        <p:scale>
          <a:sx n="79" d="100"/>
          <a:sy n="79" d="100"/>
        </p:scale>
        <p:origin x="-13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4C469-4654-924B-9E7C-7D70A1EABBB0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02695-DCE9-0949-A416-700622D40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1C761-47CE-5242-9E80-49633AEE85E5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0CC74-50CB-7D43-A072-DC2E4413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15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Chosen due to characteristics of fish:</a:t>
            </a:r>
            <a:r>
              <a:rPr lang="en-US" baseline="0" dirty="0" smtClean="0"/>
              <a:t> long, slender body.</a:t>
            </a:r>
          </a:p>
          <a:p>
            <a:r>
              <a:rPr lang="en-US" baseline="0" dirty="0" smtClean="0"/>
              <a:t>1 of ideal characteristics to be lionfish </a:t>
            </a:r>
            <a:r>
              <a:rPr lang="en-US" baseline="0" dirty="0" smtClean="0"/>
              <a:t>prey.</a:t>
            </a:r>
          </a:p>
          <a:p>
            <a:r>
              <a:rPr lang="en-US" baseline="0" dirty="0" smtClean="0"/>
              <a:t>25 species in this family.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Grouper are major predators in this family.</a:t>
            </a:r>
          </a:p>
          <a:p>
            <a:r>
              <a:rPr lang="en-US" dirty="0" smtClean="0"/>
              <a:t>Juveniles have long, slender bodies and are small enough to be LF prey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39 species in this family including Goliath Grouper,</a:t>
            </a:r>
            <a:r>
              <a:rPr lang="en-US" baseline="0" dirty="0" smtClean="0"/>
              <a:t> </a:t>
            </a:r>
            <a:r>
              <a:rPr lang="en-US" dirty="0" smtClean="0"/>
              <a:t>Nassau Grouper and Tiger Grouper.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02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Snapper are major predators.</a:t>
            </a:r>
          </a:p>
          <a:p>
            <a:r>
              <a:rPr lang="en-US" dirty="0" smtClean="0"/>
              <a:t>Juveniles have long, slender bodies and are small enough to be LF prey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10 species</a:t>
            </a:r>
            <a:r>
              <a:rPr lang="en-US" baseline="0" dirty="0" smtClean="0"/>
              <a:t> in this family.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84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Chosen due to characteristics of fish:</a:t>
            </a:r>
            <a:r>
              <a:rPr lang="en-US" baseline="0" dirty="0" smtClean="0"/>
              <a:t> long, slender body.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Discovered in stomach contents of lionfish</a:t>
            </a:r>
            <a:r>
              <a:rPr lang="en-US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16 species in this family.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16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family</a:t>
            </a:r>
            <a:r>
              <a:rPr lang="en-US" baseline="0" dirty="0" smtClean="0"/>
              <a:t> data.</a:t>
            </a:r>
          </a:p>
          <a:p>
            <a:r>
              <a:rPr lang="en-US" dirty="0" smtClean="0"/>
              <a:t>Data split </a:t>
            </a:r>
            <a:r>
              <a:rPr lang="en-US" dirty="0" smtClean="0"/>
              <a:t>at 17 February 2009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Density of slopes of trendlines from family abundance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77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22 </a:t>
            </a:r>
            <a:r>
              <a:rPr lang="en-US" dirty="0" smtClean="0"/>
              <a:t>windows – partial windows not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21 windows</a:t>
            </a:r>
            <a:r>
              <a:rPr lang="en-US" baseline="0" dirty="0" smtClean="0"/>
              <a:t> for 4-year</a:t>
            </a:r>
          </a:p>
          <a:p>
            <a:r>
              <a:rPr lang="en-US" baseline="0" dirty="0" smtClean="0"/>
              <a:t>20 windows for 5-year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8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19 windows for 6-year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85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data after the lionfish were first spotted</a:t>
            </a:r>
            <a:r>
              <a:rPr lang="en-US" baseline="0" dirty="0" smtClean="0"/>
              <a:t> would be nice.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28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Characteristics: 1) long,</a:t>
            </a:r>
            <a:r>
              <a:rPr lang="en-US" baseline="0" dirty="0" smtClean="0"/>
              <a:t> slender bodies, 2) solitary behavior, 3) near seafloor at dusk or during the night.</a:t>
            </a:r>
            <a:endParaRPr lang="en-US" dirty="0" smtClean="0"/>
          </a:p>
          <a:p>
            <a:r>
              <a:rPr lang="en-US" dirty="0" smtClean="0"/>
              <a:t>REEF already has culling events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Little</a:t>
            </a:r>
            <a:r>
              <a:rPr lang="en-US" baseline="0" dirty="0" smtClean="0"/>
              <a:t> Cayman has volunteers culling on a regular basis.</a:t>
            </a:r>
            <a:endParaRPr lang="en-US" dirty="0" smtClean="0"/>
          </a:p>
          <a:p>
            <a:r>
              <a:rPr lang="en-US" dirty="0" smtClean="0"/>
              <a:t>Island</a:t>
            </a:r>
            <a:r>
              <a:rPr lang="en-US" baseline="0" dirty="0" smtClean="0"/>
              <a:t> nations and countries with </a:t>
            </a:r>
            <a:r>
              <a:rPr lang="en-US" baseline="0" dirty="0" smtClean="0"/>
              <a:t>coastline </a:t>
            </a:r>
            <a:r>
              <a:rPr lang="en-US" baseline="0" dirty="0" smtClean="0"/>
              <a:t>could begin events.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of issue:</a:t>
            </a:r>
            <a:r>
              <a:rPr lang="en-US" baseline="0" dirty="0" smtClean="0"/>
              <a:t> Invasive Species.</a:t>
            </a:r>
          </a:p>
          <a:p>
            <a:r>
              <a:rPr lang="en-US" baseline="0" dirty="0" smtClean="0"/>
              <a:t>Introduction of subject: Red Lionfish.</a:t>
            </a:r>
          </a:p>
          <a:p>
            <a:r>
              <a:rPr lang="en-US" baseline="0" dirty="0" smtClean="0"/>
              <a:t>Aquarium trade in 1980s (ref 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7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Reasons</a:t>
            </a:r>
            <a:r>
              <a:rPr lang="en-US" baseline="0" dirty="0" smtClean="0"/>
              <a:t> that the lionfish are such a danger.</a:t>
            </a:r>
          </a:p>
          <a:p>
            <a:r>
              <a:rPr lang="en-US" dirty="0" smtClean="0"/>
              <a:t>Native to the Indo-Pacific.</a:t>
            </a:r>
          </a:p>
          <a:p>
            <a:r>
              <a:rPr lang="en-US" baseline="0" dirty="0" smtClean="0"/>
              <a:t>Mention: study at New Providence Island, Bahamas – 65% decline in biomass of Atlantic prey species over 2 years (ref 2).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0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Organizations involved in marine activities, concerns, etc.</a:t>
            </a:r>
          </a:p>
          <a:p>
            <a:r>
              <a:rPr lang="en-US" dirty="0" smtClean="0"/>
              <a:t>All are potential clients.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60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 about REEF (where</a:t>
            </a:r>
            <a:r>
              <a:rPr lang="en-US" baseline="0" dirty="0" smtClean="0"/>
              <a:t> the data came from).</a:t>
            </a:r>
          </a:p>
          <a:p>
            <a:r>
              <a:rPr lang="en-US" baseline="0" dirty="0" smtClean="0"/>
              <a:t>Reports, Resources, Derbies.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53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Region 5 is the designation used by REEF.  The organization has created a</a:t>
            </a:r>
            <a:r>
              <a:rPr lang="en-US" baseline="0" dirty="0" smtClean="0"/>
              <a:t> code for all areas of study.</a:t>
            </a:r>
          </a:p>
          <a:p>
            <a:r>
              <a:rPr lang="en-US" baseline="0" dirty="0" smtClean="0"/>
              <a:t>LC has 91 dive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0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r>
              <a:rPr lang="en-US" baseline="0" dirty="0" smtClean="0"/>
              <a:t> species and family has a unique ID (number).</a:t>
            </a:r>
          </a:p>
          <a:p>
            <a:r>
              <a:rPr lang="en-US" baseline="0" dirty="0" smtClean="0"/>
              <a:t>Lionfish are species 683.</a:t>
            </a:r>
          </a:p>
          <a:p>
            <a:r>
              <a:rPr lang="en-US" baseline="0" dirty="0" smtClean="0"/>
              <a:t>The family name is in Latin and English.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63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survey of </a:t>
            </a:r>
            <a:r>
              <a:rPr lang="en-US" baseline="0" dirty="0" smtClean="0"/>
              <a:t>more than 10 lionfish.</a:t>
            </a:r>
          </a:p>
          <a:p>
            <a:r>
              <a:rPr lang="en-US" baseline="0" dirty="0" smtClean="0"/>
              <a:t>Observed at 53 dive sites.</a:t>
            </a:r>
          </a:p>
          <a:p>
            <a:r>
              <a:rPr lang="en-US" baseline="0" dirty="0" smtClean="0"/>
              <a:t>First LF spotted in 2008 (ref 5).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71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Due</a:t>
            </a:r>
            <a:r>
              <a:rPr lang="en-US" baseline="0" dirty="0" smtClean="0"/>
              <a:t> to size of island, all data included.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LC is about 10 miles by 1 mile (roughly 11 square miles).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8/16/18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8/16/18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Data Science</a:t>
            </a:r>
          </a:p>
          <a:p>
            <a:pPr algn="ctr"/>
            <a:r>
              <a:rPr lang="en-US" dirty="0" smtClean="0"/>
              <a:t>Springboard</a:t>
            </a:r>
          </a:p>
          <a:p>
            <a:pPr algn="ctr"/>
            <a:r>
              <a:rPr lang="en-US" dirty="0" smtClean="0"/>
              <a:t> Capstone Project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Kevin Tajkowski, M.S.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The Impact of Red </a:t>
            </a:r>
            <a:r>
              <a:rPr lang="en-US" sz="2000" b="1" dirty="0">
                <a:solidFill>
                  <a:schemeClr val="bg1"/>
                </a:solidFill>
              </a:rPr>
              <a:t>Lionfish (</a:t>
            </a:r>
            <a:r>
              <a:rPr lang="en-US" sz="2000" b="1" dirty="0" err="1" smtClean="0">
                <a:solidFill>
                  <a:schemeClr val="bg1"/>
                </a:solidFill>
              </a:rPr>
              <a:t>Pterois</a:t>
            </a:r>
            <a:r>
              <a:rPr lang="en-US" sz="2000" b="1" dirty="0" smtClean="0">
                <a:solidFill>
                  <a:schemeClr val="bg1"/>
                </a:solidFill>
              </a:rPr>
              <a:t> miles and P. </a:t>
            </a:r>
            <a:r>
              <a:rPr lang="en-US" sz="2000" b="1" dirty="0" err="1" smtClean="0">
                <a:solidFill>
                  <a:schemeClr val="bg1"/>
                </a:solidFill>
              </a:rPr>
              <a:t>volitans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  <a:br>
              <a:rPr lang="en-US" sz="2000" b="1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>at Little </a:t>
            </a:r>
            <a:r>
              <a:rPr lang="en-US" sz="2000" b="1" dirty="0">
                <a:solidFill>
                  <a:schemeClr val="bg1"/>
                </a:solidFill>
              </a:rPr>
              <a:t>Cayman Island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1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Goby Family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210" b="-1521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59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Seabass</a:t>
            </a:r>
            <a:r>
              <a:rPr lang="en-US" dirty="0" smtClean="0"/>
              <a:t> Family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210" b="-1521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68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Snapper Family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210" b="-1521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51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Wrasse Family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210" b="-1521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351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 Comparison</a:t>
            </a:r>
            <a:endParaRPr lang="en-US" dirty="0"/>
          </a:p>
        </p:txBody>
      </p:sp>
      <p:pic>
        <p:nvPicPr>
          <p:cNvPr id="6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14860" y="2283857"/>
            <a:ext cx="4572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8655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Slope</a:t>
            </a:r>
            <a:endParaRPr lang="en-US" dirty="0"/>
          </a:p>
        </p:txBody>
      </p:sp>
      <p:pic>
        <p:nvPicPr>
          <p:cNvPr id="5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98258" y="2722601"/>
            <a:ext cx="4571683" cy="320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08600" y="2722601"/>
            <a:ext cx="24161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3-year moving </a:t>
            </a:r>
            <a:r>
              <a:rPr lang="en-US" dirty="0" smtClean="0"/>
              <a:t>window</a:t>
            </a:r>
          </a:p>
          <a:p>
            <a:endParaRPr lang="en-US" dirty="0"/>
          </a:p>
          <a:p>
            <a:r>
              <a:rPr lang="en-US" dirty="0" smtClean="0"/>
              <a:t>Shift: 1 year</a:t>
            </a:r>
          </a:p>
          <a:p>
            <a:endParaRPr lang="en-US" dirty="0"/>
          </a:p>
          <a:p>
            <a:r>
              <a:rPr lang="en-US" dirty="0" smtClean="0"/>
              <a:t>Start date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27 March 1994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End date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27 March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87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Slope</a:t>
            </a:r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57200" y="2284173"/>
            <a:ext cx="3918585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768215" y="3266857"/>
            <a:ext cx="3918585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6781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Slope</a:t>
            </a:r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612707" y="2616774"/>
            <a:ext cx="3918585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416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Negative trends are very small for all families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Slope on the order of 10</a:t>
            </a:r>
            <a:r>
              <a:rPr lang="en-US" sz="2000" baseline="30000" dirty="0" smtClean="0"/>
              <a:t>-4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No positive mean values after lionfish introduction (early 2009)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Lionfish may have a small impact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Culling appears to be successful in keeping lionfish numbers down at Little Cayman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01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Conduct species analysis for species with lionfish prey characteristics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Conduct this analysis on other data sets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Continue (or even increase) culling events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Begin culling events if none exist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Increase offerings at restaurants to encourage safe culling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2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8" y="2675467"/>
            <a:ext cx="3708378" cy="34506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Common Rabbit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Kudzu (a vine)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European Starling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Cane Toad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Water Hyacinth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Asian Carp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Zebra Mussels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Red Lionfish (</a:t>
            </a:r>
            <a:r>
              <a:rPr lang="en-US" sz="1600" dirty="0" err="1" smtClean="0"/>
              <a:t>Pterois</a:t>
            </a:r>
            <a:r>
              <a:rPr lang="en-US" sz="1600" dirty="0" smtClean="0"/>
              <a:t> </a:t>
            </a:r>
            <a:r>
              <a:rPr lang="en-US" sz="1600" dirty="0" err="1" smtClean="0"/>
              <a:t>volitans</a:t>
            </a:r>
            <a:r>
              <a:rPr lang="en-US" sz="16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Invasive Species</a:t>
            </a:r>
            <a:endParaRPr lang="en-US" dirty="0"/>
          </a:p>
        </p:txBody>
      </p:sp>
      <p:pic>
        <p:nvPicPr>
          <p:cNvPr id="4" name="Picture 3" descr="IMG_0383e.img_assist_custom-246x33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40" y="2573834"/>
            <a:ext cx="2600812" cy="35523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1347" y="5792682"/>
            <a:ext cx="145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www.reef.org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490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Lionfish </a:t>
            </a:r>
            <a:r>
              <a:rPr lang="en-US" dirty="0" err="1" smtClean="0"/>
              <a:t>Quickfacts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(</a:t>
            </a:r>
            <a:r>
              <a:rPr lang="en-US" sz="2700" dirty="0" err="1" smtClean="0"/>
              <a:t>www.reef.org</a:t>
            </a:r>
            <a:r>
              <a:rPr lang="en-US" sz="2700" dirty="0" smtClean="0"/>
              <a:t>)</a:t>
            </a:r>
            <a:endParaRPr lang="en-US" sz="27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2067" y="2499345"/>
            <a:ext cx="7408333" cy="36268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Generalist carnivores that consume over 70 species of fish and many invertebrates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No natural predators in the Tropical Western Atlantic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Have reduced prey populations by up to 90% at heavily invaded sites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Reach sexual maturity in less than a year and can reproduce every four days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Susceptible to very few parasites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Venomous dorsal, ventral and anal spines deter predators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336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NOAA (National Oceanic and Atmospheric Administration)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REEF (Reef Environmental Education Foundation)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Simon Fraser University (British Columbia, Canada)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USGS (United States Geological Survey)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Governments of Island Nations and nations with coastline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Interested Parties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8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Committed to ocean conservation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Divers and marine enthusiasts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Collects survey data on marine organisms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Started in 1990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Supported by The Nature Conservancy (TNC) and the Southeast Fisheries Science Center of the National Marine Fisheries Service (NMFS)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Lionfish project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2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 of Study</a:t>
            </a:r>
            <a:br>
              <a:rPr lang="en-US" dirty="0" smtClean="0"/>
            </a:br>
            <a:r>
              <a:rPr lang="en-US" sz="2200" dirty="0" smtClean="0"/>
              <a:t>(TWA Region 5)</a:t>
            </a:r>
            <a:endParaRPr lang="en-US" sz="2200" dirty="0"/>
          </a:p>
        </p:txBody>
      </p:sp>
      <p:pic>
        <p:nvPicPr>
          <p:cNvPr id="5" name="Content Placeholder 4" descr="TWA_Region_5.jp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7" r="7667"/>
          <a:stretch>
            <a:fillRect/>
          </a:stretch>
        </p:blipFill>
        <p:spPr>
          <a:xfrm>
            <a:off x="676654" y="1837859"/>
            <a:ext cx="4755023" cy="4288621"/>
          </a:xfrm>
        </p:spPr>
      </p:pic>
      <p:pic>
        <p:nvPicPr>
          <p:cNvPr id="6" name="Content Placeholder 5" descr="LC_Island.jpg"/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79" b="-7079"/>
          <a:stretch>
            <a:fillRect/>
          </a:stretch>
        </p:blipFill>
        <p:spPr>
          <a:xfrm>
            <a:off x="4601601" y="3787990"/>
            <a:ext cx="3824019" cy="2723003"/>
          </a:xfrm>
        </p:spPr>
      </p:pic>
    </p:spTree>
    <p:extLst>
      <p:ext uri="{BB962C8B-B14F-4D97-AF65-F5344CB8AC3E}">
        <p14:creationId xmlns:p14="http://schemas.microsoft.com/office/powerpoint/2010/main" val="341457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52614"/>
            <a:ext cx="7408333" cy="38735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Diver </a:t>
            </a:r>
            <a:r>
              <a:rPr lang="en-US" sz="1600" dirty="0" smtClean="0"/>
              <a:t>survey status</a:t>
            </a:r>
            <a:r>
              <a:rPr lang="en-US" sz="1600" dirty="0" smtClean="0"/>
              <a:t>: Novice or Expert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Temperatures (water, air)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Depths (maximum, average)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Species (name, ID, family name, family ID, scientific name)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Abundance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1: 1 individual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2: 2 – 10 individuals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3: 11 – 100 individuals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4: 100+ individuals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7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Lionfish Presence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018358"/>
            <a:ext cx="315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First recorded sighting:</a:t>
            </a:r>
          </a:p>
          <a:p>
            <a:pPr algn="ctr"/>
            <a:r>
              <a:rPr lang="en-US" dirty="0" smtClean="0"/>
              <a:t> </a:t>
            </a:r>
            <a:r>
              <a:rPr lang="en-US" dirty="0" smtClean="0"/>
              <a:t>17 February </a:t>
            </a:r>
            <a:r>
              <a:rPr lang="en-US" dirty="0" smtClean="0"/>
              <a:t>2009</a:t>
            </a:r>
            <a:endParaRPr lang="en-US" dirty="0"/>
          </a:p>
        </p:txBody>
      </p:sp>
      <p:pic>
        <p:nvPicPr>
          <p:cNvPr id="5" name="Picture"/>
          <p:cNvPicPr>
            <a:picLocks noGrp="1"/>
          </p:cNvPicPr>
          <p:nvPr>
            <p:ph idx="1"/>
          </p:nvPr>
        </p:nvPicPr>
        <p:blipFill>
          <a:blip r:embed="rId3"/>
          <a:srcRect l="-30503" r="-30503"/>
          <a:stretch>
            <a:fillRect/>
          </a:stretch>
        </p:blipFill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919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 Species Presence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42" b="-434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2034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460</TotalTime>
  <Words>846</Words>
  <Application>Microsoft Macintosh PowerPoint</Application>
  <PresentationFormat>On-screen Show (4:3)</PresentationFormat>
  <Paragraphs>146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Waveform</vt:lpstr>
      <vt:lpstr>The Impact of Red Lionfish (Pterois miles and P. volitans) at Little Cayman Island.</vt:lpstr>
      <vt:lpstr>Invasive Species</vt:lpstr>
      <vt:lpstr>Lionfish Quickfacts (www.reef.org)</vt:lpstr>
      <vt:lpstr>Interested Parties</vt:lpstr>
      <vt:lpstr>REEF</vt:lpstr>
      <vt:lpstr>Location of Study (TWA Region 5)</vt:lpstr>
      <vt:lpstr>Survey Information</vt:lpstr>
      <vt:lpstr>Lionfish Presence</vt:lpstr>
      <vt:lpstr>Fish Species Presence</vt:lpstr>
      <vt:lpstr>Goby Family</vt:lpstr>
      <vt:lpstr>Seabass Family</vt:lpstr>
      <vt:lpstr>Snapper Family</vt:lpstr>
      <vt:lpstr>Wrasse Family</vt:lpstr>
      <vt:lpstr>Density Plot Comparison</vt:lpstr>
      <vt:lpstr>Mean Slope</vt:lpstr>
      <vt:lpstr>Mean Slope</vt:lpstr>
      <vt:lpstr>Mean Slope</vt:lpstr>
      <vt:lpstr>Results</vt:lpstr>
      <vt:lpstr>Recommendations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Kevin Tajkowski</dc:creator>
  <cp:lastModifiedBy>Kevin Tajkowski</cp:lastModifiedBy>
  <cp:revision>36</cp:revision>
  <cp:lastPrinted>2018-08-01T06:28:15Z</cp:lastPrinted>
  <dcterms:created xsi:type="dcterms:W3CDTF">2018-06-28T18:04:28Z</dcterms:created>
  <dcterms:modified xsi:type="dcterms:W3CDTF">2018-08-16T18:22:14Z</dcterms:modified>
</cp:coreProperties>
</file>